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4" r:id="rId7"/>
    <p:sldId id="275" r:id="rId8"/>
    <p:sldId id="276" r:id="rId9"/>
    <p:sldId id="277" r:id="rId10"/>
    <p:sldId id="278" r:id="rId11"/>
    <p:sldId id="280" r:id="rId12"/>
    <p:sldId id="281" r:id="rId13"/>
    <p:sldId id="28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5" autoAdjust="0"/>
    <p:restoredTop sz="94660"/>
  </p:normalViewPr>
  <p:slideViewPr>
    <p:cSldViewPr snapToGrid="0">
      <p:cViewPr varScale="1">
        <p:scale>
          <a:sx n="108" d="100"/>
          <a:sy n="108" d="100"/>
        </p:scale>
        <p:origin x="28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DA104B-A33C-4879-93B5-9DF58366234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8AE5674-7404-4289-94A4-12C73D05C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B570EAC-21C3-4BCE-A55C-CF41AFD0B88C}"/>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5" name="页脚占位符 4">
            <a:extLst>
              <a:ext uri="{FF2B5EF4-FFF2-40B4-BE49-F238E27FC236}">
                <a16:creationId xmlns:a16="http://schemas.microsoft.com/office/drawing/2014/main" id="{489B9B34-2F47-4EF4-AA6A-8D51383245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D2A8FC-A2CE-47CB-BD3F-FCB75178462A}"/>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47016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92A009-7C18-426D-A1D2-4B53CFC770D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67BB2D-630C-44CF-A2C5-F1C69540398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ADB1CD3-138D-4868-BC1E-BC8F0583D9A4}"/>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5" name="页脚占位符 4">
            <a:extLst>
              <a:ext uri="{FF2B5EF4-FFF2-40B4-BE49-F238E27FC236}">
                <a16:creationId xmlns:a16="http://schemas.microsoft.com/office/drawing/2014/main" id="{6CA6FE7F-B45C-4776-AC7E-10F5EF033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E5651E-F544-419A-83CC-C5D70B271F28}"/>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378810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9FF0922-2E27-4589-96FC-9FE694B06F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AC26611-A101-44CA-B360-B5C045623ED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04052-EFDA-4809-BD7D-B23A3E99F504}"/>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5" name="页脚占位符 4">
            <a:extLst>
              <a:ext uri="{FF2B5EF4-FFF2-40B4-BE49-F238E27FC236}">
                <a16:creationId xmlns:a16="http://schemas.microsoft.com/office/drawing/2014/main" id="{92882DC9-4DC9-4D9F-958A-5BD4987EE9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808149-8AF2-4E52-A6CF-0C29EDC428B8}"/>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251225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6D6CA-1F03-4E72-BEB1-E4A0A486D52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AEF239-FFE2-495E-913C-3E5C5DD3A3F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2D0FEB-6CCD-4537-A818-B3614F6F92EB}"/>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5" name="页脚占位符 4">
            <a:extLst>
              <a:ext uri="{FF2B5EF4-FFF2-40B4-BE49-F238E27FC236}">
                <a16:creationId xmlns:a16="http://schemas.microsoft.com/office/drawing/2014/main" id="{5B810626-BF82-45B9-9158-6F8FA5FB48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3FF948-C306-497D-B534-4ADCDA192C2E}"/>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329167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D1968-10C2-4CA6-AD94-A9A4DA444AA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3494C06-B2EF-4B40-9308-C6BC3EFC2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B330FD5-2F61-4021-B684-87C7DE062DC5}"/>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5" name="页脚占位符 4">
            <a:extLst>
              <a:ext uri="{FF2B5EF4-FFF2-40B4-BE49-F238E27FC236}">
                <a16:creationId xmlns:a16="http://schemas.microsoft.com/office/drawing/2014/main" id="{77074531-C7E8-41F2-8BD0-EEFF8C6234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7B2FF4-47F9-43CE-BEE1-F1A99D5BC05E}"/>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343517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3F2AA7-DDF8-447C-B2AF-9569070625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AEB9B3-7FC3-496B-A11D-EE63D5C0752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9D9FCC5-08D1-42EF-BFC5-E57B49610C0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FEBFCE-F253-4DE2-BA9C-020E329DA189}"/>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6" name="页脚占位符 5">
            <a:extLst>
              <a:ext uri="{FF2B5EF4-FFF2-40B4-BE49-F238E27FC236}">
                <a16:creationId xmlns:a16="http://schemas.microsoft.com/office/drawing/2014/main" id="{B76E0CE9-2D59-48D8-8CF6-AC8D4F489E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C21C63-ED33-4CB4-B5B8-736823A49D16}"/>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23540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37B20E-AB9F-4629-8E6C-032868394EE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C36B08-4929-4A47-99EC-474724280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AE40A9D-8986-4D71-AE38-9D6709E8405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8473F5C-B9F9-46C5-A03E-F0BD61945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86A2197-700B-4914-89D9-1DAD0A00C72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B05D7A7-293E-40BA-A45C-EBF391D53F8D}"/>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8" name="页脚占位符 7">
            <a:extLst>
              <a:ext uri="{FF2B5EF4-FFF2-40B4-BE49-F238E27FC236}">
                <a16:creationId xmlns:a16="http://schemas.microsoft.com/office/drawing/2014/main" id="{90902B42-3A2F-486D-B386-9637A889146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F8C5AC-B691-4367-95BE-ACC02B97C9CE}"/>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137597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4F0312-E1B7-4285-9D07-54528201DF8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C2F43AF-F34D-4D4D-8FA1-8E22B6AF0A41}"/>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4" name="页脚占位符 3">
            <a:extLst>
              <a:ext uri="{FF2B5EF4-FFF2-40B4-BE49-F238E27FC236}">
                <a16:creationId xmlns:a16="http://schemas.microsoft.com/office/drawing/2014/main" id="{2CE977F5-79A8-4EEA-BB8B-57B40889782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6BB5608-FCE9-46E7-9339-D23935210308}"/>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22119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BDFF08-D396-403D-86EE-F304CD1921DB}"/>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3" name="页脚占位符 2">
            <a:extLst>
              <a:ext uri="{FF2B5EF4-FFF2-40B4-BE49-F238E27FC236}">
                <a16:creationId xmlns:a16="http://schemas.microsoft.com/office/drawing/2014/main" id="{B59296CC-1D25-40F0-AC2D-0E3C6D1E6D6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71D5A-DC3E-4436-A52F-5DE7AC6782D8}"/>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351833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873178-D125-403E-98F9-1240C2E1B57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8C31318-5C21-4BE2-A070-982FD123F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B46547E-607A-4B14-91B6-63B0459BD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11909AF-D687-4D12-925C-AA012EFF8DBC}"/>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6" name="页脚占位符 5">
            <a:extLst>
              <a:ext uri="{FF2B5EF4-FFF2-40B4-BE49-F238E27FC236}">
                <a16:creationId xmlns:a16="http://schemas.microsoft.com/office/drawing/2014/main" id="{E0C6933C-9628-40D1-881D-CD6F54586E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052355-01B0-434E-B105-8F159DED3B99}"/>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246931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9D146C-AF44-4FD4-B181-5855AA75D4C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9046BC1-93E3-4199-8BB0-D30949305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4F0010A-9C7D-4609-B852-AC742FB48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4FB67CA-F614-4A82-9507-1C5CC768BB56}"/>
              </a:ext>
            </a:extLst>
          </p:cNvPr>
          <p:cNvSpPr>
            <a:spLocks noGrp="1"/>
          </p:cNvSpPr>
          <p:nvPr>
            <p:ph type="dt" sz="half" idx="10"/>
          </p:nvPr>
        </p:nvSpPr>
        <p:spPr/>
        <p:txBody>
          <a:bodyPr/>
          <a:lstStyle/>
          <a:p>
            <a:fld id="{41EAD507-CFDC-4CAC-94B2-93ACB3812E7B}" type="datetimeFigureOut">
              <a:rPr lang="zh-CN" altLang="en-US" smtClean="0"/>
              <a:t>2019/5/20</a:t>
            </a:fld>
            <a:endParaRPr lang="zh-CN" altLang="en-US"/>
          </a:p>
        </p:txBody>
      </p:sp>
      <p:sp>
        <p:nvSpPr>
          <p:cNvPr id="6" name="页脚占位符 5">
            <a:extLst>
              <a:ext uri="{FF2B5EF4-FFF2-40B4-BE49-F238E27FC236}">
                <a16:creationId xmlns:a16="http://schemas.microsoft.com/office/drawing/2014/main" id="{6CEA41EC-55A6-45F4-B944-676135882F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9E3867-1BAB-425E-83B2-1CF36906CEEE}"/>
              </a:ext>
            </a:extLst>
          </p:cNvPr>
          <p:cNvSpPr>
            <a:spLocks noGrp="1"/>
          </p:cNvSpPr>
          <p:nvPr>
            <p:ph type="sldNum" sz="quarter" idx="12"/>
          </p:nvPr>
        </p:nvSpPr>
        <p:spPr/>
        <p:txBody>
          <a:bodyPr/>
          <a:lstStyle/>
          <a:p>
            <a:fld id="{BB987233-B1CE-4B8F-8412-BEA298861FB5}" type="slidenum">
              <a:rPr lang="zh-CN" altLang="en-US" smtClean="0"/>
              <a:t>‹#›</a:t>
            </a:fld>
            <a:endParaRPr lang="zh-CN" altLang="en-US"/>
          </a:p>
        </p:txBody>
      </p:sp>
    </p:spTree>
    <p:extLst>
      <p:ext uri="{BB962C8B-B14F-4D97-AF65-F5344CB8AC3E}">
        <p14:creationId xmlns:p14="http://schemas.microsoft.com/office/powerpoint/2010/main" val="50132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3B6C131-6C86-4689-B1C1-8C67FD280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0734C4D-AF34-40E7-95FE-3A5A14842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5C4845-EECF-4C91-886F-946DB1F1A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AD507-CFDC-4CAC-94B2-93ACB3812E7B}" type="datetimeFigureOut">
              <a:rPr lang="zh-CN" altLang="en-US" smtClean="0"/>
              <a:t>2019/5/20</a:t>
            </a:fld>
            <a:endParaRPr lang="zh-CN" altLang="en-US"/>
          </a:p>
        </p:txBody>
      </p:sp>
      <p:sp>
        <p:nvSpPr>
          <p:cNvPr id="5" name="页脚占位符 4">
            <a:extLst>
              <a:ext uri="{FF2B5EF4-FFF2-40B4-BE49-F238E27FC236}">
                <a16:creationId xmlns:a16="http://schemas.microsoft.com/office/drawing/2014/main" id="{1E163007-FB8E-4B4F-ACD9-B2B412566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3FB4021-D639-4889-96F7-9A69349D3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87233-B1CE-4B8F-8412-BEA298861FB5}" type="slidenum">
              <a:rPr lang="zh-CN" altLang="en-US" smtClean="0"/>
              <a:t>‹#›</a:t>
            </a:fld>
            <a:endParaRPr lang="zh-CN" altLang="en-US"/>
          </a:p>
        </p:txBody>
      </p:sp>
      <p:sp>
        <p:nvSpPr>
          <p:cNvPr id="7" name="Shape 21934">
            <a:extLst>
              <a:ext uri="{FF2B5EF4-FFF2-40B4-BE49-F238E27FC236}">
                <a16:creationId xmlns:a16="http://schemas.microsoft.com/office/drawing/2014/main" id="{798510B5-7415-4E6A-B3C4-053A7036776B}"/>
              </a:ext>
            </a:extLst>
          </p:cNvPr>
          <p:cNvSpPr/>
          <p:nvPr userDrawn="1"/>
        </p:nvSpPr>
        <p:spPr>
          <a:xfrm>
            <a:off x="1" y="0"/>
            <a:ext cx="12192000" cy="6857999"/>
          </a:xfrm>
          <a:custGeom>
            <a:avLst/>
            <a:gdLst/>
            <a:ahLst/>
            <a:cxnLst/>
            <a:rect l="0" t="0" r="0" b="0"/>
            <a:pathLst>
              <a:path w="9144000" h="5143499">
                <a:moveTo>
                  <a:pt x="0" y="0"/>
                </a:moveTo>
                <a:lnTo>
                  <a:pt x="9144000" y="0"/>
                </a:lnTo>
                <a:lnTo>
                  <a:pt x="9144000" y="5143499"/>
                </a:lnTo>
                <a:lnTo>
                  <a:pt x="0" y="5143499"/>
                </a:lnTo>
                <a:lnTo>
                  <a:pt x="0" y="0"/>
                </a:lnTo>
              </a:path>
            </a:pathLst>
          </a:custGeom>
          <a:ln w="0" cap="flat">
            <a:miter lim="127000"/>
          </a:ln>
        </p:spPr>
        <p:style>
          <a:lnRef idx="0">
            <a:srgbClr val="000000">
              <a:alpha val="0"/>
            </a:srgbClr>
          </a:lnRef>
          <a:fillRef idx="1">
            <a:srgbClr val="1F2C33"/>
          </a:fillRef>
          <a:effectRef idx="0">
            <a:scrgbClr r="0" g="0" b="0"/>
          </a:effectRef>
          <a:fontRef idx="none"/>
        </p:style>
        <p:txBody>
          <a:bodyPr/>
          <a:lstStyle/>
          <a:p>
            <a:endParaRPr lang="zh-CN" altLang="en-US" dirty="0"/>
          </a:p>
        </p:txBody>
      </p:sp>
      <p:pic>
        <p:nvPicPr>
          <p:cNvPr id="8" name="Picture 16">
            <a:extLst>
              <a:ext uri="{FF2B5EF4-FFF2-40B4-BE49-F238E27FC236}">
                <a16:creationId xmlns:a16="http://schemas.microsoft.com/office/drawing/2014/main" id="{846D3CB3-F5BF-4BAE-94E4-8A4ED478EDF5}"/>
              </a:ext>
            </a:extLst>
          </p:cNvPr>
          <p:cNvPicPr/>
          <p:nvPr userDrawn="1"/>
        </p:nvPicPr>
        <p:blipFill>
          <a:blip r:embed="rId13"/>
          <a:stretch>
            <a:fillRect/>
          </a:stretch>
        </p:blipFill>
        <p:spPr>
          <a:xfrm>
            <a:off x="9931892" y="0"/>
            <a:ext cx="2260108" cy="6858000"/>
          </a:xfrm>
          <a:prstGeom prst="rect">
            <a:avLst/>
          </a:prstGeom>
        </p:spPr>
      </p:pic>
      <p:grpSp>
        <p:nvGrpSpPr>
          <p:cNvPr id="9" name="组合 8">
            <a:extLst>
              <a:ext uri="{FF2B5EF4-FFF2-40B4-BE49-F238E27FC236}">
                <a16:creationId xmlns:a16="http://schemas.microsoft.com/office/drawing/2014/main" id="{46C6C2BD-F398-4959-87A1-DAB795AA13D2}"/>
              </a:ext>
            </a:extLst>
          </p:cNvPr>
          <p:cNvGrpSpPr/>
          <p:nvPr userDrawn="1"/>
        </p:nvGrpSpPr>
        <p:grpSpPr>
          <a:xfrm>
            <a:off x="418297" y="5487260"/>
            <a:ext cx="6015957" cy="1525067"/>
            <a:chOff x="418297" y="5487260"/>
            <a:chExt cx="6015957" cy="1525067"/>
          </a:xfrm>
        </p:grpSpPr>
        <p:pic>
          <p:nvPicPr>
            <p:cNvPr id="10" name="图片 9" descr="图片包含 物体&#10;&#10;已生成高可信度的说明">
              <a:extLst>
                <a:ext uri="{FF2B5EF4-FFF2-40B4-BE49-F238E27FC236}">
                  <a16:creationId xmlns:a16="http://schemas.microsoft.com/office/drawing/2014/main" id="{B0F25726-6276-4A3A-A9E0-F8F39D15CC1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8297" y="6074083"/>
              <a:ext cx="1527119" cy="441433"/>
            </a:xfrm>
            <a:prstGeom prst="rect">
              <a:avLst/>
            </a:prstGeom>
          </p:spPr>
        </p:pic>
        <p:pic>
          <p:nvPicPr>
            <p:cNvPr id="11" name="图片 10">
              <a:extLst>
                <a:ext uri="{FF2B5EF4-FFF2-40B4-BE49-F238E27FC236}">
                  <a16:creationId xmlns:a16="http://schemas.microsoft.com/office/drawing/2014/main" id="{E60A7843-C40E-4412-9D0C-A08AE940DC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58144" y="6160086"/>
              <a:ext cx="1874345" cy="421728"/>
            </a:xfrm>
            <a:prstGeom prst="rect">
              <a:avLst/>
            </a:prstGeom>
          </p:spPr>
        </p:pic>
        <p:pic>
          <p:nvPicPr>
            <p:cNvPr id="12" name="图片 11">
              <a:extLst>
                <a:ext uri="{FF2B5EF4-FFF2-40B4-BE49-F238E27FC236}">
                  <a16:creationId xmlns:a16="http://schemas.microsoft.com/office/drawing/2014/main" id="{E5065211-7533-44CB-AC48-E2C41D9000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9633" y="5487260"/>
              <a:ext cx="2154621" cy="1525067"/>
            </a:xfrm>
            <a:prstGeom prst="rect">
              <a:avLst/>
            </a:prstGeom>
          </p:spPr>
        </p:pic>
      </p:grpSp>
    </p:spTree>
    <p:extLst>
      <p:ext uri="{BB962C8B-B14F-4D97-AF65-F5344CB8AC3E}">
        <p14:creationId xmlns:p14="http://schemas.microsoft.com/office/powerpoint/2010/main" val="249297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4F7E1D-2815-4AFB-B440-5779C1483844}"/>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49E15DD1-E79A-46F8-AD2E-129B20575D03}"/>
              </a:ext>
            </a:extLst>
          </p:cNvPr>
          <p:cNvSpPr>
            <a:spLocks noGrp="1"/>
          </p:cNvSpPr>
          <p:nvPr>
            <p:ph type="subTitle" idx="1"/>
          </p:nvPr>
        </p:nvSpPr>
        <p:spPr/>
        <p:txBody>
          <a:bodyPr/>
          <a:lstStyle/>
          <a:p>
            <a:endParaRPr lang="zh-CN" altLang="en-US"/>
          </a:p>
        </p:txBody>
      </p:sp>
      <p:sp>
        <p:nvSpPr>
          <p:cNvPr id="4" name="Shape 21934">
            <a:extLst>
              <a:ext uri="{FF2B5EF4-FFF2-40B4-BE49-F238E27FC236}">
                <a16:creationId xmlns:a16="http://schemas.microsoft.com/office/drawing/2014/main" id="{9F31A566-53B3-4557-B7CA-2BA647B82382}"/>
              </a:ext>
            </a:extLst>
          </p:cNvPr>
          <p:cNvSpPr/>
          <p:nvPr/>
        </p:nvSpPr>
        <p:spPr>
          <a:xfrm>
            <a:off x="1" y="0"/>
            <a:ext cx="12192000" cy="6857999"/>
          </a:xfrm>
          <a:custGeom>
            <a:avLst/>
            <a:gdLst/>
            <a:ahLst/>
            <a:cxnLst/>
            <a:rect l="0" t="0" r="0" b="0"/>
            <a:pathLst>
              <a:path w="9144000" h="5143499">
                <a:moveTo>
                  <a:pt x="0" y="0"/>
                </a:moveTo>
                <a:lnTo>
                  <a:pt x="9144000" y="0"/>
                </a:lnTo>
                <a:lnTo>
                  <a:pt x="9144000" y="5143499"/>
                </a:lnTo>
                <a:lnTo>
                  <a:pt x="0" y="5143499"/>
                </a:lnTo>
                <a:lnTo>
                  <a:pt x="0" y="0"/>
                </a:lnTo>
              </a:path>
            </a:pathLst>
          </a:custGeom>
          <a:ln w="0" cap="flat">
            <a:miter lim="127000"/>
          </a:ln>
        </p:spPr>
        <p:style>
          <a:lnRef idx="0">
            <a:srgbClr val="000000">
              <a:alpha val="0"/>
            </a:srgbClr>
          </a:lnRef>
          <a:fillRef idx="1">
            <a:srgbClr val="1F2C33"/>
          </a:fillRef>
          <a:effectRef idx="0">
            <a:scrgbClr r="0" g="0" b="0"/>
          </a:effectRef>
          <a:fontRef idx="none"/>
        </p:style>
        <p:txBody>
          <a:bodyPr/>
          <a:lstStyle/>
          <a:p>
            <a:endParaRPr lang="zh-CN" altLang="en-US" dirty="0"/>
          </a:p>
        </p:txBody>
      </p:sp>
      <p:pic>
        <p:nvPicPr>
          <p:cNvPr id="6" name="Picture 16">
            <a:extLst>
              <a:ext uri="{FF2B5EF4-FFF2-40B4-BE49-F238E27FC236}">
                <a16:creationId xmlns:a16="http://schemas.microsoft.com/office/drawing/2014/main" id="{CF6AD90F-3F9D-4DE6-957E-F101BF8DBD7C}"/>
              </a:ext>
            </a:extLst>
          </p:cNvPr>
          <p:cNvPicPr/>
          <p:nvPr/>
        </p:nvPicPr>
        <p:blipFill>
          <a:blip r:embed="rId2"/>
          <a:stretch>
            <a:fillRect/>
          </a:stretch>
        </p:blipFill>
        <p:spPr>
          <a:xfrm>
            <a:off x="9931892" y="0"/>
            <a:ext cx="2260108" cy="6858000"/>
          </a:xfrm>
          <a:prstGeom prst="rect">
            <a:avLst/>
          </a:prstGeom>
        </p:spPr>
      </p:pic>
      <p:pic>
        <p:nvPicPr>
          <p:cNvPr id="14" name="图片 13" descr="图片包含 物体&#10;&#10;已生成高可信度的说明">
            <a:extLst>
              <a:ext uri="{FF2B5EF4-FFF2-40B4-BE49-F238E27FC236}">
                <a16:creationId xmlns:a16="http://schemas.microsoft.com/office/drawing/2014/main" id="{F8B1EA9C-345A-4DE7-B0A5-0CE31F133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89" y="420414"/>
            <a:ext cx="1527119" cy="441433"/>
          </a:xfrm>
          <a:prstGeom prst="rect">
            <a:avLst/>
          </a:prstGeom>
        </p:spPr>
      </p:pic>
      <p:pic>
        <p:nvPicPr>
          <p:cNvPr id="16" name="图片 15">
            <a:extLst>
              <a:ext uri="{FF2B5EF4-FFF2-40B4-BE49-F238E27FC236}">
                <a16:creationId xmlns:a16="http://schemas.microsoft.com/office/drawing/2014/main" id="{DCECA1E1-71C2-4A63-8830-C6359B332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690" y="472964"/>
            <a:ext cx="1874345" cy="421728"/>
          </a:xfrm>
          <a:prstGeom prst="rect">
            <a:avLst/>
          </a:prstGeom>
        </p:spPr>
      </p:pic>
      <p:pic>
        <p:nvPicPr>
          <p:cNvPr id="18" name="图片 17">
            <a:extLst>
              <a:ext uri="{FF2B5EF4-FFF2-40B4-BE49-F238E27FC236}">
                <a16:creationId xmlns:a16="http://schemas.microsoft.com/office/drawing/2014/main" id="{9311DEDD-69F7-4B53-B23D-D80882011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179" y="-199862"/>
            <a:ext cx="2154621" cy="1525067"/>
          </a:xfrm>
          <a:prstGeom prst="rect">
            <a:avLst/>
          </a:prstGeom>
        </p:spPr>
      </p:pic>
      <p:sp>
        <p:nvSpPr>
          <p:cNvPr id="19" name="文本框 18">
            <a:extLst>
              <a:ext uri="{FF2B5EF4-FFF2-40B4-BE49-F238E27FC236}">
                <a16:creationId xmlns:a16="http://schemas.microsoft.com/office/drawing/2014/main" id="{FF98B67F-F4C0-4808-9C8E-45F8ECC3F0F1}"/>
              </a:ext>
            </a:extLst>
          </p:cNvPr>
          <p:cNvSpPr txBox="1"/>
          <p:nvPr/>
        </p:nvSpPr>
        <p:spPr>
          <a:xfrm>
            <a:off x="1091953" y="2292003"/>
            <a:ext cx="8609095" cy="1569660"/>
          </a:xfrm>
          <a:prstGeom prst="rect">
            <a:avLst/>
          </a:prstGeom>
          <a:noFill/>
        </p:spPr>
        <p:txBody>
          <a:bodyPr wrap="square" rtlCol="0">
            <a:spAutoFit/>
          </a:bodyPr>
          <a:lstStyle/>
          <a:p>
            <a:r>
              <a:rPr lang="en-US" altLang="zh-CN" sz="4800" dirty="0">
                <a:solidFill>
                  <a:schemeClr val="bg1"/>
                </a:solidFill>
                <a:latin typeface="Lucida Sans Unicode" panose="020B0602030504020204" pitchFamily="34" charset="0"/>
                <a:cs typeface="Lucida Sans Unicode" panose="020B0602030504020204" pitchFamily="34" charset="0"/>
              </a:rPr>
              <a:t>Azure/Office 365/Exchange </a:t>
            </a:r>
          </a:p>
          <a:p>
            <a:r>
              <a:rPr lang="zh-CN" altLang="en-US" sz="4800" dirty="0">
                <a:solidFill>
                  <a:schemeClr val="bg1"/>
                </a:solidFill>
                <a:latin typeface="Lucida Sans Unicode" panose="020B0602030504020204" pitchFamily="34" charset="0"/>
                <a:cs typeface="Lucida Sans Unicode" panose="020B0602030504020204" pitchFamily="34" charset="0"/>
              </a:rPr>
              <a:t>运营可视化管理平台</a:t>
            </a:r>
            <a:r>
              <a:rPr lang="en-US" altLang="zh-CN" sz="4800" dirty="0">
                <a:solidFill>
                  <a:schemeClr val="bg1"/>
                </a:solidFill>
                <a:latin typeface="Lucida Sans Unicode" panose="020B0602030504020204" pitchFamily="34" charset="0"/>
                <a:cs typeface="Lucida Sans Unicode" panose="020B0602030504020204" pitchFamily="34" charset="0"/>
              </a:rPr>
              <a:t>(</a:t>
            </a:r>
            <a:r>
              <a:rPr lang="en-US" altLang="zh-CN" sz="4000" dirty="0">
                <a:solidFill>
                  <a:srgbClr val="FFC000"/>
                </a:solidFill>
                <a:latin typeface="Lucida Sans Unicode" panose="020B0602030504020204" pitchFamily="34" charset="0"/>
                <a:cs typeface="Lucida Sans Unicode" panose="020B0602030504020204" pitchFamily="34" charset="0"/>
              </a:rPr>
              <a:t>ITOA</a:t>
            </a:r>
            <a:r>
              <a:rPr lang="en-US" altLang="zh-CN" sz="4800" dirty="0">
                <a:solidFill>
                  <a:schemeClr val="bg1"/>
                </a:solidFill>
                <a:latin typeface="Lucida Sans Unicode" panose="020B0602030504020204" pitchFamily="34" charset="0"/>
                <a:cs typeface="Lucida Sans Unicode" panose="020B0602030504020204" pitchFamily="34" charset="0"/>
              </a:rPr>
              <a:t>)</a:t>
            </a:r>
            <a:endParaRPr lang="zh-CN" altLang="en-US" sz="4800" dirty="0">
              <a:solidFill>
                <a:schemeClr val="bg1"/>
              </a:solidFill>
              <a:latin typeface="Lucida Sans Unicode" panose="020B0602030504020204" pitchFamily="34" charset="0"/>
              <a:cs typeface="Lucida Sans Unicode" panose="020B0602030504020204" pitchFamily="34" charset="0"/>
            </a:endParaRPr>
          </a:p>
        </p:txBody>
      </p:sp>
      <p:sp>
        <p:nvSpPr>
          <p:cNvPr id="23" name="Rectangle 18">
            <a:extLst>
              <a:ext uri="{FF2B5EF4-FFF2-40B4-BE49-F238E27FC236}">
                <a16:creationId xmlns:a16="http://schemas.microsoft.com/office/drawing/2014/main" id="{FB1FC113-9B5E-4F1E-8143-60E4258A8C8C}"/>
              </a:ext>
            </a:extLst>
          </p:cNvPr>
          <p:cNvSpPr/>
          <p:nvPr/>
        </p:nvSpPr>
        <p:spPr>
          <a:xfrm>
            <a:off x="498529" y="5208632"/>
            <a:ext cx="3101975" cy="329565"/>
          </a:xfrm>
          <a:prstGeom prst="rect">
            <a:avLst/>
          </a:prstGeom>
          <a:ln>
            <a:noFill/>
          </a:ln>
        </p:spPr>
        <p:txBody>
          <a:bodyPr vert="horz" lIns="0" tIns="0" rIns="0" bIns="0" rtlCol="0">
            <a:noAutofit/>
          </a:bodyPr>
          <a:lstStyle/>
          <a:p>
            <a:pPr>
              <a:lnSpc>
                <a:spcPct val="107000"/>
              </a:lnSpc>
              <a:spcAft>
                <a:spcPts val="800"/>
              </a:spcAft>
            </a:pPr>
            <a:r>
              <a:rPr lang="en-US" sz="2000" kern="100" dirty="0">
                <a:solidFill>
                  <a:srgbClr val="00BFB3"/>
                </a:solidFill>
                <a:latin typeface="Lucida Sans Unicode" panose="020B0602030504020204" pitchFamily="34" charset="0"/>
                <a:ea typeface="Lucida Sans Unicode" panose="020B0602030504020204" pitchFamily="34" charset="0"/>
              </a:rPr>
              <a:t>wadel</a:t>
            </a:r>
            <a:r>
              <a:rPr lang="en-US" sz="2000" kern="100" dirty="0">
                <a:solidFill>
                  <a:srgbClr val="00BFB3"/>
                </a:solidFill>
                <a:effectLst/>
                <a:latin typeface="Lucida Sans Unicode" panose="020B0602030504020204" pitchFamily="34" charset="0"/>
                <a:ea typeface="Lucida Sans Unicode" panose="020B0602030504020204" pitchFamily="34" charset="0"/>
              </a:rPr>
              <a:t>@it-first.com.cn</a:t>
            </a:r>
            <a:endParaRPr lang="zh-CN" sz="20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0692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安全审计合规性日志搜索能力</a:t>
            </a:r>
          </a:p>
        </p:txBody>
      </p:sp>
      <p:sp>
        <p:nvSpPr>
          <p:cNvPr id="3" name="矩形 2">
            <a:extLst>
              <a:ext uri="{FF2B5EF4-FFF2-40B4-BE49-F238E27FC236}">
                <a16:creationId xmlns:a16="http://schemas.microsoft.com/office/drawing/2014/main" id="{18EB6F77-9A6B-4CA6-ACDF-4B0C900E1BE5}"/>
              </a:ext>
            </a:extLst>
          </p:cNvPr>
          <p:cNvSpPr/>
          <p:nvPr/>
        </p:nvSpPr>
        <p:spPr>
          <a:xfrm>
            <a:off x="671596" y="1025317"/>
            <a:ext cx="9459911" cy="888705"/>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zh-CN" altLang="en-US" dirty="0">
                <a:solidFill>
                  <a:schemeClr val="bg1"/>
                </a:solidFill>
                <a:latin typeface="Lucida Sans Unicode" panose="020B0602030504020204" pitchFamily="34" charset="0"/>
                <a:cs typeface="Lucida Sans Unicode" panose="020B0602030504020204" pitchFamily="34" charset="0"/>
              </a:rPr>
              <a:t>快速检索</a:t>
            </a:r>
            <a:r>
              <a:rPr lang="en-US" altLang="zh-CN" dirty="0">
                <a:solidFill>
                  <a:schemeClr val="bg1"/>
                </a:solidFill>
                <a:latin typeface="Lucida Sans Unicode" panose="020B0602030504020204" pitchFamily="34" charset="0"/>
                <a:cs typeface="Lucida Sans Unicode" panose="020B0602030504020204" pitchFamily="34" charset="0"/>
              </a:rPr>
              <a:t>Azure/O365</a:t>
            </a:r>
            <a:r>
              <a:rPr lang="zh-CN" altLang="en-US" dirty="0">
                <a:solidFill>
                  <a:schemeClr val="bg1"/>
                </a:solidFill>
                <a:latin typeface="Lucida Sans Unicode" panose="020B0602030504020204" pitchFamily="34" charset="0"/>
                <a:cs typeface="Lucida Sans Unicode" panose="020B0602030504020204" pitchFamily="34" charset="0"/>
              </a:rPr>
              <a:t>中发生的详细审计和操作日志信息，</a:t>
            </a:r>
            <a:endParaRPr lang="en-US" altLang="zh-CN" dirty="0">
              <a:solidFill>
                <a:schemeClr val="bg1"/>
              </a:solidFill>
              <a:latin typeface="Lucida Sans Unicode" panose="020B0602030504020204" pitchFamily="34" charset="0"/>
              <a:cs typeface="Lucida Sans Unicode" panose="020B0602030504020204" pitchFamily="34" charset="0"/>
            </a:endParaRPr>
          </a:p>
          <a:p>
            <a:pPr marL="285750" indent="-285750">
              <a:lnSpc>
                <a:spcPct val="150000"/>
              </a:lnSpc>
              <a:buClr>
                <a:srgbClr val="FFC000"/>
              </a:buClr>
              <a:buFont typeface="Wingdings" panose="05000000000000000000" pitchFamily="2" charset="2"/>
              <a:buChar char="l"/>
            </a:pPr>
            <a:r>
              <a:rPr lang="zh-CN" altLang="en-US" dirty="0">
                <a:solidFill>
                  <a:schemeClr val="bg1"/>
                </a:solidFill>
                <a:latin typeface="Lucida Sans Unicode" panose="020B0602030504020204" pitchFamily="34" charset="0"/>
                <a:cs typeface="Lucida Sans Unicode" panose="020B0602030504020204" pitchFamily="34" charset="0"/>
              </a:rPr>
              <a:t>提供长久的合规性数据的保留和追溯能力；</a:t>
            </a:r>
          </a:p>
        </p:txBody>
      </p:sp>
      <p:pic>
        <p:nvPicPr>
          <p:cNvPr id="6" name="图片 5">
            <a:extLst>
              <a:ext uri="{FF2B5EF4-FFF2-40B4-BE49-F238E27FC236}">
                <a16:creationId xmlns:a16="http://schemas.microsoft.com/office/drawing/2014/main" id="{2F1B846C-F257-41C2-8DCB-49F7B46B1FEC}"/>
              </a:ext>
            </a:extLst>
          </p:cNvPr>
          <p:cNvPicPr>
            <a:picLocks noChangeAspect="1"/>
          </p:cNvPicPr>
          <p:nvPr/>
        </p:nvPicPr>
        <p:blipFill>
          <a:blip r:embed="rId2"/>
          <a:stretch>
            <a:fillRect/>
          </a:stretch>
        </p:blipFill>
        <p:spPr>
          <a:xfrm>
            <a:off x="756377" y="2125140"/>
            <a:ext cx="9275390" cy="4346266"/>
          </a:xfrm>
          <a:prstGeom prst="rect">
            <a:avLst/>
          </a:prstGeom>
        </p:spPr>
      </p:pic>
    </p:spTree>
    <p:extLst>
      <p:ext uri="{BB962C8B-B14F-4D97-AF65-F5344CB8AC3E}">
        <p14:creationId xmlns:p14="http://schemas.microsoft.com/office/powerpoint/2010/main" val="147951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主动告警功能</a:t>
            </a:r>
          </a:p>
        </p:txBody>
      </p:sp>
      <p:sp>
        <p:nvSpPr>
          <p:cNvPr id="2" name="矩形 1">
            <a:extLst>
              <a:ext uri="{FF2B5EF4-FFF2-40B4-BE49-F238E27FC236}">
                <a16:creationId xmlns:a16="http://schemas.microsoft.com/office/drawing/2014/main" id="{8E2CCBAD-1926-47B1-AF13-0EA1FD1D6FDB}"/>
              </a:ext>
            </a:extLst>
          </p:cNvPr>
          <p:cNvSpPr/>
          <p:nvPr/>
        </p:nvSpPr>
        <p:spPr>
          <a:xfrm>
            <a:off x="6790396" y="1503703"/>
            <a:ext cx="3197359" cy="2362185"/>
          </a:xfrm>
          <a:prstGeom prst="rect">
            <a:avLst/>
          </a:prstGeom>
        </p:spPr>
        <p:txBody>
          <a:bodyPr wrap="square">
            <a:spAutoFit/>
          </a:bodyPr>
          <a:lstStyle/>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利用框架通用告警模块，在故障出现的第一时间，提醒到管理员，由被动运维变成主动运维，把事件影响降低到最低；</a:t>
            </a:r>
          </a:p>
        </p:txBody>
      </p:sp>
      <p:pic>
        <p:nvPicPr>
          <p:cNvPr id="6" name="图片 5">
            <a:extLst>
              <a:ext uri="{FF2B5EF4-FFF2-40B4-BE49-F238E27FC236}">
                <a16:creationId xmlns:a16="http://schemas.microsoft.com/office/drawing/2014/main" id="{E29E19E1-57E8-4F66-8ABB-BD449EF0B920}"/>
              </a:ext>
            </a:extLst>
          </p:cNvPr>
          <p:cNvPicPr>
            <a:picLocks noChangeAspect="1"/>
          </p:cNvPicPr>
          <p:nvPr/>
        </p:nvPicPr>
        <p:blipFill>
          <a:blip r:embed="rId2"/>
          <a:stretch>
            <a:fillRect/>
          </a:stretch>
        </p:blipFill>
        <p:spPr>
          <a:xfrm>
            <a:off x="777851" y="1503703"/>
            <a:ext cx="6012545" cy="4118239"/>
          </a:xfrm>
          <a:prstGeom prst="rect">
            <a:avLst/>
          </a:prstGeom>
        </p:spPr>
      </p:pic>
      <p:pic>
        <p:nvPicPr>
          <p:cNvPr id="8" name="图片 7">
            <a:extLst>
              <a:ext uri="{FF2B5EF4-FFF2-40B4-BE49-F238E27FC236}">
                <a16:creationId xmlns:a16="http://schemas.microsoft.com/office/drawing/2014/main" id="{0ED0BF95-6D9D-4C2F-9165-F0EE9E115032}"/>
              </a:ext>
            </a:extLst>
          </p:cNvPr>
          <p:cNvPicPr>
            <a:picLocks noChangeAspect="1"/>
          </p:cNvPicPr>
          <p:nvPr/>
        </p:nvPicPr>
        <p:blipFill>
          <a:blip r:embed="rId3"/>
          <a:stretch>
            <a:fillRect/>
          </a:stretch>
        </p:blipFill>
        <p:spPr>
          <a:xfrm>
            <a:off x="5463695" y="4125941"/>
            <a:ext cx="4586204" cy="2041497"/>
          </a:xfrm>
          <a:prstGeom prst="rect">
            <a:avLst/>
          </a:prstGeom>
        </p:spPr>
      </p:pic>
    </p:spTree>
    <p:extLst>
      <p:ext uri="{BB962C8B-B14F-4D97-AF65-F5344CB8AC3E}">
        <p14:creationId xmlns:p14="http://schemas.microsoft.com/office/powerpoint/2010/main" val="290425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DCEEA1B-4C67-4FD6-9760-A43A486C592A}"/>
              </a:ext>
            </a:extLst>
          </p:cNvPr>
          <p:cNvSpPr txBox="1"/>
          <p:nvPr/>
        </p:nvSpPr>
        <p:spPr>
          <a:xfrm>
            <a:off x="686911" y="247830"/>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相关竞品分析</a:t>
            </a:r>
          </a:p>
        </p:txBody>
      </p:sp>
      <p:sp>
        <p:nvSpPr>
          <p:cNvPr id="8" name="文本框 7">
            <a:extLst>
              <a:ext uri="{FF2B5EF4-FFF2-40B4-BE49-F238E27FC236}">
                <a16:creationId xmlns:a16="http://schemas.microsoft.com/office/drawing/2014/main" id="{2B44D18A-9F70-4051-AAD8-CDFE31334EF0}"/>
              </a:ext>
            </a:extLst>
          </p:cNvPr>
          <p:cNvSpPr txBox="1"/>
          <p:nvPr/>
        </p:nvSpPr>
        <p:spPr>
          <a:xfrm>
            <a:off x="686911" y="1078827"/>
            <a:ext cx="8558072" cy="5032147"/>
          </a:xfrm>
          <a:prstGeom prst="rect">
            <a:avLst/>
          </a:prstGeom>
          <a:noFill/>
        </p:spPr>
        <p:txBody>
          <a:bodyPr wrap="square" rtlCol="0">
            <a:spAutoFit/>
          </a:bodyPr>
          <a:lstStyle/>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数据指标和报表固定提供，无法提供用户自定义开发需求；</a:t>
            </a:r>
            <a:endParaRPr lang="en-US" altLang="zh-CN" sz="24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业务流程固定，无法提供用户对接现有人员账号系统；</a:t>
            </a:r>
            <a:endParaRPr lang="en-US" altLang="zh-CN" sz="24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底层基于普通数据库存储，包含可能的</a:t>
            </a:r>
            <a:r>
              <a:rPr lang="en-US" altLang="zh-CN" sz="2400" dirty="0">
                <a:solidFill>
                  <a:schemeClr val="bg1"/>
                </a:solidFill>
                <a:latin typeface="Lucida Sans Unicode" panose="020B0602030504020204" pitchFamily="34" charset="0"/>
                <a:cs typeface="Lucida Sans Unicode" panose="020B0602030504020204" pitchFamily="34" charset="0"/>
              </a:rPr>
              <a:t>license</a:t>
            </a:r>
            <a:r>
              <a:rPr lang="zh-CN" altLang="en-US" sz="2400" dirty="0">
                <a:solidFill>
                  <a:schemeClr val="bg1"/>
                </a:solidFill>
                <a:latin typeface="Lucida Sans Unicode" panose="020B0602030504020204" pitchFamily="34" charset="0"/>
                <a:cs typeface="Lucida Sans Unicode" panose="020B0602030504020204" pitchFamily="34" charset="0"/>
              </a:rPr>
              <a:t>成本；</a:t>
            </a:r>
            <a:endParaRPr lang="en-US" altLang="zh-CN" sz="24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底层基于普通数据库存储，无法应对海量数据的检索和响应速度；</a:t>
            </a:r>
            <a:endParaRPr lang="zh-CN" altLang="en-US" sz="2400" dirty="0"/>
          </a:p>
          <a:p>
            <a:pPr marL="342900" indent="-342900">
              <a:lnSpc>
                <a:spcPct val="150000"/>
              </a:lnSpc>
              <a:buClr>
                <a:srgbClr val="FFC000"/>
              </a:buClr>
              <a:buSzPct val="100000"/>
              <a:buFont typeface="Wingdings" panose="05000000000000000000" pitchFamily="2" charset="2"/>
              <a:buChar char="l"/>
            </a:pPr>
            <a:endParaRPr lang="zh-CN" altLang="en-US" sz="2400" dirty="0"/>
          </a:p>
          <a:p>
            <a:pPr marL="342900" indent="-342900">
              <a:lnSpc>
                <a:spcPct val="150000"/>
              </a:lnSpc>
              <a:buClr>
                <a:srgbClr val="FFC000"/>
              </a:buClr>
              <a:buSzPct val="100000"/>
              <a:buFont typeface="Wingdings" panose="05000000000000000000" pitchFamily="2" charset="2"/>
              <a:buChar char="l"/>
            </a:pPr>
            <a:endParaRPr lang="zh-CN" altLang="en-US" sz="2400" dirty="0"/>
          </a:p>
          <a:p>
            <a:pPr marL="342900" indent="-342900">
              <a:lnSpc>
                <a:spcPct val="150000"/>
              </a:lnSpc>
              <a:buClr>
                <a:srgbClr val="FFC000"/>
              </a:buClr>
              <a:buSzPct val="100000"/>
              <a:buFont typeface="Wingdings" panose="05000000000000000000" pitchFamily="2" charset="2"/>
              <a:buChar char="l"/>
            </a:pPr>
            <a:endParaRPr lang="en-US" altLang="zh-CN" sz="24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endParaRPr lang="zh-CN" altLang="en-US" sz="2400" dirty="0">
              <a:solidFill>
                <a:schemeClr val="bg1"/>
              </a:solidFill>
              <a:latin typeface="Lucida Sans Unicode" panose="020B0602030504020204" pitchFamily="34" charset="0"/>
              <a:cs typeface="Lucida Sans Unicode" panose="020B0602030504020204" pitchFamily="34" charset="0"/>
            </a:endParaRPr>
          </a:p>
        </p:txBody>
      </p:sp>
      <p:pic>
        <p:nvPicPr>
          <p:cNvPr id="2" name="图片 1">
            <a:extLst>
              <a:ext uri="{FF2B5EF4-FFF2-40B4-BE49-F238E27FC236}">
                <a16:creationId xmlns:a16="http://schemas.microsoft.com/office/drawing/2014/main" id="{07F8CCB2-1C03-470E-9A7C-72F9EBE9E99D}"/>
              </a:ext>
            </a:extLst>
          </p:cNvPr>
          <p:cNvPicPr>
            <a:picLocks noChangeAspect="1"/>
          </p:cNvPicPr>
          <p:nvPr/>
        </p:nvPicPr>
        <p:blipFill>
          <a:blip r:embed="rId2"/>
          <a:stretch>
            <a:fillRect/>
          </a:stretch>
        </p:blipFill>
        <p:spPr>
          <a:xfrm>
            <a:off x="4965947" y="3773612"/>
            <a:ext cx="3033846" cy="696486"/>
          </a:xfrm>
          <a:prstGeom prst="rect">
            <a:avLst/>
          </a:prstGeom>
        </p:spPr>
      </p:pic>
    </p:spTree>
    <p:extLst>
      <p:ext uri="{BB962C8B-B14F-4D97-AF65-F5344CB8AC3E}">
        <p14:creationId xmlns:p14="http://schemas.microsoft.com/office/powerpoint/2010/main" val="250132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C72B08-2C32-46F1-A566-7C01CF1500E1}"/>
              </a:ext>
            </a:extLst>
          </p:cNvPr>
          <p:cNvSpPr>
            <a:spLocks noGrp="1"/>
          </p:cNvSpPr>
          <p:nvPr>
            <p:ph type="title"/>
          </p:nvPr>
        </p:nvSpPr>
        <p:spPr/>
        <p:txBody>
          <a:bodyPr/>
          <a:lstStyle/>
          <a:p>
            <a:r>
              <a:rPr lang="zh-CN" altLang="en-US" dirty="0">
                <a:solidFill>
                  <a:schemeClr val="bg1"/>
                </a:solidFill>
                <a:latin typeface="Lucida Sans Unicode" panose="020B0602030504020204" pitchFamily="34" charset="0"/>
                <a:cs typeface="Lucida Sans Unicode" panose="020B0602030504020204" pitchFamily="34" charset="0"/>
              </a:rPr>
              <a:t>如何获取详细内容</a:t>
            </a:r>
            <a:endParaRPr lang="zh-CN" altLang="en-US" dirty="0"/>
          </a:p>
        </p:txBody>
      </p:sp>
      <p:sp>
        <p:nvSpPr>
          <p:cNvPr id="4" name="Rectangle 18">
            <a:extLst>
              <a:ext uri="{FF2B5EF4-FFF2-40B4-BE49-F238E27FC236}">
                <a16:creationId xmlns:a16="http://schemas.microsoft.com/office/drawing/2014/main" id="{8E5B5D97-038F-400D-B32D-093A42173BD0}"/>
              </a:ext>
            </a:extLst>
          </p:cNvPr>
          <p:cNvSpPr>
            <a:spLocks noGrp="1"/>
          </p:cNvSpPr>
          <p:nvPr>
            <p:ph idx="1"/>
          </p:nvPr>
        </p:nvSpPr>
        <p:spPr>
          <a:xfrm>
            <a:off x="838200" y="2100832"/>
            <a:ext cx="5917707" cy="722266"/>
          </a:xfrm>
          <a:prstGeom prst="rect">
            <a:avLst/>
          </a:prstGeom>
          <a:ln>
            <a:noFill/>
          </a:ln>
        </p:spPr>
        <p:txBody>
          <a:bodyPr vert="horz" lIns="0" tIns="0" rIns="0" bIns="0" rtlCol="0">
            <a:noAutofit/>
          </a:bodyPr>
          <a:lstStyle/>
          <a:p>
            <a:pPr>
              <a:lnSpc>
                <a:spcPct val="107000"/>
              </a:lnSpc>
              <a:spcAft>
                <a:spcPts val="800"/>
              </a:spcAft>
            </a:pPr>
            <a:r>
              <a:rPr lang="en-US" sz="4000" kern="100" dirty="0">
                <a:solidFill>
                  <a:srgbClr val="00B0F0"/>
                </a:solidFill>
                <a:latin typeface="Lucida Sans Unicode" panose="020B0602030504020204" pitchFamily="34" charset="0"/>
                <a:ea typeface="Lucida Sans Unicode" panose="020B0602030504020204" pitchFamily="34" charset="0"/>
              </a:rPr>
              <a:t>wadel</a:t>
            </a:r>
            <a:r>
              <a:rPr lang="en-US" sz="4000" kern="100" dirty="0">
                <a:solidFill>
                  <a:srgbClr val="00B0F0"/>
                </a:solidFill>
                <a:effectLst/>
                <a:latin typeface="Lucida Sans Unicode" panose="020B0602030504020204" pitchFamily="34" charset="0"/>
                <a:ea typeface="Lucida Sans Unicode" panose="020B0602030504020204" pitchFamily="34" charset="0"/>
              </a:rPr>
              <a:t>@it-first.com.cn</a:t>
            </a:r>
          </a:p>
          <a:p>
            <a:pPr>
              <a:lnSpc>
                <a:spcPct val="107000"/>
              </a:lnSpc>
              <a:spcAft>
                <a:spcPts val="800"/>
              </a:spcAft>
            </a:pPr>
            <a:r>
              <a:rPr lang="en-US" altLang="zh-CN" sz="4000" kern="100" dirty="0">
                <a:solidFill>
                  <a:srgbClr val="00B0F0"/>
                </a:solidFill>
                <a:latin typeface="Lucida Sans Unicode" panose="020B0602030504020204" pitchFamily="34" charset="0"/>
                <a:ea typeface="Calibri" panose="020F0502020204030204" pitchFamily="34" charset="0"/>
              </a:rPr>
              <a:t>www.msucplus.com</a:t>
            </a:r>
            <a:endParaRPr lang="zh-CN" sz="4000" kern="100" dirty="0">
              <a:solidFill>
                <a:srgbClr val="00B0F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0394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DCEEA1B-4C67-4FD6-9760-A43A486C592A}"/>
              </a:ext>
            </a:extLst>
          </p:cNvPr>
          <p:cNvSpPr txBox="1"/>
          <p:nvPr/>
        </p:nvSpPr>
        <p:spPr>
          <a:xfrm>
            <a:off x="686911" y="247830"/>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产品描述</a:t>
            </a:r>
          </a:p>
        </p:txBody>
      </p:sp>
      <p:sp>
        <p:nvSpPr>
          <p:cNvPr id="8" name="文本框 7">
            <a:extLst>
              <a:ext uri="{FF2B5EF4-FFF2-40B4-BE49-F238E27FC236}">
                <a16:creationId xmlns:a16="http://schemas.microsoft.com/office/drawing/2014/main" id="{2B44D18A-9F70-4051-AAD8-CDFE31334EF0}"/>
              </a:ext>
            </a:extLst>
          </p:cNvPr>
          <p:cNvSpPr txBox="1"/>
          <p:nvPr/>
        </p:nvSpPr>
        <p:spPr>
          <a:xfrm>
            <a:off x="686911" y="1078827"/>
            <a:ext cx="8558072" cy="5032147"/>
          </a:xfrm>
          <a:prstGeom prst="rect">
            <a:avLst/>
          </a:prstGeom>
          <a:noFill/>
        </p:spPr>
        <p:txBody>
          <a:bodyPr wrap="square" rtlCol="0">
            <a:spAutoFit/>
          </a:bodyPr>
          <a:lstStyle/>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为企业提供实现在微软</a:t>
            </a:r>
            <a:r>
              <a:rPr lang="en-US" altLang="zh-CN" sz="2400" dirty="0">
                <a:solidFill>
                  <a:schemeClr val="bg1"/>
                </a:solidFill>
                <a:latin typeface="Lucida Sans Unicode" panose="020B0602030504020204" pitchFamily="34" charset="0"/>
                <a:cs typeface="Lucida Sans Unicode" panose="020B0602030504020204" pitchFamily="34" charset="0"/>
              </a:rPr>
              <a:t>Azure AD/O365</a:t>
            </a:r>
            <a:r>
              <a:rPr lang="zh-CN" altLang="en-US" sz="2400" dirty="0">
                <a:solidFill>
                  <a:schemeClr val="bg1"/>
                </a:solidFill>
                <a:latin typeface="Lucida Sans Unicode" panose="020B0602030504020204" pitchFamily="34" charset="0"/>
                <a:cs typeface="Lucida Sans Unicode" panose="020B0602030504020204" pitchFamily="34" charset="0"/>
              </a:rPr>
              <a:t> 云端和混合环境下运维监控，运营可视化，以及资源管理目标过程中所需要的各种能力。</a:t>
            </a:r>
            <a:endParaRPr lang="en-US" altLang="zh-CN" sz="24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同时具备丰富云端数据采集，高效实时分析，场景化运营可视化能力，协助云端企业用户开箱即用一站式分析</a:t>
            </a:r>
            <a:r>
              <a:rPr lang="en-US" altLang="zh-CN" sz="2400" dirty="0">
                <a:solidFill>
                  <a:schemeClr val="bg1"/>
                </a:solidFill>
                <a:latin typeface="Lucida Sans Unicode" panose="020B0602030504020204" pitchFamily="34" charset="0"/>
                <a:cs typeface="Lucida Sans Unicode" panose="020B0602030504020204" pitchFamily="34" charset="0"/>
              </a:rPr>
              <a:t>Azure/O365</a:t>
            </a:r>
            <a:r>
              <a:rPr lang="zh-CN" altLang="en-US" sz="2400" dirty="0">
                <a:solidFill>
                  <a:schemeClr val="bg1"/>
                </a:solidFill>
                <a:latin typeface="Lucida Sans Unicode" panose="020B0602030504020204" pitchFamily="34" charset="0"/>
                <a:cs typeface="Lucida Sans Unicode" panose="020B0602030504020204" pitchFamily="34" charset="0"/>
              </a:rPr>
              <a:t>运营的整体状态；</a:t>
            </a:r>
            <a:endParaRPr lang="en-US" altLang="zh-CN" sz="24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400" dirty="0">
                <a:solidFill>
                  <a:schemeClr val="bg1"/>
                </a:solidFill>
                <a:latin typeface="Lucida Sans Unicode" panose="020B0602030504020204" pitchFamily="34" charset="0"/>
                <a:cs typeface="Lucida Sans Unicode" panose="020B0602030504020204" pitchFamily="34" charset="0"/>
              </a:rPr>
              <a:t>借助于日志，指标数据的采集集中归档以及管理关键性指标，集中展示以及场景化分析等功能，协助用户提高</a:t>
            </a:r>
            <a:r>
              <a:rPr lang="en-US" altLang="zh-CN" sz="2400" dirty="0">
                <a:solidFill>
                  <a:schemeClr val="bg1"/>
                </a:solidFill>
                <a:latin typeface="Lucida Sans Unicode" panose="020B0602030504020204" pitchFamily="34" charset="0"/>
                <a:cs typeface="Lucida Sans Unicode" panose="020B0602030504020204" pitchFamily="34" charset="0"/>
              </a:rPr>
              <a:t>IT</a:t>
            </a:r>
            <a:r>
              <a:rPr lang="zh-CN" altLang="en-US" sz="2400" dirty="0">
                <a:solidFill>
                  <a:schemeClr val="bg1"/>
                </a:solidFill>
                <a:latin typeface="Lucida Sans Unicode" panose="020B0602030504020204" pitchFamily="34" charset="0"/>
                <a:cs typeface="Lucida Sans Unicode" panose="020B0602030504020204" pitchFamily="34" charset="0"/>
              </a:rPr>
              <a:t>运维能力，降低</a:t>
            </a:r>
            <a:r>
              <a:rPr lang="en-US" altLang="zh-CN" sz="2400" dirty="0">
                <a:solidFill>
                  <a:schemeClr val="bg1"/>
                </a:solidFill>
                <a:latin typeface="Lucida Sans Unicode" panose="020B0602030504020204" pitchFamily="34" charset="0"/>
                <a:cs typeface="Lucida Sans Unicode" panose="020B0602030504020204" pitchFamily="34" charset="0"/>
              </a:rPr>
              <a:t>IT</a:t>
            </a:r>
            <a:r>
              <a:rPr lang="zh-CN" altLang="en-US" sz="2400" dirty="0">
                <a:solidFill>
                  <a:schemeClr val="bg1"/>
                </a:solidFill>
                <a:latin typeface="Lucida Sans Unicode" panose="020B0602030504020204" pitchFamily="34" charset="0"/>
                <a:cs typeface="Lucida Sans Unicode" panose="020B0602030504020204" pitchFamily="34" charset="0"/>
              </a:rPr>
              <a:t>运维成本；</a:t>
            </a:r>
          </a:p>
        </p:txBody>
      </p:sp>
    </p:spTree>
    <p:extLst>
      <p:ext uri="{BB962C8B-B14F-4D97-AF65-F5344CB8AC3E}">
        <p14:creationId xmlns:p14="http://schemas.microsoft.com/office/powerpoint/2010/main" val="228953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DCEEA1B-4C67-4FD6-9760-A43A486C592A}"/>
              </a:ext>
            </a:extLst>
          </p:cNvPr>
          <p:cNvSpPr txBox="1"/>
          <p:nvPr/>
        </p:nvSpPr>
        <p:spPr>
          <a:xfrm>
            <a:off x="686911" y="247830"/>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产品特点</a:t>
            </a:r>
          </a:p>
        </p:txBody>
      </p:sp>
      <p:sp>
        <p:nvSpPr>
          <p:cNvPr id="8" name="文本框 7">
            <a:extLst>
              <a:ext uri="{FF2B5EF4-FFF2-40B4-BE49-F238E27FC236}">
                <a16:creationId xmlns:a16="http://schemas.microsoft.com/office/drawing/2014/main" id="{2B44D18A-9F70-4051-AAD8-CDFE31334EF0}"/>
              </a:ext>
            </a:extLst>
          </p:cNvPr>
          <p:cNvSpPr txBox="1"/>
          <p:nvPr/>
        </p:nvSpPr>
        <p:spPr>
          <a:xfrm>
            <a:off x="686911" y="1078827"/>
            <a:ext cx="8558072" cy="9748823"/>
          </a:xfrm>
          <a:prstGeom prst="rect">
            <a:avLst/>
          </a:prstGeom>
          <a:noFill/>
        </p:spPr>
        <p:txBody>
          <a:bodyPr wrap="square" rtlCol="0">
            <a:spAutoFit/>
          </a:bodyPr>
          <a:lstStyle/>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支持</a:t>
            </a:r>
            <a:r>
              <a:rPr lang="en-US" altLang="zh-CN" sz="2000" dirty="0">
                <a:solidFill>
                  <a:schemeClr val="bg1"/>
                </a:solidFill>
                <a:latin typeface="Lucida Sans Unicode" panose="020B0602030504020204" pitchFamily="34" charset="0"/>
                <a:cs typeface="Lucida Sans Unicode" panose="020B0602030504020204" pitchFamily="34" charset="0"/>
              </a:rPr>
              <a:t>Azure Global/21V/</a:t>
            </a:r>
            <a:r>
              <a:rPr lang="zh-CN" altLang="en-US" sz="2000" dirty="0">
                <a:solidFill>
                  <a:schemeClr val="bg1"/>
                </a:solidFill>
                <a:latin typeface="Lucida Sans Unicode" panose="020B0602030504020204" pitchFamily="34" charset="0"/>
                <a:cs typeface="Lucida Sans Unicode" panose="020B0602030504020204" pitchFamily="34" charset="0"/>
              </a:rPr>
              <a:t>混合部署的客户复杂环境监控和运营管理；支持</a:t>
            </a:r>
            <a:r>
              <a:rPr lang="en-US" altLang="zh-CN" sz="2000" dirty="0">
                <a:solidFill>
                  <a:schemeClr val="bg1"/>
                </a:solidFill>
                <a:latin typeface="Lucida Sans Unicode" panose="020B0602030504020204" pitchFamily="34" charset="0"/>
                <a:cs typeface="Lucida Sans Unicode" panose="020B0602030504020204" pitchFamily="34" charset="0"/>
              </a:rPr>
              <a:t>OAuth2.0</a:t>
            </a:r>
            <a:r>
              <a:rPr lang="zh-CN" altLang="en-US" sz="2000" dirty="0">
                <a:solidFill>
                  <a:schemeClr val="bg1"/>
                </a:solidFill>
                <a:latin typeface="Lucida Sans Unicode" panose="020B0602030504020204" pitchFamily="34" charset="0"/>
                <a:cs typeface="Lucida Sans Unicode" panose="020B0602030504020204" pitchFamily="34" charset="0"/>
              </a:rPr>
              <a:t>应用授权，无需管理员账号密码赋权访问数据；</a:t>
            </a: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数据采集高效管理，对于</a:t>
            </a:r>
            <a:r>
              <a:rPr lang="en-US" altLang="zh-CN" sz="2000" dirty="0">
                <a:solidFill>
                  <a:schemeClr val="bg1"/>
                </a:solidFill>
                <a:latin typeface="Lucida Sans Unicode" panose="020B0602030504020204" pitchFamily="34" charset="0"/>
                <a:cs typeface="Lucida Sans Unicode" panose="020B0602030504020204" pitchFamily="34" charset="0"/>
              </a:rPr>
              <a:t>Azure/O365 IT</a:t>
            </a:r>
            <a:r>
              <a:rPr lang="zh-CN" altLang="en-US" sz="2000" dirty="0">
                <a:solidFill>
                  <a:schemeClr val="bg1"/>
                </a:solidFill>
                <a:latin typeface="Lucida Sans Unicode" panose="020B0602030504020204" pitchFamily="34" charset="0"/>
                <a:cs typeface="Lucida Sans Unicode" panose="020B0602030504020204" pitchFamily="34" charset="0"/>
              </a:rPr>
              <a:t>环境内的数据采取主动拉取方式，打破各个门户独立运维的数据孤立以及只保留</a:t>
            </a:r>
            <a:r>
              <a:rPr lang="en-US" altLang="zh-CN" sz="2000" dirty="0">
                <a:solidFill>
                  <a:schemeClr val="bg1"/>
                </a:solidFill>
                <a:latin typeface="Lucida Sans Unicode" panose="020B0602030504020204" pitchFamily="34" charset="0"/>
                <a:cs typeface="Lucida Sans Unicode" panose="020B0602030504020204" pitchFamily="34" charset="0"/>
              </a:rPr>
              <a:t>90</a:t>
            </a:r>
            <a:r>
              <a:rPr lang="zh-CN" altLang="en-US" sz="2000" dirty="0">
                <a:solidFill>
                  <a:schemeClr val="bg1"/>
                </a:solidFill>
                <a:latin typeface="Lucida Sans Unicode" panose="020B0602030504020204" pitchFamily="34" charset="0"/>
                <a:cs typeface="Lucida Sans Unicode" panose="020B0602030504020204" pitchFamily="34" charset="0"/>
              </a:rPr>
              <a:t>天问题，对于所有运维数据进行后台集中化存储，查询和可视化</a:t>
            </a:r>
            <a:r>
              <a:rPr lang="en-US" altLang="zh-CN" sz="2000" dirty="0">
                <a:solidFill>
                  <a:schemeClr val="bg1"/>
                </a:solidFill>
                <a:latin typeface="Lucida Sans Unicode" panose="020B0602030504020204" pitchFamily="34" charset="0"/>
                <a:cs typeface="Lucida Sans Unicode" panose="020B0602030504020204" pitchFamily="34" charset="0"/>
              </a:rPr>
              <a:t>;</a:t>
            </a: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开箱即用内置</a:t>
            </a:r>
            <a:r>
              <a:rPr lang="en-US" altLang="zh-CN" sz="2000" dirty="0">
                <a:solidFill>
                  <a:schemeClr val="bg1"/>
                </a:solidFill>
                <a:latin typeface="Lucida Sans Unicode" panose="020B0602030504020204" pitchFamily="34" charset="0"/>
                <a:cs typeface="Lucida Sans Unicode" panose="020B0602030504020204" pitchFamily="34" charset="0"/>
              </a:rPr>
              <a:t>50+</a:t>
            </a:r>
            <a:r>
              <a:rPr lang="zh-CN" altLang="en-US" sz="2000" dirty="0">
                <a:solidFill>
                  <a:schemeClr val="bg1"/>
                </a:solidFill>
                <a:latin typeface="Lucida Sans Unicode" panose="020B0602030504020204" pitchFamily="34" charset="0"/>
                <a:cs typeface="Lucida Sans Unicode" panose="020B0602030504020204" pitchFamily="34" charset="0"/>
              </a:rPr>
              <a:t>的可视化报表以及指标定义，开放平台接口，打造可扩展的业务数据可视化；</a:t>
            </a: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提供分级管理的功能，以及资源管理自动化的接口定义，方便用户集成现有账号生命周期管理流程到云端环境；</a:t>
            </a: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协助合规安全部门，提供</a:t>
            </a:r>
            <a:r>
              <a:rPr lang="en-US" altLang="zh-CN" sz="2000" dirty="0">
                <a:solidFill>
                  <a:schemeClr val="bg1"/>
                </a:solidFill>
                <a:latin typeface="Lucida Sans Unicode" panose="020B0602030504020204" pitchFamily="34" charset="0"/>
                <a:cs typeface="Lucida Sans Unicode" panose="020B0602030504020204" pitchFamily="34" charset="0"/>
              </a:rPr>
              <a:t>Azure/O365</a:t>
            </a:r>
            <a:r>
              <a:rPr lang="zh-CN" altLang="en-US" sz="2000" dirty="0">
                <a:solidFill>
                  <a:schemeClr val="bg1"/>
                </a:solidFill>
                <a:latin typeface="Lucida Sans Unicode" panose="020B0602030504020204" pitchFamily="34" charset="0"/>
                <a:cs typeface="Lucida Sans Unicode" panose="020B0602030504020204" pitchFamily="34" charset="0"/>
              </a:rPr>
              <a:t>管理员和终端用户的日志审计数据；</a:t>
            </a:r>
            <a:endParaRPr lang="zh-CN" altLang="en-US" sz="2000" dirty="0"/>
          </a:p>
          <a:p>
            <a:pPr marL="342900" indent="-342900">
              <a:lnSpc>
                <a:spcPct val="150000"/>
              </a:lnSpc>
              <a:buSzPct val="130000"/>
              <a:buBlip>
                <a:blip r:embed="rId2"/>
              </a:buBlip>
            </a:pPr>
            <a:endParaRPr lang="zh-CN" altLang="en-US" sz="2000" dirty="0"/>
          </a:p>
          <a:p>
            <a:pPr marL="342900" indent="-342900">
              <a:lnSpc>
                <a:spcPct val="150000"/>
              </a:lnSpc>
              <a:buSzPct val="130000"/>
              <a:buBlip>
                <a:blip r:embed="rId2"/>
              </a:buBlip>
            </a:pPr>
            <a:endParaRPr lang="zh-CN" altLang="en-US"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SzPct val="130000"/>
              <a:buBlip>
                <a:blip r:embed="rId2"/>
              </a:buBlip>
            </a:pP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SzPct val="130000"/>
              <a:buBlip>
                <a:blip r:embed="rId2"/>
              </a:buBlip>
            </a:pP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SzPct val="130000"/>
              <a:buBlip>
                <a:blip r:embed="rId2"/>
              </a:buBlip>
            </a:pP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SzPct val="130000"/>
              <a:buBlip>
                <a:blip r:embed="rId2"/>
              </a:buBlip>
            </a:pPr>
            <a:endParaRPr lang="zh-CN" altLang="en-US"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SzPct val="130000"/>
              <a:buBlip>
                <a:blip r:embed="rId2"/>
              </a:buBlip>
            </a:pPr>
            <a:r>
              <a:rPr lang="zh-CN" altLang="en-US" sz="2000" dirty="0">
                <a:solidFill>
                  <a:schemeClr val="bg1"/>
                </a:solidFill>
                <a:latin typeface="Lucida Sans Unicode" panose="020B0602030504020204" pitchFamily="34" charset="0"/>
                <a:cs typeface="Lucida Sans Unicode" panose="020B0602030504020204" pitchFamily="34" charset="0"/>
              </a:rPr>
              <a:t>同时具备丰富云端数据采集，高效实时分析，场景化运营可视化能力，协助云端企业用户开箱即用一站式分析</a:t>
            </a:r>
            <a:r>
              <a:rPr lang="en-US" altLang="zh-CN" sz="2000" dirty="0">
                <a:solidFill>
                  <a:schemeClr val="bg1"/>
                </a:solidFill>
                <a:latin typeface="Lucida Sans Unicode" panose="020B0602030504020204" pitchFamily="34" charset="0"/>
                <a:cs typeface="Lucida Sans Unicode" panose="020B0602030504020204" pitchFamily="34" charset="0"/>
              </a:rPr>
              <a:t>Azure/O365</a:t>
            </a:r>
            <a:r>
              <a:rPr lang="zh-CN" altLang="en-US" sz="2000" dirty="0">
                <a:solidFill>
                  <a:schemeClr val="bg1"/>
                </a:solidFill>
                <a:latin typeface="Lucida Sans Unicode" panose="020B0602030504020204" pitchFamily="34" charset="0"/>
                <a:cs typeface="Lucida Sans Unicode" panose="020B0602030504020204" pitchFamily="34" charset="0"/>
              </a:rPr>
              <a:t>运营的整体状态；</a:t>
            </a: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SzPct val="130000"/>
              <a:buBlip>
                <a:blip r:embed="rId2"/>
              </a:buBlip>
            </a:pPr>
            <a:r>
              <a:rPr lang="zh-CN" altLang="en-US" sz="2000" dirty="0">
                <a:solidFill>
                  <a:schemeClr val="bg1"/>
                </a:solidFill>
                <a:latin typeface="Lucida Sans Unicode" panose="020B0602030504020204" pitchFamily="34" charset="0"/>
                <a:cs typeface="Lucida Sans Unicode" panose="020B0602030504020204" pitchFamily="34" charset="0"/>
              </a:rPr>
              <a:t>借助于日志，指标数据的采集集中归档以及管理关键性指标，集中展示以及场景化分析等功能，协助用户提高</a:t>
            </a:r>
            <a:r>
              <a:rPr lang="en-US" altLang="zh-CN" sz="2000" dirty="0">
                <a:solidFill>
                  <a:schemeClr val="bg1"/>
                </a:solidFill>
                <a:latin typeface="Lucida Sans Unicode" panose="020B0602030504020204" pitchFamily="34" charset="0"/>
                <a:cs typeface="Lucida Sans Unicode" panose="020B0602030504020204" pitchFamily="34" charset="0"/>
              </a:rPr>
              <a:t>IT</a:t>
            </a:r>
            <a:r>
              <a:rPr lang="zh-CN" altLang="en-US" sz="2000" dirty="0">
                <a:solidFill>
                  <a:schemeClr val="bg1"/>
                </a:solidFill>
                <a:latin typeface="Lucida Sans Unicode" panose="020B0602030504020204" pitchFamily="34" charset="0"/>
                <a:cs typeface="Lucida Sans Unicode" panose="020B0602030504020204" pitchFamily="34" charset="0"/>
              </a:rPr>
              <a:t>运维能力，降低</a:t>
            </a:r>
            <a:r>
              <a:rPr lang="en-US" altLang="zh-CN" sz="2000" dirty="0">
                <a:solidFill>
                  <a:schemeClr val="bg1"/>
                </a:solidFill>
                <a:latin typeface="Lucida Sans Unicode" panose="020B0602030504020204" pitchFamily="34" charset="0"/>
                <a:cs typeface="Lucida Sans Unicode" panose="020B0602030504020204" pitchFamily="34" charset="0"/>
              </a:rPr>
              <a:t>IT</a:t>
            </a:r>
            <a:r>
              <a:rPr lang="zh-CN" altLang="en-US" sz="2000" dirty="0">
                <a:solidFill>
                  <a:schemeClr val="bg1"/>
                </a:solidFill>
                <a:latin typeface="Lucida Sans Unicode" panose="020B0602030504020204" pitchFamily="34" charset="0"/>
                <a:cs typeface="Lucida Sans Unicode" panose="020B0602030504020204" pitchFamily="34" charset="0"/>
              </a:rPr>
              <a:t>运维成本；</a:t>
            </a:r>
          </a:p>
        </p:txBody>
      </p:sp>
    </p:spTree>
    <p:extLst>
      <p:ext uri="{BB962C8B-B14F-4D97-AF65-F5344CB8AC3E}">
        <p14:creationId xmlns:p14="http://schemas.microsoft.com/office/powerpoint/2010/main" val="9762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267030A-EEC3-4EC4-BE79-CE55FB20490E}"/>
              </a:ext>
            </a:extLst>
          </p:cNvPr>
          <p:cNvPicPr>
            <a:picLocks noChangeAspect="1"/>
          </p:cNvPicPr>
          <p:nvPr/>
        </p:nvPicPr>
        <p:blipFill>
          <a:blip r:embed="rId2"/>
          <a:stretch>
            <a:fillRect/>
          </a:stretch>
        </p:blipFill>
        <p:spPr>
          <a:xfrm>
            <a:off x="671596" y="363738"/>
            <a:ext cx="8754637" cy="5746182"/>
          </a:xfrm>
          <a:prstGeom prst="rect">
            <a:avLst/>
          </a:prstGeom>
        </p:spPr>
      </p:pic>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技术框架</a:t>
            </a:r>
          </a:p>
        </p:txBody>
      </p:sp>
    </p:spTree>
    <p:extLst>
      <p:ext uri="{BB962C8B-B14F-4D97-AF65-F5344CB8AC3E}">
        <p14:creationId xmlns:p14="http://schemas.microsoft.com/office/powerpoint/2010/main" val="326238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数据采集能力</a:t>
            </a:r>
          </a:p>
        </p:txBody>
      </p:sp>
      <p:sp>
        <p:nvSpPr>
          <p:cNvPr id="2" name="矩形 1">
            <a:extLst>
              <a:ext uri="{FF2B5EF4-FFF2-40B4-BE49-F238E27FC236}">
                <a16:creationId xmlns:a16="http://schemas.microsoft.com/office/drawing/2014/main" id="{8E2CCBAD-1926-47B1-AF13-0EA1FD1D6FDB}"/>
              </a:ext>
            </a:extLst>
          </p:cNvPr>
          <p:cNvSpPr/>
          <p:nvPr/>
        </p:nvSpPr>
        <p:spPr>
          <a:xfrm>
            <a:off x="671596" y="1287143"/>
            <a:ext cx="3341111" cy="4208844"/>
          </a:xfrm>
          <a:prstGeom prst="rect">
            <a:avLst/>
          </a:prstGeom>
        </p:spPr>
        <p:txBody>
          <a:bodyPr wrap="square">
            <a:spAutoFit/>
          </a:bodyPr>
          <a:lstStyle/>
          <a:p>
            <a:pPr marL="342900" indent="-342900">
              <a:lnSpc>
                <a:spcPct val="150000"/>
              </a:lnSpc>
              <a:buClr>
                <a:srgbClr val="FFC000"/>
              </a:buClr>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平台具备多种数据采集方式，可以检索各种格式的</a:t>
            </a:r>
            <a:r>
              <a:rPr lang="en-US" altLang="zh-CN" sz="2000" dirty="0">
                <a:solidFill>
                  <a:schemeClr val="bg1"/>
                </a:solidFill>
                <a:latin typeface="Lucida Sans Unicode" panose="020B0602030504020204" pitchFamily="34" charset="0"/>
                <a:cs typeface="Lucida Sans Unicode" panose="020B0602030504020204" pitchFamily="34" charset="0"/>
              </a:rPr>
              <a:t>IT</a:t>
            </a:r>
            <a:r>
              <a:rPr lang="zh-CN" altLang="en-US" sz="2000" dirty="0">
                <a:solidFill>
                  <a:schemeClr val="bg1"/>
                </a:solidFill>
                <a:latin typeface="Lucida Sans Unicode" panose="020B0602030504020204" pitchFamily="34" charset="0"/>
                <a:cs typeface="Lucida Sans Unicode" panose="020B0602030504020204" pitchFamily="34" charset="0"/>
              </a:rPr>
              <a:t>运营数据</a:t>
            </a:r>
            <a:r>
              <a:rPr lang="en-US" altLang="zh-CN" sz="2000" dirty="0">
                <a:solidFill>
                  <a:schemeClr val="bg1"/>
                </a:solidFill>
                <a:latin typeface="Lucida Sans Unicode" panose="020B0602030504020204" pitchFamily="34" charset="0"/>
                <a:cs typeface="Lucida Sans Unicode" panose="020B0602030504020204" pitchFamily="34" charset="0"/>
              </a:rPr>
              <a:t>;</a:t>
            </a:r>
          </a:p>
          <a:p>
            <a:pPr marL="342900" indent="-342900">
              <a:lnSpc>
                <a:spcPct val="150000"/>
              </a:lnSpc>
              <a:buClr>
                <a:srgbClr val="FFC000"/>
              </a:buClr>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采集的数据可以来自不同应用和网络设备，类型包括：事件，日志，告警，性能以及其他各类指标，</a:t>
            </a: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企业可以借助这些数据全面了解其</a:t>
            </a:r>
            <a:r>
              <a:rPr lang="en-US" altLang="zh-CN" sz="2000" dirty="0">
                <a:solidFill>
                  <a:schemeClr val="bg1"/>
                </a:solidFill>
                <a:latin typeface="Lucida Sans Unicode" panose="020B0602030504020204" pitchFamily="34" charset="0"/>
                <a:cs typeface="Lucida Sans Unicode" panose="020B0602030504020204" pitchFamily="34" charset="0"/>
              </a:rPr>
              <a:t>IT</a:t>
            </a:r>
            <a:r>
              <a:rPr lang="zh-CN" altLang="en-US" sz="2000" dirty="0">
                <a:solidFill>
                  <a:schemeClr val="bg1"/>
                </a:solidFill>
                <a:latin typeface="Lucida Sans Unicode" panose="020B0602030504020204" pitchFamily="34" charset="0"/>
                <a:cs typeface="Lucida Sans Unicode" panose="020B0602030504020204" pitchFamily="34" charset="0"/>
              </a:rPr>
              <a:t>运维现状。</a:t>
            </a:r>
          </a:p>
        </p:txBody>
      </p:sp>
      <p:pic>
        <p:nvPicPr>
          <p:cNvPr id="6" name="图片 5">
            <a:extLst>
              <a:ext uri="{FF2B5EF4-FFF2-40B4-BE49-F238E27FC236}">
                <a16:creationId xmlns:a16="http://schemas.microsoft.com/office/drawing/2014/main" id="{26859219-3D59-4FAB-A63A-8C2EFB065CA6}"/>
              </a:ext>
            </a:extLst>
          </p:cNvPr>
          <p:cNvPicPr>
            <a:picLocks noChangeAspect="1"/>
          </p:cNvPicPr>
          <p:nvPr/>
        </p:nvPicPr>
        <p:blipFill>
          <a:blip r:embed="rId2"/>
          <a:stretch>
            <a:fillRect/>
          </a:stretch>
        </p:blipFill>
        <p:spPr>
          <a:xfrm>
            <a:off x="4057094" y="1447065"/>
            <a:ext cx="5882397" cy="3963869"/>
          </a:xfrm>
          <a:prstGeom prst="rect">
            <a:avLst/>
          </a:prstGeom>
        </p:spPr>
      </p:pic>
    </p:spTree>
    <p:extLst>
      <p:ext uri="{BB962C8B-B14F-4D97-AF65-F5344CB8AC3E}">
        <p14:creationId xmlns:p14="http://schemas.microsoft.com/office/powerpoint/2010/main" val="175168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业务流程集成自定义能力</a:t>
            </a:r>
          </a:p>
        </p:txBody>
      </p:sp>
      <p:sp>
        <p:nvSpPr>
          <p:cNvPr id="2" name="矩形 1">
            <a:extLst>
              <a:ext uri="{FF2B5EF4-FFF2-40B4-BE49-F238E27FC236}">
                <a16:creationId xmlns:a16="http://schemas.microsoft.com/office/drawing/2014/main" id="{8E2CCBAD-1926-47B1-AF13-0EA1FD1D6FDB}"/>
              </a:ext>
            </a:extLst>
          </p:cNvPr>
          <p:cNvSpPr/>
          <p:nvPr/>
        </p:nvSpPr>
        <p:spPr>
          <a:xfrm>
            <a:off x="699005" y="1438183"/>
            <a:ext cx="3341111" cy="4208844"/>
          </a:xfrm>
          <a:prstGeom prst="rect">
            <a:avLst/>
          </a:prstGeom>
        </p:spPr>
        <p:txBody>
          <a:bodyPr wrap="square">
            <a:spAutoFit/>
          </a:bodyPr>
          <a:lstStyle/>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使用流程自动化来简化云端资源管理，减少人为错误和增加效率，同时降低运营成本，自动处理</a:t>
            </a:r>
            <a:endParaRPr lang="en-US" altLang="zh-CN" sz="2000" dirty="0">
              <a:solidFill>
                <a:schemeClr val="bg1"/>
              </a:solidFill>
              <a:latin typeface="Lucida Sans Unicode" panose="020B0602030504020204" pitchFamily="34" charset="0"/>
              <a:cs typeface="Lucida Sans Unicode" panose="020B0602030504020204" pitchFamily="34" charset="0"/>
            </a:endParaRP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所有实时，容易出错且经常要执行的云端管理任务，同时可以开放这些业务流程，对接企业现有账号生命周期管理流程；</a:t>
            </a:r>
          </a:p>
        </p:txBody>
      </p:sp>
      <p:pic>
        <p:nvPicPr>
          <p:cNvPr id="7" name="图片 6">
            <a:extLst>
              <a:ext uri="{FF2B5EF4-FFF2-40B4-BE49-F238E27FC236}">
                <a16:creationId xmlns:a16="http://schemas.microsoft.com/office/drawing/2014/main" id="{AC79C2EC-4115-4B45-8388-6FAC968FFD77}"/>
              </a:ext>
            </a:extLst>
          </p:cNvPr>
          <p:cNvPicPr>
            <a:picLocks noChangeAspect="1"/>
          </p:cNvPicPr>
          <p:nvPr/>
        </p:nvPicPr>
        <p:blipFill>
          <a:blip r:embed="rId2"/>
          <a:stretch>
            <a:fillRect/>
          </a:stretch>
        </p:blipFill>
        <p:spPr>
          <a:xfrm>
            <a:off x="4040116" y="1438183"/>
            <a:ext cx="5662828" cy="4615292"/>
          </a:xfrm>
          <a:prstGeom prst="rect">
            <a:avLst/>
          </a:prstGeom>
        </p:spPr>
      </p:pic>
    </p:spTree>
    <p:extLst>
      <p:ext uri="{BB962C8B-B14F-4D97-AF65-F5344CB8AC3E}">
        <p14:creationId xmlns:p14="http://schemas.microsoft.com/office/powerpoint/2010/main" val="154374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多维</a:t>
            </a:r>
            <a:r>
              <a:rPr lang="en-US" altLang="zh-CN" sz="4800" dirty="0">
                <a:solidFill>
                  <a:schemeClr val="bg1"/>
                </a:solidFill>
                <a:latin typeface="Lucida Sans Unicode" panose="020B0602030504020204" pitchFamily="34" charset="0"/>
                <a:cs typeface="Lucida Sans Unicode" panose="020B0602030504020204" pitchFamily="34" charset="0"/>
              </a:rPr>
              <a:t>(</a:t>
            </a:r>
            <a:r>
              <a:rPr lang="zh-CN" altLang="en-US" sz="4800" dirty="0">
                <a:solidFill>
                  <a:schemeClr val="bg1"/>
                </a:solidFill>
                <a:latin typeface="Lucida Sans Unicode" panose="020B0602030504020204" pitchFamily="34" charset="0"/>
                <a:cs typeface="Lucida Sans Unicode" panose="020B0602030504020204" pitchFamily="34" charset="0"/>
              </a:rPr>
              <a:t>实时</a:t>
            </a:r>
            <a:r>
              <a:rPr lang="en-US" altLang="zh-CN" sz="4800" dirty="0">
                <a:solidFill>
                  <a:schemeClr val="bg1"/>
                </a:solidFill>
                <a:latin typeface="Lucida Sans Unicode" panose="020B0602030504020204" pitchFamily="34" charset="0"/>
                <a:cs typeface="Lucida Sans Unicode" panose="020B0602030504020204" pitchFamily="34" charset="0"/>
              </a:rPr>
              <a:t>)</a:t>
            </a:r>
            <a:r>
              <a:rPr lang="zh-CN" altLang="en-US" sz="4800" dirty="0">
                <a:solidFill>
                  <a:schemeClr val="bg1"/>
                </a:solidFill>
                <a:latin typeface="Lucida Sans Unicode" panose="020B0602030504020204" pitchFamily="34" charset="0"/>
                <a:cs typeface="Lucida Sans Unicode" panose="020B0602030504020204" pitchFamily="34" charset="0"/>
              </a:rPr>
              <a:t>报表仪表盘能力</a:t>
            </a:r>
          </a:p>
        </p:txBody>
      </p:sp>
      <p:sp>
        <p:nvSpPr>
          <p:cNvPr id="2" name="矩形 1">
            <a:extLst>
              <a:ext uri="{FF2B5EF4-FFF2-40B4-BE49-F238E27FC236}">
                <a16:creationId xmlns:a16="http://schemas.microsoft.com/office/drawing/2014/main" id="{8E2CCBAD-1926-47B1-AF13-0EA1FD1D6FDB}"/>
              </a:ext>
            </a:extLst>
          </p:cNvPr>
          <p:cNvSpPr/>
          <p:nvPr/>
        </p:nvSpPr>
        <p:spPr>
          <a:xfrm>
            <a:off x="699005" y="1438183"/>
            <a:ext cx="3341111" cy="3285515"/>
          </a:xfrm>
          <a:prstGeom prst="rect">
            <a:avLst/>
          </a:prstGeom>
        </p:spPr>
        <p:txBody>
          <a:bodyPr wrap="square">
            <a:spAutoFit/>
          </a:bodyPr>
          <a:lstStyle/>
          <a:p>
            <a:pPr marL="342900" indent="-342900">
              <a:lnSpc>
                <a:spcPct val="150000"/>
              </a:lnSpc>
              <a:buClr>
                <a:srgbClr val="FFC000"/>
              </a:buClr>
              <a:buSzPct val="100000"/>
              <a:buFont typeface="Wingdings" panose="05000000000000000000" pitchFamily="2" charset="2"/>
              <a:buChar char="l"/>
            </a:pPr>
            <a:r>
              <a:rPr lang="en-US" altLang="zh-CN" sz="2000" dirty="0">
                <a:solidFill>
                  <a:schemeClr val="bg1"/>
                </a:solidFill>
                <a:latin typeface="Lucida Sans Unicode" panose="020B0602030504020204" pitchFamily="34" charset="0"/>
                <a:cs typeface="Lucida Sans Unicode" panose="020B0602030504020204" pitchFamily="34" charset="0"/>
              </a:rPr>
              <a:t>Azure/O365</a:t>
            </a:r>
            <a:r>
              <a:rPr lang="zh-CN" altLang="en-US" sz="2000" dirty="0">
                <a:solidFill>
                  <a:schemeClr val="bg1"/>
                </a:solidFill>
                <a:latin typeface="Lucida Sans Unicode" panose="020B0602030504020204" pitchFamily="34" charset="0"/>
                <a:cs typeface="Lucida Sans Unicode" panose="020B0602030504020204" pitchFamily="34" charset="0"/>
              </a:rPr>
              <a:t>运营可视化管理平台可以对于运维数据进行统计分析并且生成各类实时报表，</a:t>
            </a: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对各类运营数据进行多维度，多角度深入分析及可视化展示；</a:t>
            </a:r>
          </a:p>
        </p:txBody>
      </p:sp>
      <p:pic>
        <p:nvPicPr>
          <p:cNvPr id="6" name="图片 5">
            <a:extLst>
              <a:ext uri="{FF2B5EF4-FFF2-40B4-BE49-F238E27FC236}">
                <a16:creationId xmlns:a16="http://schemas.microsoft.com/office/drawing/2014/main" id="{5E45CA44-4206-48EB-8BA1-C96C158875E6}"/>
              </a:ext>
            </a:extLst>
          </p:cNvPr>
          <p:cNvPicPr>
            <a:picLocks noChangeAspect="1"/>
          </p:cNvPicPr>
          <p:nvPr/>
        </p:nvPicPr>
        <p:blipFill>
          <a:blip r:embed="rId2"/>
          <a:stretch>
            <a:fillRect/>
          </a:stretch>
        </p:blipFill>
        <p:spPr>
          <a:xfrm>
            <a:off x="4040116" y="1507595"/>
            <a:ext cx="5969411" cy="3842809"/>
          </a:xfrm>
          <a:prstGeom prst="rect">
            <a:avLst/>
          </a:prstGeom>
        </p:spPr>
      </p:pic>
    </p:spTree>
    <p:extLst>
      <p:ext uri="{BB962C8B-B14F-4D97-AF65-F5344CB8AC3E}">
        <p14:creationId xmlns:p14="http://schemas.microsoft.com/office/powerpoint/2010/main" val="349429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zh-CN" altLang="en-US" sz="4800" dirty="0">
                <a:solidFill>
                  <a:schemeClr val="bg1"/>
                </a:solidFill>
                <a:latin typeface="Lucida Sans Unicode" panose="020B0602030504020204" pitchFamily="34" charset="0"/>
                <a:cs typeface="Lucida Sans Unicode" panose="020B0602030504020204" pitchFamily="34" charset="0"/>
              </a:rPr>
              <a:t>丰富的开箱即用功能</a:t>
            </a:r>
          </a:p>
        </p:txBody>
      </p:sp>
      <p:pic>
        <p:nvPicPr>
          <p:cNvPr id="7" name="图片 6" descr="图片包含 屏幕截图&#10;&#10;已生成极高可信度的说明">
            <a:extLst>
              <a:ext uri="{FF2B5EF4-FFF2-40B4-BE49-F238E27FC236}">
                <a16:creationId xmlns:a16="http://schemas.microsoft.com/office/drawing/2014/main" id="{DDAE2147-467F-408A-A004-53B630C6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22" y="1908560"/>
            <a:ext cx="8534562" cy="4337291"/>
          </a:xfrm>
          <a:prstGeom prst="rect">
            <a:avLst/>
          </a:prstGeom>
        </p:spPr>
      </p:pic>
      <p:sp>
        <p:nvSpPr>
          <p:cNvPr id="3" name="矩形 2">
            <a:extLst>
              <a:ext uri="{FF2B5EF4-FFF2-40B4-BE49-F238E27FC236}">
                <a16:creationId xmlns:a16="http://schemas.microsoft.com/office/drawing/2014/main" id="{18EB6F77-9A6B-4CA6-ACDF-4B0C900E1BE5}"/>
              </a:ext>
            </a:extLst>
          </p:cNvPr>
          <p:cNvSpPr/>
          <p:nvPr/>
        </p:nvSpPr>
        <p:spPr>
          <a:xfrm>
            <a:off x="671596" y="1274220"/>
            <a:ext cx="9701517" cy="473206"/>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l"/>
            </a:pPr>
            <a:r>
              <a:rPr lang="en-US" altLang="zh-CN" dirty="0">
                <a:solidFill>
                  <a:schemeClr val="bg1"/>
                </a:solidFill>
                <a:latin typeface="Lucida Sans Unicode" panose="020B0602030504020204" pitchFamily="34" charset="0"/>
                <a:cs typeface="Lucida Sans Unicode" panose="020B0602030504020204" pitchFamily="34" charset="0"/>
              </a:rPr>
              <a:t>Azure/O365</a:t>
            </a:r>
            <a:r>
              <a:rPr lang="zh-CN" altLang="en-US" dirty="0">
                <a:solidFill>
                  <a:schemeClr val="bg1"/>
                </a:solidFill>
                <a:latin typeface="Lucida Sans Unicode" panose="020B0602030504020204" pitchFamily="34" charset="0"/>
                <a:cs typeface="Lucida Sans Unicode" panose="020B0602030504020204" pitchFamily="34" charset="0"/>
              </a:rPr>
              <a:t>运营可视化管理平台针对于常用运营场景提供了丰富的展示模板；</a:t>
            </a:r>
          </a:p>
        </p:txBody>
      </p:sp>
    </p:spTree>
    <p:extLst>
      <p:ext uri="{BB962C8B-B14F-4D97-AF65-F5344CB8AC3E}">
        <p14:creationId xmlns:p14="http://schemas.microsoft.com/office/powerpoint/2010/main" val="137913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556D46-C8AF-4578-A1FF-8C7EFE05AF54}"/>
              </a:ext>
            </a:extLst>
          </p:cNvPr>
          <p:cNvSpPr txBox="1"/>
          <p:nvPr/>
        </p:nvSpPr>
        <p:spPr>
          <a:xfrm>
            <a:off x="671596" y="282089"/>
            <a:ext cx="9459911" cy="830997"/>
          </a:xfrm>
          <a:prstGeom prst="rect">
            <a:avLst/>
          </a:prstGeom>
          <a:noFill/>
        </p:spPr>
        <p:txBody>
          <a:bodyPr wrap="square" rtlCol="0">
            <a:spAutoFit/>
          </a:bodyPr>
          <a:lstStyle/>
          <a:p>
            <a:r>
              <a:rPr lang="en-US" altLang="zh-CN" sz="4800" dirty="0">
                <a:solidFill>
                  <a:schemeClr val="bg1"/>
                </a:solidFill>
                <a:latin typeface="Lucida Sans Unicode" panose="020B0602030504020204" pitchFamily="34" charset="0"/>
                <a:cs typeface="Lucida Sans Unicode" panose="020B0602030504020204" pitchFamily="34" charset="0"/>
              </a:rPr>
              <a:t>O365</a:t>
            </a:r>
            <a:r>
              <a:rPr lang="zh-CN" altLang="en-US" sz="4800" dirty="0">
                <a:solidFill>
                  <a:schemeClr val="bg1"/>
                </a:solidFill>
                <a:latin typeface="Lucida Sans Unicode" panose="020B0602030504020204" pitchFamily="34" charset="0"/>
                <a:cs typeface="Lucida Sans Unicode" panose="020B0602030504020204" pitchFamily="34" charset="0"/>
              </a:rPr>
              <a:t>资源分级管理能力</a:t>
            </a:r>
          </a:p>
        </p:txBody>
      </p:sp>
      <p:sp>
        <p:nvSpPr>
          <p:cNvPr id="2" name="矩形 1">
            <a:extLst>
              <a:ext uri="{FF2B5EF4-FFF2-40B4-BE49-F238E27FC236}">
                <a16:creationId xmlns:a16="http://schemas.microsoft.com/office/drawing/2014/main" id="{8E2CCBAD-1926-47B1-AF13-0EA1FD1D6FDB}"/>
              </a:ext>
            </a:extLst>
          </p:cNvPr>
          <p:cNvSpPr/>
          <p:nvPr/>
        </p:nvSpPr>
        <p:spPr>
          <a:xfrm>
            <a:off x="699005" y="1438183"/>
            <a:ext cx="3341111" cy="3285515"/>
          </a:xfrm>
          <a:prstGeom prst="rect">
            <a:avLst/>
          </a:prstGeom>
        </p:spPr>
        <p:txBody>
          <a:bodyPr wrap="square">
            <a:spAutoFit/>
          </a:bodyPr>
          <a:lstStyle/>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借助</a:t>
            </a:r>
            <a:r>
              <a:rPr lang="en-US" altLang="zh-CN" sz="2000" dirty="0">
                <a:solidFill>
                  <a:schemeClr val="bg1"/>
                </a:solidFill>
                <a:latin typeface="Lucida Sans Unicode" panose="020B0602030504020204" pitchFamily="34" charset="0"/>
                <a:cs typeface="Lucida Sans Unicode" panose="020B0602030504020204" pitchFamily="34" charset="0"/>
              </a:rPr>
              <a:t>Azure/O365</a:t>
            </a:r>
            <a:r>
              <a:rPr lang="zh-CN" altLang="en-US" sz="2000" dirty="0">
                <a:solidFill>
                  <a:schemeClr val="bg1"/>
                </a:solidFill>
                <a:latin typeface="Lucida Sans Unicode" panose="020B0602030504020204" pitchFamily="34" charset="0"/>
                <a:cs typeface="Lucida Sans Unicode" panose="020B0602030504020204" pitchFamily="34" charset="0"/>
              </a:rPr>
              <a:t>运营可视化管理平台，企业用户可以实现本地</a:t>
            </a:r>
            <a:r>
              <a:rPr lang="en-US" altLang="zh-CN" sz="2000" dirty="0">
                <a:solidFill>
                  <a:schemeClr val="bg1"/>
                </a:solidFill>
                <a:latin typeface="Lucida Sans Unicode" panose="020B0602030504020204" pitchFamily="34" charset="0"/>
                <a:cs typeface="Lucida Sans Unicode" panose="020B0602030504020204" pitchFamily="34" charset="0"/>
              </a:rPr>
              <a:t>AD OU</a:t>
            </a:r>
            <a:r>
              <a:rPr lang="zh-CN" altLang="en-US" sz="2000" dirty="0">
                <a:solidFill>
                  <a:schemeClr val="bg1"/>
                </a:solidFill>
                <a:latin typeface="Lucida Sans Unicode" panose="020B0602030504020204" pitchFamily="34" charset="0"/>
                <a:cs typeface="Lucida Sans Unicode" panose="020B0602030504020204" pitchFamily="34" charset="0"/>
              </a:rPr>
              <a:t>委派类似的管理体验，</a:t>
            </a:r>
          </a:p>
          <a:p>
            <a:pPr marL="342900" indent="-342900">
              <a:lnSpc>
                <a:spcPct val="150000"/>
              </a:lnSpc>
              <a:buClr>
                <a:srgbClr val="FFC000"/>
              </a:buClr>
              <a:buSzPct val="100000"/>
              <a:buFont typeface="Wingdings" panose="05000000000000000000" pitchFamily="2" charset="2"/>
              <a:buChar char="l"/>
            </a:pPr>
            <a:r>
              <a:rPr lang="zh-CN" altLang="en-US" sz="2000" dirty="0">
                <a:solidFill>
                  <a:schemeClr val="bg1"/>
                </a:solidFill>
                <a:latin typeface="Lucida Sans Unicode" panose="020B0602030504020204" pitchFamily="34" charset="0"/>
                <a:cs typeface="Lucida Sans Unicode" panose="020B0602030504020204" pitchFamily="34" charset="0"/>
              </a:rPr>
              <a:t>突破</a:t>
            </a:r>
            <a:r>
              <a:rPr lang="en-US" altLang="zh-CN" sz="2000" dirty="0">
                <a:solidFill>
                  <a:schemeClr val="bg1"/>
                </a:solidFill>
                <a:latin typeface="Lucida Sans Unicode" panose="020B0602030504020204" pitchFamily="34" charset="0"/>
                <a:cs typeface="Lucida Sans Unicode" panose="020B0602030504020204" pitchFamily="34" charset="0"/>
              </a:rPr>
              <a:t>Azure AD/O365</a:t>
            </a:r>
            <a:r>
              <a:rPr lang="zh-CN" altLang="en-US" sz="2000" dirty="0">
                <a:solidFill>
                  <a:schemeClr val="bg1"/>
                </a:solidFill>
                <a:latin typeface="Lucida Sans Unicode" panose="020B0602030504020204" pitchFamily="34" charset="0"/>
                <a:cs typeface="Lucida Sans Unicode" panose="020B0602030504020204" pitchFamily="34" charset="0"/>
              </a:rPr>
              <a:t>平台无法委派分级管理员的能力；</a:t>
            </a:r>
          </a:p>
        </p:txBody>
      </p:sp>
      <p:pic>
        <p:nvPicPr>
          <p:cNvPr id="7" name="图片 6">
            <a:extLst>
              <a:ext uri="{FF2B5EF4-FFF2-40B4-BE49-F238E27FC236}">
                <a16:creationId xmlns:a16="http://schemas.microsoft.com/office/drawing/2014/main" id="{7F3874F5-8468-48EA-B610-FD9C68BA6276}"/>
              </a:ext>
            </a:extLst>
          </p:cNvPr>
          <p:cNvPicPr>
            <a:picLocks noChangeAspect="1"/>
          </p:cNvPicPr>
          <p:nvPr/>
        </p:nvPicPr>
        <p:blipFill>
          <a:blip r:embed="rId2"/>
          <a:stretch>
            <a:fillRect/>
          </a:stretch>
        </p:blipFill>
        <p:spPr>
          <a:xfrm>
            <a:off x="4493876" y="1571046"/>
            <a:ext cx="5191662" cy="4560292"/>
          </a:xfrm>
          <a:prstGeom prst="rect">
            <a:avLst/>
          </a:prstGeom>
        </p:spPr>
      </p:pic>
    </p:spTree>
    <p:extLst>
      <p:ext uri="{BB962C8B-B14F-4D97-AF65-F5344CB8AC3E}">
        <p14:creationId xmlns:p14="http://schemas.microsoft.com/office/powerpoint/2010/main" val="4935387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720</Words>
  <Application>Microsoft Office PowerPoint</Application>
  <PresentationFormat>宽屏</PresentationFormat>
  <Paragraphs>52</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等线</vt:lpstr>
      <vt:lpstr>等线 Light</vt:lpstr>
      <vt:lpstr>Arial</vt:lpstr>
      <vt:lpstr>Calibri</vt:lpstr>
      <vt:lpstr>Lucida Sans Unicode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如何获取详细内容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梁伟徳</dc:creator>
  <cp:lastModifiedBy>zhengyong ye</cp:lastModifiedBy>
  <cp:revision>153</cp:revision>
  <dcterms:created xsi:type="dcterms:W3CDTF">2019-05-17T03:27:37Z</dcterms:created>
  <dcterms:modified xsi:type="dcterms:W3CDTF">2019-05-19T23:54:59Z</dcterms:modified>
</cp:coreProperties>
</file>