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5" r:id="rId3"/>
    <p:sldId id="293" r:id="rId4"/>
    <p:sldId id="297" r:id="rId5"/>
    <p:sldId id="295" r:id="rId6"/>
    <p:sldId id="296" r:id="rId7"/>
    <p:sldId id="272" r:id="rId8"/>
    <p:sldId id="298"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72C6"/>
    <a:srgbClr val="F5F9FD"/>
    <a:srgbClr val="FF6600"/>
    <a:srgbClr val="FF9069"/>
    <a:srgbClr val="7395D3"/>
    <a:srgbClr val="1069AB"/>
    <a:srgbClr val="E2AC00"/>
    <a:srgbClr val="7AB850"/>
    <a:srgbClr val="8EC2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44" autoAdjust="0"/>
    <p:restoredTop sz="94660"/>
  </p:normalViewPr>
  <p:slideViewPr>
    <p:cSldViewPr snapToGrid="0">
      <p:cViewPr varScale="1">
        <p:scale>
          <a:sx n="110" d="100"/>
          <a:sy n="110" d="100"/>
        </p:scale>
        <p:origin x="68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4.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E54868-B938-436F-A475-B2E165EC5873}" type="datetimeFigureOut">
              <a:rPr lang="zh-CN" altLang="en-US" smtClean="0"/>
              <a:t>2015/4/22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913FC5-6CD8-4D5E-8BB2-057E73425556}" type="slidenum">
              <a:rPr lang="zh-CN" altLang="en-US" smtClean="0"/>
              <a:t>‹#›</a:t>
            </a:fld>
            <a:endParaRPr lang="zh-CN" altLang="en-US"/>
          </a:p>
        </p:txBody>
      </p:sp>
    </p:spTree>
    <p:extLst>
      <p:ext uri="{BB962C8B-B14F-4D97-AF65-F5344CB8AC3E}">
        <p14:creationId xmlns:p14="http://schemas.microsoft.com/office/powerpoint/2010/main" val="239856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C913FC5-6CD8-4D5E-8BB2-057E73425556}" type="slidenum">
              <a:rPr lang="zh-CN" altLang="en-US" smtClean="0"/>
              <a:t>7</a:t>
            </a:fld>
            <a:endParaRPr lang="zh-CN" altLang="en-US"/>
          </a:p>
        </p:txBody>
      </p:sp>
    </p:spTree>
    <p:extLst>
      <p:ext uri="{BB962C8B-B14F-4D97-AF65-F5344CB8AC3E}">
        <p14:creationId xmlns:p14="http://schemas.microsoft.com/office/powerpoint/2010/main" val="34552094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sucplus.com/" TargetMode="External"/><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grpSp>
        <p:nvGrpSpPr>
          <p:cNvPr id="4" name="组合 3"/>
          <p:cNvGrpSpPr/>
          <p:nvPr userDrawn="1"/>
        </p:nvGrpSpPr>
        <p:grpSpPr>
          <a:xfrm>
            <a:off x="6942040" y="4121284"/>
            <a:ext cx="5073690" cy="2406650"/>
            <a:chOff x="6127790" y="3295650"/>
            <a:chExt cx="4940300" cy="3022600"/>
          </a:xfrm>
        </p:grpSpPr>
        <p:sp>
          <p:nvSpPr>
            <p:cNvPr id="3" name="流程图: 决策 2"/>
            <p:cNvSpPr/>
            <p:nvPr userDrawn="1"/>
          </p:nvSpPr>
          <p:spPr>
            <a:xfrm>
              <a:off x="6127790" y="4127500"/>
              <a:ext cx="3340100" cy="1358900"/>
            </a:xfrm>
            <a:prstGeom prst="flowChartDecision">
              <a:avLst/>
            </a:prstGeom>
            <a:no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流程图: 决策 6"/>
            <p:cNvSpPr/>
            <p:nvPr userDrawn="1"/>
          </p:nvSpPr>
          <p:spPr>
            <a:xfrm>
              <a:off x="6927890" y="3295650"/>
              <a:ext cx="3340100" cy="1358900"/>
            </a:xfrm>
            <a:prstGeom prst="flowChartDecision">
              <a:avLst/>
            </a:prstGeom>
            <a:no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流程图: 决策 7"/>
            <p:cNvSpPr/>
            <p:nvPr userDrawn="1"/>
          </p:nvSpPr>
          <p:spPr>
            <a:xfrm>
              <a:off x="7727990" y="4127500"/>
              <a:ext cx="3340100" cy="1358900"/>
            </a:xfrm>
            <a:prstGeom prst="flowChartDecision">
              <a:avLst/>
            </a:prstGeom>
            <a:no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流程图: 决策 10"/>
            <p:cNvSpPr/>
            <p:nvPr userDrawn="1"/>
          </p:nvSpPr>
          <p:spPr>
            <a:xfrm>
              <a:off x="6927890" y="4959350"/>
              <a:ext cx="3340100" cy="1358900"/>
            </a:xfrm>
            <a:prstGeom prst="flowChartDecision">
              <a:avLst/>
            </a:prstGeom>
            <a:no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pic>
        <p:nvPicPr>
          <p:cNvPr id="16" name="图片 15">
            <a:hlinkClick r:id="rId2"/>
          </p:cNvPr>
          <p:cNvPicPr>
            <a:picLocks noChangeAspect="1"/>
          </p:cNvPicPr>
          <p:nvPr userDrawn="1"/>
        </p:nvPicPr>
        <p:blipFill>
          <a:blip r:embed="rId3"/>
          <a:stretch>
            <a:fillRect/>
          </a:stretch>
        </p:blipFill>
        <p:spPr>
          <a:xfrm>
            <a:off x="10372324" y="6478678"/>
            <a:ext cx="1568727" cy="144705"/>
          </a:xfrm>
          <a:prstGeom prst="rect">
            <a:avLst/>
          </a:prstGeom>
        </p:spPr>
      </p:pic>
      <p:pic>
        <p:nvPicPr>
          <p:cNvPr id="10" name="图片 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07962" y="6361244"/>
            <a:ext cx="3419475" cy="333375"/>
          </a:xfrm>
          <a:prstGeom prst="rect">
            <a:avLst/>
          </a:prstGeom>
        </p:spPr>
      </p:pic>
      <p:pic>
        <p:nvPicPr>
          <p:cNvPr id="12" name="图片 11"/>
          <p:cNvPicPr>
            <a:picLocks noChangeAspect="1"/>
          </p:cNvPicPr>
          <p:nvPr userDrawn="1"/>
        </p:nvPicPr>
        <p:blipFill>
          <a:blip r:embed="rId5"/>
          <a:stretch>
            <a:fillRect/>
          </a:stretch>
        </p:blipFill>
        <p:spPr>
          <a:xfrm>
            <a:off x="9944149" y="226464"/>
            <a:ext cx="1993325" cy="560936"/>
          </a:xfrm>
          <a:prstGeom prst="rect">
            <a:avLst/>
          </a:prstGeom>
        </p:spPr>
      </p:pic>
    </p:spTree>
    <p:extLst>
      <p:ext uri="{BB962C8B-B14F-4D97-AF65-F5344CB8AC3E}">
        <p14:creationId xmlns:p14="http://schemas.microsoft.com/office/powerpoint/2010/main" val="392858916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8" name="图片 7"/>
          <p:cNvPicPr>
            <a:picLocks noChangeAspect="1"/>
          </p:cNvPicPr>
          <p:nvPr userDrawn="1"/>
        </p:nvPicPr>
        <p:blipFill>
          <a:blip r:embed="rId2"/>
          <a:stretch>
            <a:fillRect/>
          </a:stretch>
        </p:blipFill>
        <p:spPr>
          <a:xfrm>
            <a:off x="9944149" y="226464"/>
            <a:ext cx="1993325" cy="560936"/>
          </a:xfrm>
          <a:prstGeom prst="rect">
            <a:avLst/>
          </a:prstGeom>
        </p:spPr>
      </p:pic>
      <p:sp>
        <p:nvSpPr>
          <p:cNvPr id="9" name="副标题 2"/>
          <p:cNvSpPr txBox="1">
            <a:spLocks/>
          </p:cNvSpPr>
          <p:nvPr userDrawn="1"/>
        </p:nvSpPr>
        <p:spPr>
          <a:xfrm>
            <a:off x="0" y="6319685"/>
            <a:ext cx="12192000" cy="538316"/>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3600" kern="1200">
                <a:solidFill>
                  <a:schemeClr val="tx1"/>
                </a:solidFill>
                <a:latin typeface="微软雅黑" panose="020B0503020204020204" pitchFamily="34" charset="-122"/>
                <a:ea typeface="微软雅黑" panose="020B0503020204020204" pitchFamily="34" charset="-122"/>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CN" sz="1400" dirty="0" smtClean="0">
                <a:solidFill>
                  <a:srgbClr val="0072C6"/>
                </a:solidFill>
              </a:rPr>
              <a:t>Unified Communication Plus</a:t>
            </a:r>
            <a:r>
              <a:rPr lang="zh-CN" altLang="en-US" sz="1400" dirty="0" smtClean="0">
                <a:solidFill>
                  <a:srgbClr val="0072C6"/>
                </a:solidFill>
              </a:rPr>
              <a:t> </a:t>
            </a:r>
            <a:r>
              <a:rPr lang="en-US" altLang="zh-CN" sz="1400" dirty="0" smtClean="0">
                <a:solidFill>
                  <a:srgbClr val="0072C6"/>
                </a:solidFill>
              </a:rPr>
              <a:t>– </a:t>
            </a:r>
            <a:r>
              <a:rPr lang="en-US" altLang="zh-CN" sz="1400" u="sng" dirty="0" smtClean="0">
                <a:solidFill>
                  <a:srgbClr val="0072C6"/>
                </a:solidFill>
              </a:rPr>
              <a:t>http://www.msucplus.com</a:t>
            </a:r>
          </a:p>
        </p:txBody>
      </p:sp>
      <p:pic>
        <p:nvPicPr>
          <p:cNvPr id="10" name="图片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21236" y="6379416"/>
            <a:ext cx="360000" cy="360000"/>
          </a:xfrm>
          <a:prstGeom prst="rect">
            <a:avLst/>
          </a:prstGeom>
        </p:spPr>
      </p:pic>
    </p:spTree>
    <p:extLst>
      <p:ext uri="{BB962C8B-B14F-4D97-AF65-F5344CB8AC3E}">
        <p14:creationId xmlns:p14="http://schemas.microsoft.com/office/powerpoint/2010/main" val="33875759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69B6B2-CDBD-42F0-8B3B-BEB90F1C87E8}" type="datetimeFigureOut">
              <a:rPr lang="zh-CN" altLang="en-US" smtClean="0"/>
              <a:t>2015/4/22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4683E-8173-46C6-8EF0-AC6DCED17ADF}" type="slidenum">
              <a:rPr lang="zh-CN" altLang="en-US" smtClean="0"/>
              <a:t>‹#›</a:t>
            </a:fld>
            <a:endParaRPr lang="zh-CN" altLang="en-US"/>
          </a:p>
        </p:txBody>
      </p:sp>
    </p:spTree>
    <p:extLst>
      <p:ext uri="{BB962C8B-B14F-4D97-AF65-F5344CB8AC3E}">
        <p14:creationId xmlns:p14="http://schemas.microsoft.com/office/powerpoint/2010/main" val="4129328858"/>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sucplus.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Sales@msucplus.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hyperlink" Target="http://www.msucplus.com/%e4%ba%a7%e5%93%81%e4%bd%93%e9%aa%8c%e4%b8%ad%e5%bf%8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标题 1"/>
          <p:cNvSpPr txBox="1">
            <a:spLocks/>
          </p:cNvSpPr>
          <p:nvPr/>
        </p:nvSpPr>
        <p:spPr>
          <a:xfrm>
            <a:off x="0" y="1719619"/>
            <a:ext cx="12192000" cy="21155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zh-CN" altLang="en-US" sz="5400" dirty="0" smtClean="0">
                <a:solidFill>
                  <a:srgbClr val="FF0066"/>
                </a:solidFill>
                <a:latin typeface="+mj-ea"/>
              </a:rPr>
              <a:t>邮件统一签名</a:t>
            </a:r>
            <a:r>
              <a:rPr lang="en-US" altLang="zh-CN" sz="4800" dirty="0" smtClean="0">
                <a:solidFill>
                  <a:srgbClr val="0072C6"/>
                </a:solidFill>
                <a:latin typeface="+mj-ea"/>
              </a:rPr>
              <a:t/>
            </a:r>
            <a:br>
              <a:rPr lang="en-US" altLang="zh-CN" sz="4800" dirty="0" smtClean="0">
                <a:solidFill>
                  <a:srgbClr val="0072C6"/>
                </a:solidFill>
                <a:latin typeface="+mj-ea"/>
              </a:rPr>
            </a:br>
            <a:r>
              <a:rPr lang="zh-CN" altLang="en-US" sz="3200" dirty="0" smtClean="0">
                <a:solidFill>
                  <a:schemeClr val="tx1">
                    <a:lumMod val="50000"/>
                    <a:lumOff val="50000"/>
                  </a:schemeClr>
                </a:solidFill>
                <a:latin typeface="+mj-ea"/>
              </a:rPr>
              <a:t>统一、规范、易于管理</a:t>
            </a:r>
            <a:endParaRPr lang="en-US" altLang="zh-CN" sz="2400" dirty="0" smtClean="0">
              <a:solidFill>
                <a:schemeClr val="tx1">
                  <a:lumMod val="50000"/>
                  <a:lumOff val="50000"/>
                </a:schemeClr>
              </a:solidFill>
              <a:latin typeface="+mj-ea"/>
            </a:endParaRPr>
          </a:p>
        </p:txBody>
      </p:sp>
      <p:sp>
        <p:nvSpPr>
          <p:cNvPr id="3" name="文本框 2"/>
          <p:cNvSpPr txBox="1"/>
          <p:nvPr/>
        </p:nvSpPr>
        <p:spPr>
          <a:xfrm>
            <a:off x="2571367" y="4886042"/>
            <a:ext cx="7049265" cy="276999"/>
          </a:xfrm>
          <a:prstGeom prst="rect">
            <a:avLst/>
          </a:prstGeom>
          <a:noFill/>
        </p:spPr>
        <p:txBody>
          <a:bodyPr wrap="square" rtlCol="0">
            <a:spAutoFit/>
          </a:bodyPr>
          <a:lstStyle/>
          <a:p>
            <a:pPr algn="ctr"/>
            <a:r>
              <a:rPr lang="zh-CN" altLang="en-US" sz="1200" dirty="0" smtClean="0">
                <a:solidFill>
                  <a:schemeClr val="bg1">
                    <a:lumMod val="65000"/>
                  </a:schemeClr>
                </a:solidFill>
                <a:latin typeface="微软雅黑" panose="020B0503020204020204" pitchFamily="34" charset="-122"/>
                <a:ea typeface="微软雅黑" panose="020B0503020204020204" pitchFamily="34" charset="-122"/>
              </a:rPr>
              <a:t>产品功能如有更新，恕不另行通知，敬请关注</a:t>
            </a:r>
            <a:r>
              <a:rPr lang="en-US" altLang="zh-CN" sz="1200" dirty="0" smtClean="0">
                <a:solidFill>
                  <a:schemeClr val="bg1">
                    <a:lumMod val="65000"/>
                  </a:schemeClr>
                </a:solidFill>
                <a:latin typeface="微软雅黑" panose="020B0503020204020204" pitchFamily="34" charset="-122"/>
                <a:ea typeface="微软雅黑" panose="020B0503020204020204" pitchFamily="34" charset="-122"/>
                <a:hlinkClick r:id="rId2"/>
              </a:rPr>
              <a:t>www.msucplus.com</a:t>
            </a:r>
            <a:r>
              <a:rPr lang="zh-CN" altLang="en-US" sz="1200" dirty="0" smtClean="0">
                <a:solidFill>
                  <a:schemeClr val="bg1">
                    <a:lumMod val="65000"/>
                  </a:schemeClr>
                </a:solidFill>
                <a:latin typeface="微软雅黑" panose="020B0503020204020204" pitchFamily="34" charset="-122"/>
                <a:ea typeface="微软雅黑" panose="020B0503020204020204" pitchFamily="34" charset="-122"/>
              </a:rPr>
              <a:t>获取产品最新介绍。</a:t>
            </a:r>
            <a:endParaRPr lang="zh-CN" altLang="en-US" sz="1200" dirty="0">
              <a:solidFill>
                <a:schemeClr val="bg1">
                  <a:lumMod val="65000"/>
                </a:schemeClr>
              </a:solidFill>
              <a:latin typeface="微软雅黑" panose="020B0503020204020204" pitchFamily="34" charset="-122"/>
              <a:ea typeface="微软雅黑" panose="020B0503020204020204" pitchFamily="34" charset="-122"/>
            </a:endParaRPr>
          </a:p>
        </p:txBody>
      </p:sp>
      <p:sp>
        <p:nvSpPr>
          <p:cNvPr id="2" name="矩形 1"/>
          <p:cNvSpPr/>
          <p:nvPr/>
        </p:nvSpPr>
        <p:spPr>
          <a:xfrm>
            <a:off x="5406900" y="4133981"/>
            <a:ext cx="1378198" cy="418191"/>
          </a:xfrm>
          <a:prstGeom prst="rect">
            <a:avLst/>
          </a:prstGeom>
        </p:spPr>
        <p:txBody>
          <a:bodyPr wrap="none">
            <a:spAutoFit/>
          </a:bodyPr>
          <a:lstStyle/>
          <a:p>
            <a:pPr algn="ctr">
              <a:lnSpc>
                <a:spcPct val="150000"/>
              </a:lnSpc>
            </a:pPr>
            <a:r>
              <a:rPr lang="en-US" altLang="zh-CN" sz="1600" dirty="0" smtClean="0">
                <a:solidFill>
                  <a:schemeClr val="bg1">
                    <a:lumMod val="65000"/>
                  </a:schemeClr>
                </a:solidFill>
                <a:latin typeface="+mj-ea"/>
              </a:rPr>
              <a:t>V.1.0-2015.4</a:t>
            </a:r>
            <a:endParaRPr lang="zh-CN" altLang="en-US" sz="1600" dirty="0">
              <a:solidFill>
                <a:schemeClr val="bg1">
                  <a:lumMod val="65000"/>
                </a:schemeClr>
              </a:solidFill>
              <a:latin typeface="+mj-ea"/>
            </a:endParaRPr>
          </a:p>
        </p:txBody>
      </p:sp>
    </p:spTree>
    <p:extLst>
      <p:ext uri="{BB962C8B-B14F-4D97-AF65-F5344CB8AC3E}">
        <p14:creationId xmlns:p14="http://schemas.microsoft.com/office/powerpoint/2010/main" val="3989536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19112" y="307430"/>
            <a:ext cx="6645963" cy="747897"/>
          </a:xfrm>
          <a:prstGeom prst="rect">
            <a:avLst/>
          </a:prstGeom>
        </p:spPr>
        <p:txBody>
          <a:bodyPr/>
          <a:lstStyle>
            <a:defPPr>
              <a:defRPr lang="zh-CN"/>
            </a:defPPr>
            <a:lvl1pPr>
              <a:lnSpc>
                <a:spcPct val="90000"/>
              </a:lnSpc>
              <a:spcBef>
                <a:spcPct val="0"/>
              </a:spcBef>
              <a:buNone/>
              <a:defRPr sz="4400">
                <a:solidFill>
                  <a:srgbClr val="1069AB"/>
                </a:solidFill>
                <a:latin typeface="微软雅黑" panose="020B0503020204020204" pitchFamily="34" charset="-122"/>
                <a:ea typeface="微软雅黑" panose="020B0503020204020204" pitchFamily="34" charset="-122"/>
                <a:cs typeface="+mj-cs"/>
              </a:defRPr>
            </a:lvl1pPr>
          </a:lstStyle>
          <a:p>
            <a:r>
              <a:rPr lang="zh-CN" altLang="en-US" sz="4000" dirty="0" smtClean="0">
                <a:solidFill>
                  <a:srgbClr val="FF0066"/>
                </a:solidFill>
              </a:rPr>
              <a:t>为什么需要邮件统一签名</a:t>
            </a:r>
            <a:endParaRPr lang="en-US" sz="4000" dirty="0">
              <a:solidFill>
                <a:srgbClr val="FF0066"/>
              </a:solidFill>
            </a:endParaRPr>
          </a:p>
        </p:txBody>
      </p:sp>
      <p:sp>
        <p:nvSpPr>
          <p:cNvPr id="4" name="矩形 3"/>
          <p:cNvSpPr/>
          <p:nvPr/>
        </p:nvSpPr>
        <p:spPr>
          <a:xfrm>
            <a:off x="519112" y="1374406"/>
            <a:ext cx="8270046" cy="4401205"/>
          </a:xfrm>
          <a:prstGeom prst="rect">
            <a:avLst/>
          </a:prstGeom>
        </p:spPr>
        <p:txBody>
          <a:bodyPr wrap="square">
            <a:spAutoFit/>
          </a:bodyPr>
          <a:lstStyle/>
          <a:p>
            <a:pPr marL="285750" indent="-285750">
              <a:lnSpc>
                <a:spcPts val="4200"/>
              </a:lnSpc>
              <a:buFont typeface="Wingdings" panose="05000000000000000000" pitchFamily="2" charset="2"/>
              <a:buChar char="Ø"/>
            </a:pPr>
            <a:r>
              <a:rPr lang="zh-CN" altLang="en-US" sz="1700" kern="100" dirty="0" smtClean="0">
                <a:solidFill>
                  <a:schemeClr val="tx1">
                    <a:lumMod val="65000"/>
                    <a:lumOff val="35000"/>
                  </a:schemeClr>
                </a:solidFill>
                <a:latin typeface="+mj-ea"/>
                <a:ea typeface="+mj-ea"/>
                <a:cs typeface="Times New Roman" panose="02020603050405020304" pitchFamily="18" charset="0"/>
              </a:rPr>
              <a:t>收发邮件作为企业员工日常沟通方式，在内外部交流中起着举足轻重的作用，邮件签名的设置则是基本商务规范；</a:t>
            </a:r>
            <a:endParaRPr lang="en-US" altLang="zh-CN" sz="1700" kern="100" dirty="0" smtClean="0">
              <a:solidFill>
                <a:schemeClr val="tx1">
                  <a:lumMod val="65000"/>
                  <a:lumOff val="35000"/>
                </a:schemeClr>
              </a:solidFill>
              <a:latin typeface="+mj-ea"/>
              <a:ea typeface="+mj-ea"/>
              <a:cs typeface="Times New Roman" panose="02020603050405020304" pitchFamily="18" charset="0"/>
            </a:endParaRPr>
          </a:p>
          <a:p>
            <a:pPr marL="285750" indent="-285750">
              <a:lnSpc>
                <a:spcPts val="4200"/>
              </a:lnSpc>
              <a:buFont typeface="Wingdings" panose="05000000000000000000" pitchFamily="2" charset="2"/>
              <a:buChar char="Ø"/>
            </a:pPr>
            <a:r>
              <a:rPr lang="zh-CN" altLang="en-US" sz="1700" kern="100" dirty="0" smtClean="0">
                <a:solidFill>
                  <a:schemeClr val="tx1">
                    <a:lumMod val="65000"/>
                    <a:lumOff val="35000"/>
                  </a:schemeClr>
                </a:solidFill>
                <a:latin typeface="+mj-ea"/>
                <a:ea typeface="+mj-ea"/>
                <a:cs typeface="Times New Roman" panose="02020603050405020304" pitchFamily="18" charset="0"/>
              </a:rPr>
              <a:t>几乎所有企业都希望员工邮件中带有邮件签名并且希望能通过签名展示公司良好形象，这就要求邮件签名首先要做到统一和规范；</a:t>
            </a:r>
            <a:endParaRPr lang="en-US" altLang="zh-CN" sz="1700" kern="100" dirty="0" smtClean="0">
              <a:solidFill>
                <a:schemeClr val="tx1">
                  <a:lumMod val="65000"/>
                  <a:lumOff val="35000"/>
                </a:schemeClr>
              </a:solidFill>
              <a:latin typeface="+mj-ea"/>
              <a:ea typeface="+mj-ea"/>
              <a:cs typeface="Times New Roman" panose="02020603050405020304" pitchFamily="18" charset="0"/>
            </a:endParaRPr>
          </a:p>
          <a:p>
            <a:pPr marL="285750" indent="-285750">
              <a:lnSpc>
                <a:spcPts val="4200"/>
              </a:lnSpc>
              <a:buFont typeface="Wingdings" panose="05000000000000000000" pitchFamily="2" charset="2"/>
              <a:buChar char="Ø"/>
            </a:pPr>
            <a:r>
              <a:rPr lang="zh-CN" altLang="en-US" sz="1700" kern="100" dirty="0">
                <a:solidFill>
                  <a:schemeClr val="tx1">
                    <a:lumMod val="65000"/>
                    <a:lumOff val="35000"/>
                  </a:schemeClr>
                </a:solidFill>
                <a:latin typeface="+mj-ea"/>
                <a:ea typeface="+mj-ea"/>
                <a:cs typeface="Times New Roman" panose="02020603050405020304" pitchFamily="18" charset="0"/>
              </a:rPr>
              <a:t>虽然</a:t>
            </a:r>
            <a:r>
              <a:rPr lang="zh-CN" altLang="en-US" sz="1700" kern="100" dirty="0" smtClean="0">
                <a:solidFill>
                  <a:schemeClr val="tx1">
                    <a:lumMod val="65000"/>
                    <a:lumOff val="35000"/>
                  </a:schemeClr>
                </a:solidFill>
                <a:latin typeface="+mj-ea"/>
                <a:ea typeface="+mj-ea"/>
                <a:cs typeface="Times New Roman" panose="02020603050405020304" pitchFamily="18" charset="0"/>
              </a:rPr>
              <a:t>大多数企业有统一邮件签名的行政要求</a:t>
            </a:r>
            <a:r>
              <a:rPr lang="zh-CN" altLang="en-US" sz="1700" kern="100" dirty="0">
                <a:solidFill>
                  <a:schemeClr val="tx1">
                    <a:lumMod val="65000"/>
                    <a:lumOff val="35000"/>
                  </a:schemeClr>
                </a:solidFill>
                <a:latin typeface="+mj-ea"/>
                <a:ea typeface="+mj-ea"/>
                <a:cs typeface="Times New Roman" panose="02020603050405020304" pitchFamily="18" charset="0"/>
              </a:rPr>
              <a:t>，</a:t>
            </a:r>
            <a:r>
              <a:rPr lang="zh-CN" altLang="en-US" sz="1700" kern="100" dirty="0" smtClean="0">
                <a:solidFill>
                  <a:schemeClr val="tx1">
                    <a:lumMod val="65000"/>
                    <a:lumOff val="35000"/>
                  </a:schemeClr>
                </a:solidFill>
                <a:latin typeface="+mj-ea"/>
                <a:ea typeface="+mj-ea"/>
                <a:cs typeface="Times New Roman" panose="02020603050405020304" pitchFamily="18" charset="0"/>
              </a:rPr>
              <a:t>但执行</a:t>
            </a:r>
            <a:r>
              <a:rPr lang="zh-CN" altLang="en-US" sz="1700" kern="100" dirty="0">
                <a:solidFill>
                  <a:schemeClr val="tx1">
                    <a:lumMod val="65000"/>
                    <a:lumOff val="35000"/>
                  </a:schemeClr>
                </a:solidFill>
                <a:latin typeface="+mj-ea"/>
                <a:ea typeface="+mj-ea"/>
                <a:cs typeface="Times New Roman" panose="02020603050405020304" pitchFamily="18" charset="0"/>
              </a:rPr>
              <a:t>过程中会遇到形形色色的</a:t>
            </a:r>
            <a:r>
              <a:rPr lang="zh-CN" altLang="en-US" sz="1700" kern="100" dirty="0" smtClean="0">
                <a:solidFill>
                  <a:schemeClr val="tx1">
                    <a:lumMod val="65000"/>
                    <a:lumOff val="35000"/>
                  </a:schemeClr>
                </a:solidFill>
                <a:latin typeface="+mj-ea"/>
                <a:ea typeface="+mj-ea"/>
                <a:cs typeface="Times New Roman" panose="02020603050405020304" pitchFamily="18" charset="0"/>
              </a:rPr>
              <a:t>问题，导致员工的邮件签名五花八门、甚至可能存在内容错误，没能有效做到统一和规范；</a:t>
            </a:r>
            <a:endParaRPr lang="en-US" altLang="zh-CN" sz="1700" kern="100" dirty="0" smtClean="0">
              <a:solidFill>
                <a:schemeClr val="tx1">
                  <a:lumMod val="65000"/>
                  <a:lumOff val="35000"/>
                </a:schemeClr>
              </a:solidFill>
              <a:latin typeface="+mj-ea"/>
              <a:ea typeface="+mj-ea"/>
              <a:cs typeface="Times New Roman" panose="02020603050405020304" pitchFamily="18" charset="0"/>
            </a:endParaRPr>
          </a:p>
          <a:p>
            <a:pPr marL="285750" indent="-285750">
              <a:lnSpc>
                <a:spcPts val="4200"/>
              </a:lnSpc>
              <a:buFont typeface="Wingdings" panose="05000000000000000000" pitchFamily="2" charset="2"/>
              <a:buChar char="Ø"/>
            </a:pPr>
            <a:r>
              <a:rPr lang="zh-CN" altLang="en-US" sz="1700" kern="100" dirty="0">
                <a:solidFill>
                  <a:srgbClr val="FF0066"/>
                </a:solidFill>
                <a:latin typeface="+mj-ea"/>
                <a:ea typeface="+mj-ea"/>
                <a:cs typeface="Times New Roman" panose="02020603050405020304" pitchFamily="18" charset="0"/>
              </a:rPr>
              <a:t>邮件签名看起来是一件</a:t>
            </a:r>
            <a:r>
              <a:rPr lang="zh-CN" altLang="en-US" sz="1700" kern="100" dirty="0" smtClean="0">
                <a:solidFill>
                  <a:srgbClr val="FF0066"/>
                </a:solidFill>
                <a:latin typeface="+mj-ea"/>
                <a:ea typeface="+mj-ea"/>
                <a:cs typeface="Times New Roman" panose="02020603050405020304" pitchFamily="18" charset="0"/>
              </a:rPr>
              <a:t>小事，但意义重大</a:t>
            </a:r>
            <a:r>
              <a:rPr lang="zh-CN" altLang="en-US" sz="1700" kern="100" dirty="0" smtClean="0">
                <a:solidFill>
                  <a:schemeClr val="tx1">
                    <a:lumMod val="65000"/>
                    <a:lumOff val="35000"/>
                  </a:schemeClr>
                </a:solidFill>
                <a:latin typeface="+mj-ea"/>
                <a:ea typeface="+mj-ea"/>
                <a:cs typeface="Times New Roman" panose="02020603050405020304" pitchFamily="18" charset="0"/>
              </a:rPr>
              <a:t>（特别是对用户规模大的企业而言），且统一管理难度高，故有必要采用技术强制手段进行统一、规范管理。</a:t>
            </a:r>
            <a:endParaRPr lang="zh-CN" altLang="en-US" sz="1700" kern="100" dirty="0">
              <a:solidFill>
                <a:schemeClr val="tx1">
                  <a:lumMod val="65000"/>
                  <a:lumOff val="35000"/>
                </a:schemeClr>
              </a:solidFill>
              <a:latin typeface="+mj-ea"/>
              <a:ea typeface="+mj-ea"/>
              <a:cs typeface="Times New Roman" panose="02020603050405020304" pitchFamily="18" charset="0"/>
            </a:endParaRPr>
          </a:p>
        </p:txBody>
      </p:sp>
      <p:sp>
        <p:nvSpPr>
          <p:cNvPr id="2" name="矩形 1"/>
          <p:cNvSpPr/>
          <p:nvPr/>
        </p:nvSpPr>
        <p:spPr>
          <a:xfrm>
            <a:off x="9594376" y="1897037"/>
            <a:ext cx="2597624" cy="361665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zh-CN" altLang="en-US" sz="2000" dirty="0" smtClean="0">
                <a:latin typeface="+mj-ea"/>
                <a:ea typeface="+mj-ea"/>
              </a:rPr>
              <a:t>邮件签名不仅仅是签名，也是企业不可忽视的一片</a:t>
            </a:r>
            <a:r>
              <a:rPr lang="en-US" altLang="zh-CN" sz="2000" dirty="0" smtClean="0">
                <a:latin typeface="+mj-ea"/>
                <a:ea typeface="+mj-ea"/>
              </a:rPr>
              <a:t>【</a:t>
            </a:r>
            <a:r>
              <a:rPr lang="zh-CN" altLang="en-US" sz="2000" dirty="0" smtClean="0">
                <a:latin typeface="+mj-ea"/>
                <a:ea typeface="+mj-ea"/>
              </a:rPr>
              <a:t>宣传阵地</a:t>
            </a:r>
            <a:r>
              <a:rPr lang="en-US" altLang="zh-CN" sz="2000" dirty="0" smtClean="0">
                <a:latin typeface="+mj-ea"/>
                <a:ea typeface="+mj-ea"/>
              </a:rPr>
              <a:t>】</a:t>
            </a:r>
            <a:r>
              <a:rPr lang="zh-CN" altLang="en-US" sz="2000" dirty="0" smtClean="0">
                <a:latin typeface="+mj-ea"/>
                <a:ea typeface="+mj-ea"/>
              </a:rPr>
              <a:t>，比如：公司年庆（对内）、</a:t>
            </a:r>
            <a:r>
              <a:rPr lang="zh-CN" altLang="en-US" sz="2000" dirty="0" smtClean="0">
                <a:latin typeface="+mj-ea"/>
              </a:rPr>
              <a:t>新品</a:t>
            </a:r>
            <a:r>
              <a:rPr lang="zh-CN" altLang="en-US" sz="2000" dirty="0">
                <a:latin typeface="+mj-ea"/>
              </a:rPr>
              <a:t>发布（对外</a:t>
            </a:r>
            <a:r>
              <a:rPr lang="zh-CN" altLang="en-US" sz="2000" dirty="0" smtClean="0">
                <a:latin typeface="+mj-ea"/>
              </a:rPr>
              <a:t>），等。</a:t>
            </a:r>
            <a:endParaRPr lang="zh-CN" altLang="en-US" sz="2000" dirty="0">
              <a:latin typeface="+mj-ea"/>
              <a:ea typeface="+mj-ea"/>
            </a:endParaRPr>
          </a:p>
        </p:txBody>
      </p:sp>
    </p:spTree>
    <p:extLst>
      <p:ext uri="{BB962C8B-B14F-4D97-AF65-F5344CB8AC3E}">
        <p14:creationId xmlns:p14="http://schemas.microsoft.com/office/powerpoint/2010/main" val="29585239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19112" y="307430"/>
            <a:ext cx="6645963" cy="747897"/>
          </a:xfrm>
          <a:prstGeom prst="rect">
            <a:avLst/>
          </a:prstGeom>
        </p:spPr>
        <p:txBody>
          <a:bodyPr/>
          <a:lstStyle>
            <a:defPPr>
              <a:defRPr lang="zh-CN"/>
            </a:defPPr>
            <a:lvl1pPr>
              <a:lnSpc>
                <a:spcPct val="90000"/>
              </a:lnSpc>
              <a:spcBef>
                <a:spcPct val="0"/>
              </a:spcBef>
              <a:buNone/>
              <a:defRPr sz="4400">
                <a:solidFill>
                  <a:srgbClr val="1069AB"/>
                </a:solidFill>
                <a:latin typeface="微软雅黑" panose="020B0503020204020204" pitchFamily="34" charset="-122"/>
                <a:ea typeface="微软雅黑" panose="020B0503020204020204" pitchFamily="34" charset="-122"/>
                <a:cs typeface="+mj-cs"/>
              </a:defRPr>
            </a:lvl1pPr>
          </a:lstStyle>
          <a:p>
            <a:r>
              <a:rPr lang="zh-CN" altLang="en-US" sz="4000" dirty="0" smtClean="0">
                <a:solidFill>
                  <a:srgbClr val="FF0066"/>
                </a:solidFill>
              </a:rPr>
              <a:t>邮件统一签名程序概述</a:t>
            </a:r>
            <a:endParaRPr lang="en-US" sz="4000" dirty="0">
              <a:solidFill>
                <a:srgbClr val="FF0066"/>
              </a:solidFill>
            </a:endParaRPr>
          </a:p>
        </p:txBody>
      </p:sp>
      <p:sp>
        <p:nvSpPr>
          <p:cNvPr id="6" name="内容占位符 2"/>
          <p:cNvSpPr txBox="1">
            <a:spLocks/>
          </p:cNvSpPr>
          <p:nvPr/>
        </p:nvSpPr>
        <p:spPr>
          <a:xfrm>
            <a:off x="546408" y="1232753"/>
            <a:ext cx="10758299" cy="4117024"/>
          </a:xfrm>
          <a:prstGeom prst="rect">
            <a:avLst/>
          </a:prstGeom>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Char char="l"/>
            </a:pPr>
            <a:r>
              <a:rPr lang="en-US" altLang="zh-CN" sz="1800" dirty="0" smtClean="0">
                <a:solidFill>
                  <a:schemeClr val="tx1">
                    <a:lumMod val="65000"/>
                    <a:lumOff val="35000"/>
                  </a:schemeClr>
                </a:solidFill>
                <a:latin typeface="+mj-ea"/>
                <a:ea typeface="+mj-ea"/>
              </a:rPr>
              <a:t> </a:t>
            </a:r>
            <a:r>
              <a:rPr lang="zh-CN" altLang="zh-CN" sz="1800" dirty="0" smtClean="0">
                <a:solidFill>
                  <a:schemeClr val="tx1">
                    <a:lumMod val="65000"/>
                    <a:lumOff val="35000"/>
                  </a:schemeClr>
                </a:solidFill>
                <a:latin typeface="+mj-ea"/>
                <a:ea typeface="+mj-ea"/>
              </a:rPr>
              <a:t>基于微软</a:t>
            </a:r>
            <a:r>
              <a:rPr lang="en-US" altLang="zh-CN" sz="1800" dirty="0" smtClean="0">
                <a:solidFill>
                  <a:schemeClr val="tx1">
                    <a:lumMod val="65000"/>
                    <a:lumOff val="35000"/>
                  </a:schemeClr>
                </a:solidFill>
                <a:latin typeface="+mj-ea"/>
                <a:ea typeface="+mj-ea"/>
              </a:rPr>
              <a:t>AD</a:t>
            </a:r>
            <a:r>
              <a:rPr lang="zh-CN" altLang="en-US" sz="1800" dirty="0" smtClean="0">
                <a:solidFill>
                  <a:schemeClr val="tx1">
                    <a:lumMod val="65000"/>
                    <a:lumOff val="35000"/>
                  </a:schemeClr>
                </a:solidFill>
                <a:latin typeface="+mj-ea"/>
                <a:ea typeface="+mj-ea"/>
              </a:rPr>
              <a:t>和</a:t>
            </a:r>
            <a:r>
              <a:rPr lang="en-US" altLang="zh-CN" sz="1800" dirty="0" smtClean="0">
                <a:solidFill>
                  <a:schemeClr val="tx1">
                    <a:lumMod val="65000"/>
                    <a:lumOff val="35000"/>
                  </a:schemeClr>
                </a:solidFill>
                <a:latin typeface="+mj-ea"/>
                <a:ea typeface="+mj-ea"/>
              </a:rPr>
              <a:t>Exchange</a:t>
            </a:r>
            <a:r>
              <a:rPr lang="zh-CN" altLang="en-US" sz="1800" dirty="0" smtClean="0">
                <a:solidFill>
                  <a:schemeClr val="tx1">
                    <a:lumMod val="65000"/>
                    <a:lumOff val="35000"/>
                  </a:schemeClr>
                </a:solidFill>
                <a:latin typeface="+mj-ea"/>
                <a:ea typeface="+mj-ea"/>
              </a:rPr>
              <a:t>基础架构技术开发。</a:t>
            </a:r>
            <a:endParaRPr lang="en-US" altLang="zh-CN" sz="1800" dirty="0" smtClean="0">
              <a:solidFill>
                <a:schemeClr val="tx1">
                  <a:lumMod val="65000"/>
                  <a:lumOff val="35000"/>
                </a:schemeClr>
              </a:solidFill>
              <a:latin typeface="+mj-ea"/>
              <a:ea typeface="+mj-ea"/>
            </a:endParaRPr>
          </a:p>
          <a:p>
            <a:pPr>
              <a:buFont typeface="Wingdings" panose="05000000000000000000" pitchFamily="2" charset="2"/>
              <a:buChar char="l"/>
            </a:pPr>
            <a:endParaRPr lang="en-US" altLang="zh-CN" sz="1800" dirty="0">
              <a:solidFill>
                <a:schemeClr val="tx1">
                  <a:lumMod val="65000"/>
                  <a:lumOff val="35000"/>
                </a:schemeClr>
              </a:solidFill>
              <a:latin typeface="+mj-ea"/>
              <a:ea typeface="+mj-ea"/>
            </a:endParaRPr>
          </a:p>
          <a:p>
            <a:pPr>
              <a:buFont typeface="Wingdings" panose="05000000000000000000" pitchFamily="2" charset="2"/>
              <a:buChar char="l"/>
            </a:pPr>
            <a:r>
              <a:rPr lang="zh-CN" altLang="en-US" sz="1800" dirty="0" smtClean="0">
                <a:solidFill>
                  <a:schemeClr val="tx1">
                    <a:lumMod val="65000"/>
                    <a:lumOff val="35000"/>
                  </a:schemeClr>
                </a:solidFill>
                <a:latin typeface="+mj-ea"/>
                <a:ea typeface="+mj-ea"/>
              </a:rPr>
              <a:t> 根据设定的规则自动生成（</a:t>
            </a:r>
            <a:r>
              <a:rPr lang="en-US" altLang="zh-CN" sz="1800" dirty="0" smtClean="0">
                <a:solidFill>
                  <a:schemeClr val="tx1">
                    <a:lumMod val="65000"/>
                    <a:lumOff val="35000"/>
                  </a:schemeClr>
                </a:solidFill>
                <a:latin typeface="+mj-ea"/>
                <a:ea typeface="+mj-ea"/>
              </a:rPr>
              <a:t>AD</a:t>
            </a:r>
            <a:r>
              <a:rPr lang="zh-CN" altLang="en-US" sz="1800" dirty="0" smtClean="0">
                <a:solidFill>
                  <a:schemeClr val="tx1">
                    <a:lumMod val="65000"/>
                    <a:lumOff val="35000"/>
                  </a:schemeClr>
                </a:solidFill>
                <a:latin typeface="+mj-ea"/>
                <a:ea typeface="+mj-ea"/>
              </a:rPr>
              <a:t>属性中的姓名、部门、职位、联系方式等）。</a:t>
            </a:r>
            <a:endParaRPr lang="en-US" altLang="zh-CN" sz="1800" dirty="0" smtClean="0">
              <a:solidFill>
                <a:schemeClr val="tx1">
                  <a:lumMod val="65000"/>
                  <a:lumOff val="35000"/>
                </a:schemeClr>
              </a:solidFill>
              <a:latin typeface="+mj-ea"/>
              <a:ea typeface="+mj-ea"/>
            </a:endParaRPr>
          </a:p>
          <a:p>
            <a:pPr>
              <a:buFont typeface="Wingdings" panose="05000000000000000000" pitchFamily="2" charset="2"/>
              <a:buChar char="l"/>
            </a:pPr>
            <a:endParaRPr lang="en-US" altLang="zh-CN" sz="1800" dirty="0">
              <a:solidFill>
                <a:schemeClr val="tx1">
                  <a:lumMod val="65000"/>
                  <a:lumOff val="35000"/>
                </a:schemeClr>
              </a:solidFill>
              <a:latin typeface="+mj-ea"/>
              <a:ea typeface="+mj-ea"/>
            </a:endParaRPr>
          </a:p>
          <a:p>
            <a:pPr>
              <a:buFont typeface="Wingdings" panose="05000000000000000000" pitchFamily="2" charset="2"/>
              <a:buChar char="l"/>
            </a:pPr>
            <a:r>
              <a:rPr lang="zh-CN" altLang="en-US" sz="1800" dirty="0" smtClean="0">
                <a:solidFill>
                  <a:schemeClr val="tx1">
                    <a:lumMod val="65000"/>
                    <a:lumOff val="35000"/>
                  </a:schemeClr>
                </a:solidFill>
                <a:latin typeface="+mj-ea"/>
                <a:ea typeface="+mj-ea"/>
              </a:rPr>
              <a:t> 支持</a:t>
            </a:r>
            <a:r>
              <a:rPr lang="en-US" altLang="zh-CN" sz="1800" dirty="0" smtClean="0">
                <a:solidFill>
                  <a:schemeClr val="tx1">
                    <a:lumMod val="65000"/>
                    <a:lumOff val="35000"/>
                  </a:schemeClr>
                </a:solidFill>
                <a:latin typeface="+mj-ea"/>
                <a:ea typeface="+mj-ea"/>
              </a:rPr>
              <a:t>HTML</a:t>
            </a:r>
            <a:r>
              <a:rPr lang="zh-CN" altLang="en-US" sz="1800" dirty="0" smtClean="0">
                <a:solidFill>
                  <a:schemeClr val="tx1">
                    <a:lumMod val="65000"/>
                    <a:lumOff val="35000"/>
                  </a:schemeClr>
                </a:solidFill>
                <a:latin typeface="+mj-ea"/>
                <a:ea typeface="+mj-ea"/>
              </a:rPr>
              <a:t>格式中的图文混排进行签名美化。</a:t>
            </a:r>
            <a:endParaRPr lang="zh-CN" altLang="en-US" sz="1800" dirty="0">
              <a:solidFill>
                <a:schemeClr val="tx1">
                  <a:lumMod val="65000"/>
                  <a:lumOff val="35000"/>
                </a:schemeClr>
              </a:solidFill>
              <a:latin typeface="+mj-ea"/>
              <a:ea typeface="+mj-ea"/>
            </a:endParaRPr>
          </a:p>
          <a:p>
            <a:pPr>
              <a:buFont typeface="Wingdings" panose="05000000000000000000" pitchFamily="2" charset="2"/>
              <a:buChar char="l"/>
            </a:pPr>
            <a:endParaRPr lang="en-US" altLang="zh-CN" sz="1800" dirty="0">
              <a:solidFill>
                <a:schemeClr val="tx1">
                  <a:lumMod val="65000"/>
                  <a:lumOff val="35000"/>
                </a:schemeClr>
              </a:solidFill>
              <a:latin typeface="+mj-ea"/>
              <a:ea typeface="+mj-ea"/>
            </a:endParaRPr>
          </a:p>
          <a:p>
            <a:pPr>
              <a:buFont typeface="Wingdings" panose="05000000000000000000" pitchFamily="2" charset="2"/>
              <a:buChar char="l"/>
            </a:pPr>
            <a:r>
              <a:rPr lang="zh-CN" altLang="en-US" sz="1800" dirty="0" smtClean="0">
                <a:solidFill>
                  <a:schemeClr val="tx1">
                    <a:lumMod val="65000"/>
                    <a:lumOff val="35000"/>
                  </a:schemeClr>
                </a:solidFill>
                <a:latin typeface="+mj-ea"/>
                <a:ea typeface="+mj-ea"/>
              </a:rPr>
              <a:t> 支持</a:t>
            </a:r>
            <a:r>
              <a:rPr lang="en-US" altLang="zh-CN" sz="1800" dirty="0" smtClean="0">
                <a:solidFill>
                  <a:schemeClr val="tx1">
                    <a:lumMod val="65000"/>
                    <a:lumOff val="35000"/>
                  </a:schemeClr>
                </a:solidFill>
                <a:latin typeface="+mj-ea"/>
                <a:ea typeface="+mj-ea"/>
              </a:rPr>
              <a:t>Outlook</a:t>
            </a:r>
            <a:r>
              <a:rPr lang="zh-CN" altLang="en-US" sz="1800" dirty="0" smtClean="0">
                <a:solidFill>
                  <a:schemeClr val="tx1">
                    <a:lumMod val="65000"/>
                    <a:lumOff val="35000"/>
                  </a:schemeClr>
                </a:solidFill>
                <a:latin typeface="+mj-ea"/>
                <a:ea typeface="+mj-ea"/>
              </a:rPr>
              <a:t>客户端和</a:t>
            </a:r>
            <a:r>
              <a:rPr lang="en-US" altLang="zh-CN" sz="1800" dirty="0" smtClean="0">
                <a:solidFill>
                  <a:schemeClr val="tx1">
                    <a:lumMod val="65000"/>
                    <a:lumOff val="35000"/>
                  </a:schemeClr>
                </a:solidFill>
                <a:latin typeface="+mj-ea"/>
                <a:ea typeface="+mj-ea"/>
              </a:rPr>
              <a:t>OWA</a:t>
            </a:r>
            <a:r>
              <a:rPr lang="zh-CN" altLang="en-US" sz="1800" dirty="0" smtClean="0">
                <a:solidFill>
                  <a:schemeClr val="tx1">
                    <a:lumMod val="65000"/>
                    <a:lumOff val="35000"/>
                  </a:schemeClr>
                </a:solidFill>
                <a:latin typeface="+mj-ea"/>
                <a:ea typeface="+mj-ea"/>
              </a:rPr>
              <a:t>方式的邮件统一签名。</a:t>
            </a:r>
            <a:endParaRPr lang="en-US" altLang="zh-CN" sz="1800" dirty="0" smtClean="0">
              <a:solidFill>
                <a:schemeClr val="tx1">
                  <a:lumMod val="65000"/>
                  <a:lumOff val="35000"/>
                </a:schemeClr>
              </a:solidFill>
              <a:latin typeface="+mj-ea"/>
              <a:ea typeface="+mj-ea"/>
            </a:endParaRPr>
          </a:p>
          <a:p>
            <a:pPr>
              <a:buFont typeface="Wingdings" panose="05000000000000000000" pitchFamily="2" charset="2"/>
              <a:buChar char="l"/>
            </a:pPr>
            <a:endParaRPr lang="en-US" altLang="zh-CN" sz="1800" dirty="0">
              <a:solidFill>
                <a:schemeClr val="tx1">
                  <a:lumMod val="65000"/>
                  <a:lumOff val="35000"/>
                </a:schemeClr>
              </a:solidFill>
              <a:latin typeface="+mj-ea"/>
              <a:ea typeface="+mj-ea"/>
            </a:endParaRPr>
          </a:p>
          <a:p>
            <a:pPr>
              <a:buFont typeface="Wingdings" panose="05000000000000000000" pitchFamily="2" charset="2"/>
              <a:buChar char="l"/>
            </a:pPr>
            <a:r>
              <a:rPr lang="zh-CN" altLang="en-US" sz="1800" dirty="0" smtClean="0">
                <a:solidFill>
                  <a:schemeClr val="tx1">
                    <a:lumMod val="65000"/>
                    <a:lumOff val="35000"/>
                  </a:schemeClr>
                </a:solidFill>
                <a:latin typeface="+mj-ea"/>
                <a:ea typeface="+mj-ea"/>
              </a:rPr>
              <a:t> 支持“新建邮件”和“回复邮件”区别化的邮件统一签名。</a:t>
            </a:r>
            <a:endParaRPr lang="en-US" altLang="zh-CN" sz="1800" dirty="0" smtClean="0">
              <a:solidFill>
                <a:schemeClr val="tx1">
                  <a:lumMod val="65000"/>
                  <a:lumOff val="35000"/>
                </a:schemeClr>
              </a:solidFill>
              <a:latin typeface="+mj-ea"/>
              <a:ea typeface="+mj-ea"/>
            </a:endParaRPr>
          </a:p>
          <a:p>
            <a:pPr marL="0" indent="0">
              <a:buNone/>
            </a:pPr>
            <a:endParaRPr lang="en-US" altLang="zh-CN" sz="1800" dirty="0" smtClean="0">
              <a:solidFill>
                <a:schemeClr val="tx1">
                  <a:lumMod val="65000"/>
                  <a:lumOff val="35000"/>
                </a:schemeClr>
              </a:solidFill>
              <a:latin typeface="+mj-ea"/>
              <a:ea typeface="+mj-ea"/>
            </a:endParaRPr>
          </a:p>
          <a:p>
            <a:pPr>
              <a:buFont typeface="Wingdings" panose="05000000000000000000" pitchFamily="2" charset="2"/>
              <a:buChar char="l"/>
            </a:pPr>
            <a:r>
              <a:rPr lang="zh-CN" altLang="en-US" sz="1800" dirty="0" smtClean="0">
                <a:solidFill>
                  <a:schemeClr val="tx1">
                    <a:lumMod val="65000"/>
                    <a:lumOff val="35000"/>
                  </a:schemeClr>
                </a:solidFill>
                <a:latin typeface="+mj-ea"/>
                <a:ea typeface="+mj-ea"/>
              </a:rPr>
              <a:t> 通过</a:t>
            </a:r>
            <a:r>
              <a:rPr lang="zh-CN" altLang="en-US" sz="1800" dirty="0">
                <a:solidFill>
                  <a:schemeClr val="tx1">
                    <a:lumMod val="65000"/>
                    <a:lumOff val="35000"/>
                  </a:schemeClr>
                </a:solidFill>
                <a:latin typeface="+mj-ea"/>
                <a:ea typeface="+mj-ea"/>
              </a:rPr>
              <a:t>后台管理程序中的</a:t>
            </a:r>
            <a:r>
              <a:rPr lang="zh-CN" altLang="en-US" sz="1800" dirty="0" smtClean="0">
                <a:solidFill>
                  <a:schemeClr val="tx1">
                    <a:lumMod val="65000"/>
                    <a:lumOff val="35000"/>
                  </a:schemeClr>
                </a:solidFill>
                <a:latin typeface="+mj-ea"/>
                <a:ea typeface="+mj-ea"/>
              </a:rPr>
              <a:t>“签名编辑器”</a:t>
            </a:r>
            <a:r>
              <a:rPr lang="zh-CN" altLang="en-US" sz="1800" dirty="0">
                <a:solidFill>
                  <a:schemeClr val="tx1">
                    <a:lumMod val="65000"/>
                    <a:lumOff val="35000"/>
                  </a:schemeClr>
                </a:solidFill>
                <a:latin typeface="+mj-ea"/>
                <a:ea typeface="+mj-ea"/>
              </a:rPr>
              <a:t>，可轻松、便捷的创建、更新和发布企业邮件统一签名</a:t>
            </a:r>
            <a:r>
              <a:rPr lang="zh-CN" altLang="en-US" sz="1800" dirty="0" smtClean="0">
                <a:solidFill>
                  <a:schemeClr val="tx1">
                    <a:lumMod val="65000"/>
                    <a:lumOff val="35000"/>
                  </a:schemeClr>
                </a:solidFill>
                <a:latin typeface="+mj-ea"/>
                <a:ea typeface="+mj-ea"/>
              </a:rPr>
              <a:t>。</a:t>
            </a:r>
            <a:endParaRPr lang="en-US" altLang="zh-CN" sz="1800" dirty="0">
              <a:solidFill>
                <a:schemeClr val="tx1">
                  <a:lumMod val="65000"/>
                  <a:lumOff val="35000"/>
                </a:schemeClr>
              </a:solidFill>
              <a:latin typeface="+mj-ea"/>
              <a:ea typeface="+mj-ea"/>
            </a:endParaRPr>
          </a:p>
        </p:txBody>
      </p:sp>
    </p:spTree>
    <p:extLst>
      <p:ext uri="{BB962C8B-B14F-4D97-AF65-F5344CB8AC3E}">
        <p14:creationId xmlns:p14="http://schemas.microsoft.com/office/powerpoint/2010/main" val="11081272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19112" y="307430"/>
            <a:ext cx="6645963" cy="747897"/>
          </a:xfrm>
          <a:prstGeom prst="rect">
            <a:avLst/>
          </a:prstGeom>
        </p:spPr>
        <p:txBody>
          <a:bodyPr/>
          <a:lstStyle>
            <a:defPPr>
              <a:defRPr lang="zh-CN"/>
            </a:defPPr>
            <a:lvl1pPr>
              <a:lnSpc>
                <a:spcPct val="90000"/>
              </a:lnSpc>
              <a:spcBef>
                <a:spcPct val="0"/>
              </a:spcBef>
              <a:buNone/>
              <a:defRPr sz="4400">
                <a:solidFill>
                  <a:srgbClr val="1069AB"/>
                </a:solidFill>
                <a:latin typeface="微软雅黑" panose="020B0503020204020204" pitchFamily="34" charset="-122"/>
                <a:ea typeface="微软雅黑" panose="020B0503020204020204" pitchFamily="34" charset="-122"/>
                <a:cs typeface="+mj-cs"/>
              </a:defRPr>
            </a:lvl1pPr>
          </a:lstStyle>
          <a:p>
            <a:r>
              <a:rPr lang="zh-CN" altLang="en-US" sz="4000" dirty="0" smtClean="0">
                <a:solidFill>
                  <a:srgbClr val="FF0066"/>
                </a:solidFill>
              </a:rPr>
              <a:t>邮件统一签名工作原理</a:t>
            </a:r>
            <a:endParaRPr lang="en-US" sz="4000" dirty="0">
              <a:solidFill>
                <a:srgbClr val="FF0066"/>
              </a:solidFill>
            </a:endParaRP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053" y="1574632"/>
            <a:ext cx="5654766" cy="3497725"/>
          </a:xfrm>
          <a:prstGeom prst="rect">
            <a:avLst/>
          </a:prstGeom>
        </p:spPr>
      </p:pic>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5669" y="1574632"/>
            <a:ext cx="5873505" cy="3636927"/>
          </a:xfrm>
          <a:prstGeom prst="rect">
            <a:avLst/>
          </a:prstGeom>
        </p:spPr>
      </p:pic>
      <p:sp>
        <p:nvSpPr>
          <p:cNvPr id="6" name="文本框 5"/>
          <p:cNvSpPr txBox="1"/>
          <p:nvPr/>
        </p:nvSpPr>
        <p:spPr>
          <a:xfrm>
            <a:off x="1274579" y="5406996"/>
            <a:ext cx="3733714" cy="369332"/>
          </a:xfrm>
          <a:prstGeom prst="rect">
            <a:avLst/>
          </a:prstGeom>
          <a:noFill/>
        </p:spPr>
        <p:txBody>
          <a:bodyPr wrap="none" rtlCol="0">
            <a:spAutoFit/>
          </a:bodyPr>
          <a:lstStyle/>
          <a:p>
            <a:r>
              <a:rPr lang="en-US" altLang="zh-CN" dirty="0" smtClean="0"/>
              <a:t>Outlook</a:t>
            </a:r>
            <a:r>
              <a:rPr lang="zh-CN" altLang="en-US" dirty="0" smtClean="0"/>
              <a:t>客户端签名自动更新逻辑图</a:t>
            </a:r>
            <a:endParaRPr lang="zh-CN" altLang="en-US" dirty="0"/>
          </a:p>
        </p:txBody>
      </p:sp>
      <p:sp>
        <p:nvSpPr>
          <p:cNvPr id="8" name="文本框 7"/>
          <p:cNvSpPr txBox="1"/>
          <p:nvPr/>
        </p:nvSpPr>
        <p:spPr>
          <a:xfrm>
            <a:off x="6775426" y="5468983"/>
            <a:ext cx="4532010" cy="369332"/>
          </a:xfrm>
          <a:prstGeom prst="rect">
            <a:avLst/>
          </a:prstGeom>
          <a:noFill/>
        </p:spPr>
        <p:txBody>
          <a:bodyPr wrap="none" rtlCol="0">
            <a:spAutoFit/>
          </a:bodyPr>
          <a:lstStyle/>
          <a:p>
            <a:r>
              <a:rPr lang="zh-CN" altLang="en-US" dirty="0" smtClean="0"/>
              <a:t>服务器端包含用户个性信息签名生成逻辑图</a:t>
            </a:r>
            <a:endParaRPr lang="zh-CN" altLang="en-US" dirty="0"/>
          </a:p>
        </p:txBody>
      </p:sp>
    </p:spTree>
    <p:extLst>
      <p:ext uri="{BB962C8B-B14F-4D97-AF65-F5344CB8AC3E}">
        <p14:creationId xmlns:p14="http://schemas.microsoft.com/office/powerpoint/2010/main" val="2713527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19112" y="307430"/>
            <a:ext cx="6645963" cy="747897"/>
          </a:xfrm>
          <a:prstGeom prst="rect">
            <a:avLst/>
          </a:prstGeom>
        </p:spPr>
        <p:txBody>
          <a:bodyPr/>
          <a:lstStyle>
            <a:defPPr>
              <a:defRPr lang="zh-CN"/>
            </a:defPPr>
            <a:lvl1pPr>
              <a:lnSpc>
                <a:spcPct val="90000"/>
              </a:lnSpc>
              <a:spcBef>
                <a:spcPct val="0"/>
              </a:spcBef>
              <a:buNone/>
              <a:defRPr sz="4400">
                <a:solidFill>
                  <a:srgbClr val="1069AB"/>
                </a:solidFill>
                <a:latin typeface="微软雅黑" panose="020B0503020204020204" pitchFamily="34" charset="-122"/>
                <a:ea typeface="微软雅黑" panose="020B0503020204020204" pitchFamily="34" charset="-122"/>
                <a:cs typeface="+mj-cs"/>
              </a:defRPr>
            </a:lvl1pPr>
          </a:lstStyle>
          <a:p>
            <a:r>
              <a:rPr lang="zh-CN" altLang="en-US" sz="4000" dirty="0" smtClean="0">
                <a:solidFill>
                  <a:srgbClr val="FF0066"/>
                </a:solidFill>
              </a:rPr>
              <a:t>邮件统一签名编辑器</a:t>
            </a:r>
            <a:endParaRPr lang="en-US" sz="4000" dirty="0">
              <a:solidFill>
                <a:srgbClr val="FF0066"/>
              </a:solidFill>
            </a:endParaRPr>
          </a:p>
        </p:txBody>
      </p:sp>
      <p:pic>
        <p:nvPicPr>
          <p:cNvPr id="2" name="图片 1"/>
          <p:cNvPicPr>
            <a:picLocks noChangeAspect="1"/>
          </p:cNvPicPr>
          <p:nvPr/>
        </p:nvPicPr>
        <p:blipFill rotWithShape="1">
          <a:blip r:embed="rId2">
            <a:extLst>
              <a:ext uri="{28A0092B-C50C-407E-A947-70E740481C1C}">
                <a14:useLocalDpi xmlns:a14="http://schemas.microsoft.com/office/drawing/2010/main" val="0"/>
              </a:ext>
            </a:extLst>
          </a:blip>
          <a:srcRect t="4033" b="21174"/>
          <a:stretch/>
        </p:blipFill>
        <p:spPr>
          <a:xfrm>
            <a:off x="641942" y="1382873"/>
            <a:ext cx="10995623" cy="4622142"/>
          </a:xfrm>
          <a:prstGeom prst="rect">
            <a:avLst/>
          </a:prstGeom>
          <a:ln>
            <a:solidFill>
              <a:schemeClr val="bg1">
                <a:lumMod val="85000"/>
              </a:schemeClr>
            </a:solidFill>
          </a:ln>
        </p:spPr>
      </p:pic>
    </p:spTree>
    <p:extLst>
      <p:ext uri="{BB962C8B-B14F-4D97-AF65-F5344CB8AC3E}">
        <p14:creationId xmlns:p14="http://schemas.microsoft.com/office/powerpoint/2010/main" val="355918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19112" y="307430"/>
            <a:ext cx="6645963" cy="747897"/>
          </a:xfrm>
          <a:prstGeom prst="rect">
            <a:avLst/>
          </a:prstGeom>
        </p:spPr>
        <p:txBody>
          <a:bodyPr/>
          <a:lstStyle>
            <a:defPPr>
              <a:defRPr lang="zh-CN"/>
            </a:defPPr>
            <a:lvl1pPr>
              <a:lnSpc>
                <a:spcPct val="90000"/>
              </a:lnSpc>
              <a:spcBef>
                <a:spcPct val="0"/>
              </a:spcBef>
              <a:buNone/>
              <a:defRPr sz="4400">
                <a:solidFill>
                  <a:srgbClr val="1069AB"/>
                </a:solidFill>
                <a:latin typeface="微软雅黑" panose="020B0503020204020204" pitchFamily="34" charset="-122"/>
                <a:ea typeface="微软雅黑" panose="020B0503020204020204" pitchFamily="34" charset="-122"/>
                <a:cs typeface="+mj-cs"/>
              </a:defRPr>
            </a:lvl1pPr>
          </a:lstStyle>
          <a:p>
            <a:r>
              <a:rPr lang="zh-CN" altLang="en-US" sz="4000" dirty="0">
                <a:solidFill>
                  <a:srgbClr val="FF0066"/>
                </a:solidFill>
              </a:rPr>
              <a:t>快速</a:t>
            </a:r>
            <a:r>
              <a:rPr lang="zh-CN" altLang="en-US" sz="4000" dirty="0" smtClean="0">
                <a:solidFill>
                  <a:srgbClr val="FF0066"/>
                </a:solidFill>
              </a:rPr>
              <a:t>实现邮件统一签名</a:t>
            </a:r>
            <a:endParaRPr lang="en-US" sz="4000" dirty="0">
              <a:solidFill>
                <a:srgbClr val="FF0066"/>
              </a:solidFill>
            </a:endParaRPr>
          </a:p>
        </p:txBody>
      </p:sp>
      <p:sp>
        <p:nvSpPr>
          <p:cNvPr id="6" name="内容占位符 2"/>
          <p:cNvSpPr txBox="1">
            <a:spLocks/>
          </p:cNvSpPr>
          <p:nvPr/>
        </p:nvSpPr>
        <p:spPr>
          <a:xfrm>
            <a:off x="546408" y="1300997"/>
            <a:ext cx="10758299" cy="1346010"/>
          </a:xfrm>
          <a:prstGeom prst="rect">
            <a:avLst/>
          </a:prstGeom>
        </p:spPr>
        <p:txBody>
          <a:bodyPr>
            <a:spAutoFit/>
          </a:bodyPr>
          <a:lstStyle>
            <a:defPPr>
              <a:defRPr lang="zh-CN"/>
            </a:defPPr>
            <a:lvl1pPr marL="228600" indent="-228600">
              <a:lnSpc>
                <a:spcPct val="90000"/>
              </a:lnSpc>
              <a:spcBef>
                <a:spcPts val="1000"/>
              </a:spcBef>
              <a:buFont typeface="Wingdings" panose="05000000000000000000" pitchFamily="2" charset="2"/>
              <a:buChar char="l"/>
              <a:defRPr>
                <a:solidFill>
                  <a:schemeClr val="tx1">
                    <a:lumMod val="65000"/>
                    <a:lumOff val="35000"/>
                  </a:schemeClr>
                </a:solidFill>
                <a:latin typeface="+mj-ea"/>
                <a:ea typeface="+mj-ea"/>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buFont typeface="Wingdings" panose="05000000000000000000" pitchFamily="2" charset="2"/>
              <a:buChar char="ü"/>
            </a:pPr>
            <a:r>
              <a:rPr lang="zh-CN" altLang="en-US" dirty="0"/>
              <a:t>支持</a:t>
            </a:r>
            <a:r>
              <a:rPr lang="en-US" altLang="zh-CN" dirty="0"/>
              <a:t>Exchange Server 2010/2013</a:t>
            </a:r>
            <a:r>
              <a:rPr lang="zh-CN" altLang="en-US" dirty="0"/>
              <a:t>，支持</a:t>
            </a:r>
            <a:r>
              <a:rPr lang="en-US" altLang="zh-CN" dirty="0"/>
              <a:t>Windows </a:t>
            </a:r>
            <a:r>
              <a:rPr lang="en-US" altLang="zh-CN" dirty="0" smtClean="0"/>
              <a:t>7</a:t>
            </a:r>
            <a:r>
              <a:rPr lang="zh-CN" altLang="en-US" dirty="0" smtClean="0"/>
              <a:t>（加入域）和</a:t>
            </a:r>
            <a:r>
              <a:rPr lang="en-US" altLang="zh-CN" dirty="0"/>
              <a:t>Outlook 2010/2013</a:t>
            </a:r>
            <a:r>
              <a:rPr lang="zh-CN" altLang="en-US" dirty="0"/>
              <a:t>客户端版本。</a:t>
            </a:r>
            <a:endParaRPr lang="en-US" altLang="zh-CN" dirty="0"/>
          </a:p>
          <a:p>
            <a:pPr>
              <a:buFont typeface="Wingdings" panose="05000000000000000000" pitchFamily="2" charset="2"/>
              <a:buChar char="ü"/>
            </a:pPr>
            <a:r>
              <a:rPr lang="zh-CN" altLang="en-US" dirty="0" smtClean="0"/>
              <a:t>如</a:t>
            </a:r>
            <a:r>
              <a:rPr lang="zh-CN" altLang="en-US" dirty="0"/>
              <a:t>采用</a:t>
            </a:r>
            <a:r>
              <a:rPr lang="en-US" altLang="zh-CN" dirty="0"/>
              <a:t>Outlook</a:t>
            </a:r>
            <a:r>
              <a:rPr lang="zh-CN" altLang="en-US" dirty="0"/>
              <a:t>客户端收发邮件，在客户端计算机上注册邮件统一签名服务即可；如采用</a:t>
            </a:r>
            <a:r>
              <a:rPr lang="en-US" altLang="zh-CN" dirty="0"/>
              <a:t>OWA</a:t>
            </a:r>
            <a:r>
              <a:rPr lang="zh-CN" altLang="en-US" dirty="0"/>
              <a:t>方式收发邮件，无需做任何调整即可实现邮件统一签名（服务器端全局配置）。</a:t>
            </a:r>
            <a:endParaRPr lang="en-US" altLang="zh-CN" dirty="0"/>
          </a:p>
          <a:p>
            <a:endParaRPr lang="zh-CN" altLang="en-US" dirty="0"/>
          </a:p>
        </p:txBody>
      </p:sp>
      <p:pic>
        <p:nvPicPr>
          <p:cNvPr id="7" name="图片 6"/>
          <p:cNvPicPr>
            <a:picLocks noChangeAspect="1"/>
          </p:cNvPicPr>
          <p:nvPr/>
        </p:nvPicPr>
        <p:blipFill rotWithShape="1">
          <a:blip r:embed="rId2">
            <a:extLst>
              <a:ext uri="{28A0092B-C50C-407E-A947-70E740481C1C}">
                <a14:useLocalDpi xmlns:a14="http://schemas.microsoft.com/office/drawing/2010/main" val="0"/>
              </a:ext>
            </a:extLst>
          </a:blip>
          <a:srcRect r="46503" b="3466"/>
          <a:stretch/>
        </p:blipFill>
        <p:spPr>
          <a:xfrm>
            <a:off x="860305" y="2626609"/>
            <a:ext cx="4835173" cy="3479763"/>
          </a:xfrm>
          <a:prstGeom prst="rect">
            <a:avLst/>
          </a:prstGeom>
          <a:ln>
            <a:solidFill>
              <a:schemeClr val="bg1">
                <a:lumMod val="85000"/>
              </a:schemeClr>
            </a:solidFill>
          </a:ln>
        </p:spPr>
      </p:pic>
      <p:pic>
        <p:nvPicPr>
          <p:cNvPr id="8" name="图片 7"/>
          <p:cNvPicPr>
            <a:picLocks noChangeAspect="1"/>
          </p:cNvPicPr>
          <p:nvPr/>
        </p:nvPicPr>
        <p:blipFill rotWithShape="1">
          <a:blip r:embed="rId3">
            <a:extLst>
              <a:ext uri="{28A0092B-C50C-407E-A947-70E740481C1C}">
                <a14:useLocalDpi xmlns:a14="http://schemas.microsoft.com/office/drawing/2010/main" val="0"/>
              </a:ext>
            </a:extLst>
          </a:blip>
          <a:srcRect b="16855"/>
          <a:stretch/>
        </p:blipFill>
        <p:spPr>
          <a:xfrm>
            <a:off x="6399047" y="2626609"/>
            <a:ext cx="4406805" cy="3479763"/>
          </a:xfrm>
          <a:prstGeom prst="rect">
            <a:avLst/>
          </a:prstGeom>
          <a:ln>
            <a:solidFill>
              <a:schemeClr val="bg1">
                <a:lumMod val="85000"/>
              </a:schemeClr>
            </a:solidFill>
          </a:ln>
        </p:spPr>
      </p:pic>
      <p:sp>
        <p:nvSpPr>
          <p:cNvPr id="9" name="矩形 8"/>
          <p:cNvSpPr/>
          <p:nvPr/>
        </p:nvSpPr>
        <p:spPr>
          <a:xfrm>
            <a:off x="3766783" y="5732060"/>
            <a:ext cx="1928696" cy="374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smtClean="0">
                <a:latin typeface="+mj-ea"/>
                <a:ea typeface="+mj-ea"/>
              </a:rPr>
              <a:t>Outlook</a:t>
            </a:r>
            <a:r>
              <a:rPr lang="zh-CN" altLang="en-US" sz="1600" dirty="0" smtClean="0">
                <a:latin typeface="+mj-ea"/>
                <a:ea typeface="+mj-ea"/>
              </a:rPr>
              <a:t>签名效果</a:t>
            </a:r>
            <a:endParaRPr lang="zh-CN" altLang="en-US" sz="1600" dirty="0">
              <a:latin typeface="+mj-ea"/>
              <a:ea typeface="+mj-ea"/>
            </a:endParaRPr>
          </a:p>
        </p:txBody>
      </p:sp>
      <p:sp>
        <p:nvSpPr>
          <p:cNvPr id="10" name="矩形 9"/>
          <p:cNvSpPr/>
          <p:nvPr/>
        </p:nvSpPr>
        <p:spPr>
          <a:xfrm>
            <a:off x="8877156" y="5732060"/>
            <a:ext cx="1928696" cy="374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dirty="0" smtClean="0">
                <a:latin typeface="+mj-ea"/>
                <a:ea typeface="+mj-ea"/>
              </a:rPr>
              <a:t>OWA</a:t>
            </a:r>
            <a:r>
              <a:rPr lang="zh-CN" altLang="en-US" sz="1600" dirty="0" smtClean="0">
                <a:latin typeface="+mj-ea"/>
                <a:ea typeface="+mj-ea"/>
              </a:rPr>
              <a:t>签名效果</a:t>
            </a:r>
            <a:endParaRPr lang="zh-CN" altLang="en-US" sz="1600" dirty="0">
              <a:latin typeface="+mj-ea"/>
              <a:ea typeface="+mj-ea"/>
            </a:endParaRPr>
          </a:p>
        </p:txBody>
      </p:sp>
    </p:spTree>
    <p:extLst>
      <p:ext uri="{BB962C8B-B14F-4D97-AF65-F5344CB8AC3E}">
        <p14:creationId xmlns:p14="http://schemas.microsoft.com/office/powerpoint/2010/main" val="25422928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519112" y="275898"/>
            <a:ext cx="11149013" cy="747897"/>
          </a:xfrm>
          <a:prstGeom prst="rect">
            <a:avLst/>
          </a:prstGeom>
        </p:spPr>
        <p:txBody>
          <a:bodyPr/>
          <a:lstStyle>
            <a:defPPr>
              <a:defRPr lang="zh-CN"/>
            </a:defPPr>
            <a:lvl1pPr>
              <a:lnSpc>
                <a:spcPct val="90000"/>
              </a:lnSpc>
              <a:spcBef>
                <a:spcPct val="0"/>
              </a:spcBef>
              <a:buNone/>
              <a:defRPr sz="4400">
                <a:solidFill>
                  <a:srgbClr val="0072C6"/>
                </a:solidFill>
                <a:latin typeface="微软雅黑" panose="020B0503020204020204" pitchFamily="34" charset="-122"/>
                <a:ea typeface="微软雅黑" panose="020B0503020204020204" pitchFamily="34" charset="-122"/>
                <a:cs typeface="+mj-cs"/>
              </a:defRPr>
            </a:lvl1pPr>
          </a:lstStyle>
          <a:p>
            <a:r>
              <a:rPr lang="zh-CN" altLang="en-US" dirty="0">
                <a:solidFill>
                  <a:srgbClr val="FF0066"/>
                </a:solidFill>
              </a:rPr>
              <a:t>如何</a:t>
            </a:r>
            <a:r>
              <a:rPr lang="zh-CN" altLang="en-US" dirty="0" smtClean="0">
                <a:solidFill>
                  <a:srgbClr val="FF0066"/>
                </a:solidFill>
              </a:rPr>
              <a:t>获取</a:t>
            </a:r>
            <a:endParaRPr lang="en-US" dirty="0">
              <a:solidFill>
                <a:srgbClr val="FF0066"/>
              </a:solidFill>
            </a:endParaRPr>
          </a:p>
        </p:txBody>
      </p:sp>
      <p:sp>
        <p:nvSpPr>
          <p:cNvPr id="7" name="内容占位符 2"/>
          <p:cNvSpPr txBox="1">
            <a:spLocks/>
          </p:cNvSpPr>
          <p:nvPr/>
        </p:nvSpPr>
        <p:spPr>
          <a:xfrm>
            <a:off x="519112" y="1459283"/>
            <a:ext cx="10515600" cy="2139047"/>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zh-CN" altLang="en-US" sz="1800" dirty="0" smtClean="0">
                <a:solidFill>
                  <a:schemeClr val="tx1">
                    <a:lumMod val="65000"/>
                    <a:lumOff val="35000"/>
                  </a:schemeClr>
                </a:solidFill>
                <a:latin typeface="+mj-ea"/>
                <a:ea typeface="+mj-ea"/>
              </a:rPr>
              <a:t>如您对本产品感兴趣，欢迎</a:t>
            </a:r>
            <a:r>
              <a:rPr lang="zh-CN" altLang="en-US" sz="1800" dirty="0">
                <a:solidFill>
                  <a:schemeClr val="tx1">
                    <a:lumMod val="65000"/>
                    <a:lumOff val="35000"/>
                  </a:schemeClr>
                </a:solidFill>
                <a:latin typeface="+mj-ea"/>
                <a:ea typeface="+mj-ea"/>
              </a:rPr>
              <a:t>发送邮件</a:t>
            </a:r>
            <a:r>
              <a:rPr lang="zh-CN" altLang="en-US" sz="1800" dirty="0" smtClean="0">
                <a:solidFill>
                  <a:schemeClr val="tx1">
                    <a:lumMod val="65000"/>
                    <a:lumOff val="35000"/>
                  </a:schemeClr>
                </a:solidFill>
                <a:latin typeface="+mj-ea"/>
                <a:ea typeface="+mj-ea"/>
              </a:rPr>
              <a:t>到 </a:t>
            </a:r>
            <a:r>
              <a:rPr lang="en-US" altLang="zh-CN" sz="1800" dirty="0" smtClean="0">
                <a:solidFill>
                  <a:schemeClr val="tx1">
                    <a:lumMod val="65000"/>
                    <a:lumOff val="35000"/>
                  </a:schemeClr>
                </a:solidFill>
                <a:latin typeface="+mj-ea"/>
                <a:ea typeface="+mj-ea"/>
                <a:hlinkClick r:id="rId3"/>
              </a:rPr>
              <a:t>Sales@msucplus.com</a:t>
            </a:r>
            <a:r>
              <a:rPr lang="zh-CN" altLang="en-US" sz="1800" dirty="0" smtClean="0">
                <a:solidFill>
                  <a:schemeClr val="tx1">
                    <a:lumMod val="65000"/>
                    <a:lumOff val="35000"/>
                  </a:schemeClr>
                </a:solidFill>
                <a:latin typeface="+mj-ea"/>
                <a:ea typeface="+mj-ea"/>
              </a:rPr>
              <a:t>与</a:t>
            </a:r>
            <a:r>
              <a:rPr lang="zh-CN" altLang="en-US" sz="1800" dirty="0">
                <a:solidFill>
                  <a:schemeClr val="tx1">
                    <a:lumMod val="65000"/>
                    <a:lumOff val="35000"/>
                  </a:schemeClr>
                </a:solidFill>
                <a:latin typeface="+mj-ea"/>
                <a:ea typeface="+mj-ea"/>
              </a:rPr>
              <a:t>我们</a:t>
            </a:r>
            <a:r>
              <a:rPr lang="zh-CN" altLang="en-US" sz="1800" dirty="0" smtClean="0">
                <a:solidFill>
                  <a:schemeClr val="tx1">
                    <a:lumMod val="65000"/>
                    <a:lumOff val="35000"/>
                  </a:schemeClr>
                </a:solidFill>
                <a:latin typeface="+mj-ea"/>
                <a:ea typeface="+mj-ea"/>
              </a:rPr>
              <a:t>联系。</a:t>
            </a:r>
            <a:endParaRPr lang="en-US" altLang="zh-CN" sz="1800" dirty="0" smtClean="0">
              <a:solidFill>
                <a:schemeClr val="tx1">
                  <a:lumMod val="65000"/>
                  <a:lumOff val="35000"/>
                </a:schemeClr>
              </a:solidFill>
              <a:latin typeface="+mj-ea"/>
              <a:ea typeface="+mj-ea"/>
            </a:endParaRPr>
          </a:p>
          <a:p>
            <a:pPr marL="0" indent="0">
              <a:lnSpc>
                <a:spcPct val="150000"/>
              </a:lnSpc>
              <a:buNone/>
            </a:pPr>
            <a:endParaRPr lang="en-US" altLang="zh-CN" sz="1200" dirty="0" smtClean="0">
              <a:solidFill>
                <a:schemeClr val="tx1">
                  <a:lumMod val="65000"/>
                  <a:lumOff val="35000"/>
                </a:schemeClr>
              </a:solidFill>
              <a:latin typeface="+mj-ea"/>
              <a:ea typeface="+mj-ea"/>
            </a:endParaRPr>
          </a:p>
          <a:p>
            <a:pPr>
              <a:lnSpc>
                <a:spcPct val="150000"/>
              </a:lnSpc>
              <a:buFont typeface="Wingdings" panose="05000000000000000000" pitchFamily="2" charset="2"/>
              <a:buChar char="Ø"/>
            </a:pPr>
            <a:r>
              <a:rPr lang="zh-CN" altLang="en-US" sz="2400" dirty="0" smtClean="0">
                <a:solidFill>
                  <a:srgbClr val="00B050"/>
                </a:solidFill>
                <a:latin typeface="+mj-ea"/>
                <a:ea typeface="+mj-ea"/>
                <a:hlinkClick r:id="rId4"/>
              </a:rPr>
              <a:t>点击进入产品体验中心</a:t>
            </a:r>
            <a:endParaRPr lang="en-US" altLang="zh-CN" sz="2400" dirty="0" smtClean="0">
              <a:solidFill>
                <a:srgbClr val="00B050"/>
              </a:solidFill>
              <a:latin typeface="+mj-ea"/>
              <a:ea typeface="+mj-ea"/>
            </a:endParaRPr>
          </a:p>
          <a:p>
            <a:pPr marL="0" indent="0">
              <a:lnSpc>
                <a:spcPct val="150000"/>
              </a:lnSpc>
              <a:buNone/>
            </a:pPr>
            <a:endParaRPr lang="en-US" altLang="zh-CN" sz="1800" dirty="0" smtClean="0">
              <a:solidFill>
                <a:schemeClr val="tx1">
                  <a:lumMod val="65000"/>
                  <a:lumOff val="35000"/>
                </a:schemeClr>
              </a:solidFill>
              <a:latin typeface="+mj-ea"/>
              <a:ea typeface="+mj-ea"/>
            </a:endParaRPr>
          </a:p>
        </p:txBody>
      </p:sp>
      <p:sp>
        <p:nvSpPr>
          <p:cNvPr id="6" name="矩形 5"/>
          <p:cNvSpPr/>
          <p:nvPr/>
        </p:nvSpPr>
        <p:spPr>
          <a:xfrm>
            <a:off x="519112" y="3801000"/>
            <a:ext cx="7038035" cy="1661993"/>
          </a:xfrm>
          <a:prstGeom prst="rect">
            <a:avLst/>
          </a:prstGeom>
        </p:spPr>
        <p:txBody>
          <a:bodyPr wrap="square">
            <a:spAutoFit/>
          </a:bodyPr>
          <a:lstStyle/>
          <a:p>
            <a:pPr>
              <a:lnSpc>
                <a:spcPct val="150000"/>
              </a:lnSpc>
            </a:pPr>
            <a:r>
              <a:rPr lang="zh-CN" altLang="en-US" sz="2000" dirty="0">
                <a:solidFill>
                  <a:srgbClr val="1069AB"/>
                </a:solidFill>
                <a:latin typeface="微软雅黑" panose="020B0503020204020204" pitchFamily="34" charset="-122"/>
                <a:ea typeface="微软雅黑" panose="020B0503020204020204" pitchFamily="34" charset="-122"/>
                <a:cs typeface="+mj-cs"/>
              </a:rPr>
              <a:t>关于我们：</a:t>
            </a:r>
            <a:endParaRPr lang="en-US" altLang="zh-CN" sz="2000" dirty="0">
              <a:solidFill>
                <a:srgbClr val="1069AB"/>
              </a:solidFill>
              <a:latin typeface="微软雅黑" panose="020B0503020204020204" pitchFamily="34" charset="-122"/>
              <a:ea typeface="微软雅黑" panose="020B0503020204020204" pitchFamily="34" charset="-122"/>
              <a:cs typeface="+mj-cs"/>
            </a:endParaRPr>
          </a:p>
          <a:p>
            <a:pPr>
              <a:lnSpc>
                <a:spcPct val="150000"/>
              </a:lnSpc>
            </a:pPr>
            <a:r>
              <a:rPr lang="zh-CN" altLang="en-US" sz="1600" dirty="0" smtClean="0">
                <a:latin typeface="+mj-ea"/>
                <a:ea typeface="+mj-ea"/>
              </a:rPr>
              <a:t>【UC加】</a:t>
            </a:r>
            <a:r>
              <a:rPr lang="zh-CN" altLang="en-US" sz="1600" dirty="0">
                <a:latin typeface="+mj-ea"/>
                <a:ea typeface="+mj-ea"/>
              </a:rPr>
              <a:t>是一系列基于微软统一沟通平台（UC）的增值应用套件的统称，包括：HAB管理工具、企业网盘、Lync定制应用等。我们的目标是在（UC）原生功能基础上为您提供更多的便捷化应用插件和管理工具。</a:t>
            </a:r>
          </a:p>
        </p:txBody>
      </p:sp>
      <p:sp>
        <p:nvSpPr>
          <p:cNvPr id="2" name="矩形 1"/>
          <p:cNvSpPr/>
          <p:nvPr/>
        </p:nvSpPr>
        <p:spPr>
          <a:xfrm>
            <a:off x="7971403" y="3801000"/>
            <a:ext cx="1890712" cy="1526187"/>
          </a:xfrm>
          <a:prstGeom prst="rect">
            <a:avLst/>
          </a:prstGeom>
        </p:spPr>
        <p:txBody>
          <a:bodyPr wrap="square">
            <a:spAutoFit/>
          </a:bodyPr>
          <a:lstStyle/>
          <a:p>
            <a:pPr>
              <a:lnSpc>
                <a:spcPct val="150000"/>
              </a:lnSpc>
            </a:pPr>
            <a:r>
              <a:rPr lang="zh-CN" altLang="en-US" sz="1600" dirty="0">
                <a:solidFill>
                  <a:schemeClr val="tx1">
                    <a:lumMod val="65000"/>
                    <a:lumOff val="35000"/>
                  </a:schemeClr>
                </a:solidFill>
                <a:latin typeface="+mj-ea"/>
                <a:ea typeface="+mj-ea"/>
              </a:rPr>
              <a:t>扫一扫关注我们的微信号，了解更多产品信息：</a:t>
            </a:r>
            <a:r>
              <a:rPr lang="en-US" altLang="zh-CN" sz="1600" dirty="0">
                <a:solidFill>
                  <a:schemeClr val="tx1">
                    <a:lumMod val="65000"/>
                    <a:lumOff val="35000"/>
                  </a:schemeClr>
                </a:solidFill>
                <a:latin typeface="+mj-ea"/>
                <a:ea typeface="+mj-ea"/>
              </a:rPr>
              <a:t> </a:t>
            </a:r>
            <a:r>
              <a:rPr lang="en-US" altLang="zh-CN" sz="1600" dirty="0" smtClean="0">
                <a:solidFill>
                  <a:schemeClr val="tx1">
                    <a:lumMod val="65000"/>
                    <a:lumOff val="35000"/>
                  </a:schemeClr>
                </a:solidFill>
                <a:latin typeface="+mj-ea"/>
                <a:ea typeface="+mj-ea"/>
              </a:rPr>
              <a:t> </a:t>
            </a:r>
            <a:r>
              <a:rPr lang="en-US" altLang="zh-CN" sz="1600" dirty="0" err="1" smtClean="0">
                <a:solidFill>
                  <a:schemeClr val="tx1">
                    <a:lumMod val="65000"/>
                    <a:lumOff val="35000"/>
                  </a:schemeClr>
                </a:solidFill>
                <a:latin typeface="+mj-ea"/>
                <a:ea typeface="+mj-ea"/>
              </a:rPr>
              <a:t>ucplus</a:t>
            </a:r>
            <a:endParaRPr lang="en-US" altLang="zh-CN" sz="1600" b="1" dirty="0">
              <a:solidFill>
                <a:schemeClr val="accent5">
                  <a:lumMod val="75000"/>
                </a:schemeClr>
              </a:solidFill>
              <a:latin typeface="+mj-ea"/>
              <a:ea typeface="+mj-ea"/>
            </a:endParaRPr>
          </a:p>
        </p:txBody>
      </p:sp>
      <p:pic>
        <p:nvPicPr>
          <p:cNvPr id="8" name="图片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23392" y="3664093"/>
            <a:ext cx="1800000" cy="1800000"/>
          </a:xfrm>
          <a:prstGeom prst="rect">
            <a:avLst/>
          </a:prstGeom>
        </p:spPr>
      </p:pic>
    </p:spTree>
    <p:extLst>
      <p:ext uri="{BB962C8B-B14F-4D97-AF65-F5344CB8AC3E}">
        <p14:creationId xmlns:p14="http://schemas.microsoft.com/office/powerpoint/2010/main" val="41738509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0467" y="2297884"/>
            <a:ext cx="1800000" cy="1800000"/>
          </a:xfrm>
          <a:prstGeom prst="rect">
            <a:avLst/>
          </a:prstGeom>
        </p:spPr>
      </p:pic>
      <p:grpSp>
        <p:nvGrpSpPr>
          <p:cNvPr id="34" name="组合 33"/>
          <p:cNvGrpSpPr/>
          <p:nvPr/>
        </p:nvGrpSpPr>
        <p:grpSpPr>
          <a:xfrm>
            <a:off x="6671052" y="638123"/>
            <a:ext cx="1800000" cy="1800000"/>
            <a:chOff x="762517" y="735765"/>
            <a:chExt cx="1800000" cy="1800000"/>
          </a:xfrm>
        </p:grpSpPr>
        <p:sp>
          <p:nvSpPr>
            <p:cNvPr id="3" name="椭圆 2"/>
            <p:cNvSpPr/>
            <p:nvPr/>
          </p:nvSpPr>
          <p:spPr>
            <a:xfrm>
              <a:off x="762517" y="735765"/>
              <a:ext cx="1800000" cy="1800000"/>
            </a:xfrm>
            <a:prstGeom prst="ellipse">
              <a:avLst/>
            </a:prstGeom>
            <a:solidFill>
              <a:schemeClr val="bg1"/>
            </a:solidFill>
            <a:ln w="38100">
              <a:solidFill>
                <a:srgbClr val="0072C6"/>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pic>
          <p:nvPicPr>
            <p:cNvPr id="11" name="图片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6975" y="1020223"/>
              <a:ext cx="1231084" cy="1231084"/>
            </a:xfrm>
            <a:prstGeom prst="rect">
              <a:avLst/>
            </a:prstGeom>
            <a:solidFill>
              <a:schemeClr val="bg1"/>
            </a:solidFill>
          </p:spPr>
        </p:pic>
      </p:grpSp>
      <p:grpSp>
        <p:nvGrpSpPr>
          <p:cNvPr id="18" name="组合 17"/>
          <p:cNvGrpSpPr/>
          <p:nvPr/>
        </p:nvGrpSpPr>
        <p:grpSpPr>
          <a:xfrm>
            <a:off x="2688519" y="2737172"/>
            <a:ext cx="1800000" cy="1800000"/>
            <a:chOff x="2688519" y="2737172"/>
            <a:chExt cx="1800000" cy="1800000"/>
          </a:xfrm>
        </p:grpSpPr>
        <p:sp>
          <p:nvSpPr>
            <p:cNvPr id="12" name="椭圆 11"/>
            <p:cNvSpPr/>
            <p:nvPr/>
          </p:nvSpPr>
          <p:spPr>
            <a:xfrm>
              <a:off x="2688519" y="2737172"/>
              <a:ext cx="1800000" cy="1800000"/>
            </a:xfrm>
            <a:prstGeom prst="ellipse">
              <a:avLst/>
            </a:prstGeom>
            <a:solidFill>
              <a:schemeClr val="bg1"/>
            </a:solidFill>
            <a:ln w="38100">
              <a:solidFill>
                <a:srgbClr val="0072C6"/>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pic>
          <p:nvPicPr>
            <p:cNvPr id="13" name="图片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58519" y="2837884"/>
              <a:ext cx="1224000" cy="1224000"/>
            </a:xfrm>
            <a:prstGeom prst="rect">
              <a:avLst/>
            </a:prstGeom>
          </p:spPr>
        </p:pic>
        <p:sp>
          <p:nvSpPr>
            <p:cNvPr id="14" name="文本框 13"/>
            <p:cNvSpPr txBox="1"/>
            <p:nvPr/>
          </p:nvSpPr>
          <p:spPr>
            <a:xfrm>
              <a:off x="2930967" y="4000745"/>
              <a:ext cx="1315104" cy="338554"/>
            </a:xfrm>
            <a:prstGeom prst="rect">
              <a:avLst/>
            </a:prstGeom>
            <a:noFill/>
          </p:spPr>
          <p:txBody>
            <a:bodyPr wrap="none" rtlCol="0">
              <a:spAutoFit/>
            </a:bodyPr>
            <a:lstStyle/>
            <a:p>
              <a:r>
                <a:rPr lang="en-US" altLang="zh-CN" sz="1600" dirty="0" err="1" smtClean="0">
                  <a:solidFill>
                    <a:srgbClr val="0072C6"/>
                  </a:solidFill>
                  <a:latin typeface="微软雅黑" panose="020B0503020204020204" pitchFamily="34" charset="-122"/>
                  <a:ea typeface="微软雅黑" panose="020B0503020204020204" pitchFamily="34" charset="-122"/>
                </a:rPr>
                <a:t>ExDrivePlus</a:t>
              </a:r>
              <a:endParaRPr lang="zh-CN" altLang="en-US" sz="1600" dirty="0">
                <a:solidFill>
                  <a:srgbClr val="0072C6"/>
                </a:solidFill>
                <a:latin typeface="微软雅黑" panose="020B0503020204020204" pitchFamily="34" charset="-122"/>
                <a:ea typeface="微软雅黑" panose="020B0503020204020204" pitchFamily="34" charset="-122"/>
              </a:endParaRPr>
            </a:p>
          </p:txBody>
        </p:sp>
      </p:grpSp>
      <p:grpSp>
        <p:nvGrpSpPr>
          <p:cNvPr id="19" name="组合 18"/>
          <p:cNvGrpSpPr/>
          <p:nvPr/>
        </p:nvGrpSpPr>
        <p:grpSpPr>
          <a:xfrm>
            <a:off x="993103" y="920274"/>
            <a:ext cx="1800000" cy="1800000"/>
            <a:chOff x="6916772" y="1091097"/>
            <a:chExt cx="1800000" cy="1800000"/>
          </a:xfrm>
        </p:grpSpPr>
        <p:sp>
          <p:nvSpPr>
            <p:cNvPr id="15" name="椭圆 14"/>
            <p:cNvSpPr/>
            <p:nvPr/>
          </p:nvSpPr>
          <p:spPr>
            <a:xfrm>
              <a:off x="6916772" y="1091097"/>
              <a:ext cx="1800000" cy="1800000"/>
            </a:xfrm>
            <a:prstGeom prst="ellipse">
              <a:avLst/>
            </a:prstGeom>
            <a:solidFill>
              <a:schemeClr val="bg1"/>
            </a:solidFill>
            <a:ln w="38100">
              <a:solidFill>
                <a:srgbClr val="0072C6"/>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6" name="文本框 15"/>
            <p:cNvSpPr txBox="1"/>
            <p:nvPr/>
          </p:nvSpPr>
          <p:spPr>
            <a:xfrm>
              <a:off x="6954997" y="1575598"/>
              <a:ext cx="1723549" cy="830997"/>
            </a:xfrm>
            <a:prstGeom prst="rect">
              <a:avLst/>
            </a:prstGeom>
            <a:noFill/>
          </p:spPr>
          <p:txBody>
            <a:bodyPr wrap="none" rtlCol="0">
              <a:spAutoFit/>
            </a:bodyPr>
            <a:lstStyle/>
            <a:p>
              <a:pPr algn="ctr"/>
              <a:r>
                <a:rPr lang="en-US" altLang="zh-CN" sz="2400" dirty="0" err="1" smtClean="0">
                  <a:solidFill>
                    <a:srgbClr val="0072C6"/>
                  </a:solidFill>
                  <a:latin typeface="微软雅黑" panose="020B0503020204020204" pitchFamily="34" charset="-122"/>
                  <a:ea typeface="微软雅黑" panose="020B0503020204020204" pitchFamily="34" charset="-122"/>
                </a:rPr>
                <a:t>LyncMP</a:t>
              </a:r>
              <a:endParaRPr lang="en-US" altLang="zh-CN" sz="2400" dirty="0" smtClean="0">
                <a:solidFill>
                  <a:srgbClr val="0072C6"/>
                </a:solidFill>
                <a:latin typeface="微软雅黑" panose="020B0503020204020204" pitchFamily="34" charset="-122"/>
                <a:ea typeface="微软雅黑" panose="020B0503020204020204" pitchFamily="34" charset="-122"/>
              </a:endParaRPr>
            </a:p>
            <a:p>
              <a:pPr algn="ctr"/>
              <a:r>
                <a:rPr lang="zh-CN" altLang="en-US" sz="2400" dirty="0">
                  <a:solidFill>
                    <a:srgbClr val="0072C6"/>
                  </a:solidFill>
                  <a:latin typeface="微软雅黑" panose="020B0503020204020204" pitchFamily="34" charset="-122"/>
                  <a:ea typeface="微软雅黑" panose="020B0503020204020204" pitchFamily="34" charset="-122"/>
                </a:rPr>
                <a:t>企业微门户</a:t>
              </a:r>
            </a:p>
          </p:txBody>
        </p:sp>
      </p:grpSp>
      <p:grpSp>
        <p:nvGrpSpPr>
          <p:cNvPr id="21" name="组合 20"/>
          <p:cNvGrpSpPr/>
          <p:nvPr/>
        </p:nvGrpSpPr>
        <p:grpSpPr>
          <a:xfrm>
            <a:off x="9245249" y="1397884"/>
            <a:ext cx="1440000" cy="1440000"/>
            <a:chOff x="9260830" y="2694093"/>
            <a:chExt cx="1440000" cy="1440000"/>
          </a:xfrm>
        </p:grpSpPr>
        <p:sp>
          <p:nvSpPr>
            <p:cNvPr id="17" name="椭圆 16"/>
            <p:cNvSpPr/>
            <p:nvPr/>
          </p:nvSpPr>
          <p:spPr>
            <a:xfrm>
              <a:off x="9260830" y="2694093"/>
              <a:ext cx="1440000" cy="1440000"/>
            </a:xfrm>
            <a:prstGeom prst="ellipse">
              <a:avLst/>
            </a:prstGeom>
            <a:solidFill>
              <a:schemeClr val="bg1"/>
            </a:solidFill>
            <a:ln w="38100">
              <a:solidFill>
                <a:srgbClr val="0072C6"/>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0" name="文本框 19"/>
            <p:cNvSpPr txBox="1"/>
            <p:nvPr/>
          </p:nvSpPr>
          <p:spPr>
            <a:xfrm>
              <a:off x="9311415" y="3090927"/>
              <a:ext cx="1338829" cy="646331"/>
            </a:xfrm>
            <a:prstGeom prst="rect">
              <a:avLst/>
            </a:prstGeom>
            <a:noFill/>
          </p:spPr>
          <p:txBody>
            <a:bodyPr wrap="none" rtlCol="0">
              <a:spAutoFit/>
            </a:bodyPr>
            <a:lstStyle/>
            <a:p>
              <a:pPr algn="ctr"/>
              <a:r>
                <a:rPr lang="en-US" altLang="zh-CN" dirty="0" err="1" smtClean="0">
                  <a:solidFill>
                    <a:srgbClr val="0072C6"/>
                  </a:solidFill>
                  <a:latin typeface="微软雅黑" panose="020B0503020204020204" pitchFamily="34" charset="-122"/>
                  <a:ea typeface="微软雅黑" panose="020B0503020204020204" pitchFamily="34" charset="-122"/>
                </a:rPr>
                <a:t>HABPlus</a:t>
              </a:r>
              <a:endParaRPr lang="en-US" altLang="zh-CN" dirty="0" smtClean="0">
                <a:solidFill>
                  <a:srgbClr val="0072C6"/>
                </a:solidFill>
                <a:latin typeface="微软雅黑" panose="020B0503020204020204" pitchFamily="34" charset="-122"/>
                <a:ea typeface="微软雅黑" panose="020B0503020204020204" pitchFamily="34" charset="-122"/>
              </a:endParaRPr>
            </a:p>
            <a:p>
              <a:pPr algn="ctr"/>
              <a:r>
                <a:rPr lang="zh-CN" altLang="en-US" dirty="0" smtClean="0">
                  <a:solidFill>
                    <a:srgbClr val="0072C6"/>
                  </a:solidFill>
                  <a:latin typeface="微软雅黑" panose="020B0503020204020204" pitchFamily="34" charset="-122"/>
                  <a:ea typeface="微软雅黑" panose="020B0503020204020204" pitchFamily="34" charset="-122"/>
                </a:rPr>
                <a:t>企业通讯</a:t>
              </a:r>
              <a:r>
                <a:rPr lang="zh-CN" altLang="en-US" dirty="0">
                  <a:solidFill>
                    <a:srgbClr val="0072C6"/>
                  </a:solidFill>
                  <a:latin typeface="微软雅黑" panose="020B0503020204020204" pitchFamily="34" charset="-122"/>
                  <a:ea typeface="微软雅黑" panose="020B0503020204020204" pitchFamily="34" charset="-122"/>
                </a:rPr>
                <a:t>录</a:t>
              </a:r>
            </a:p>
          </p:txBody>
        </p:sp>
      </p:grpSp>
      <p:grpSp>
        <p:nvGrpSpPr>
          <p:cNvPr id="22" name="组合 21"/>
          <p:cNvGrpSpPr/>
          <p:nvPr/>
        </p:nvGrpSpPr>
        <p:grpSpPr>
          <a:xfrm>
            <a:off x="7637362" y="3341884"/>
            <a:ext cx="1440000" cy="1440000"/>
            <a:chOff x="9260830" y="2694093"/>
            <a:chExt cx="1440000" cy="1440000"/>
          </a:xfrm>
        </p:grpSpPr>
        <p:sp>
          <p:nvSpPr>
            <p:cNvPr id="23" name="椭圆 22"/>
            <p:cNvSpPr/>
            <p:nvPr/>
          </p:nvSpPr>
          <p:spPr>
            <a:xfrm>
              <a:off x="9260830" y="2694093"/>
              <a:ext cx="1440000" cy="1440000"/>
            </a:xfrm>
            <a:prstGeom prst="ellipse">
              <a:avLst/>
            </a:prstGeom>
            <a:solidFill>
              <a:schemeClr val="bg1"/>
            </a:solidFill>
            <a:ln w="38100">
              <a:solidFill>
                <a:srgbClr val="0072C6"/>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4" name="文本框 23"/>
            <p:cNvSpPr txBox="1"/>
            <p:nvPr/>
          </p:nvSpPr>
          <p:spPr>
            <a:xfrm>
              <a:off x="9272944" y="3121705"/>
              <a:ext cx="1415772" cy="584775"/>
            </a:xfrm>
            <a:prstGeom prst="rect">
              <a:avLst/>
            </a:prstGeom>
            <a:noFill/>
          </p:spPr>
          <p:txBody>
            <a:bodyPr wrap="none" rtlCol="0">
              <a:spAutoFit/>
            </a:bodyPr>
            <a:lstStyle/>
            <a:p>
              <a:pPr algn="ctr"/>
              <a:r>
                <a:rPr lang="en-US" altLang="zh-CN" sz="1600" dirty="0" err="1" smtClean="0">
                  <a:solidFill>
                    <a:srgbClr val="0072C6"/>
                  </a:solidFill>
                  <a:latin typeface="微软雅黑" panose="020B0503020204020204" pitchFamily="34" charset="-122"/>
                  <a:ea typeface="微软雅黑" panose="020B0503020204020204" pitchFamily="34" charset="-122"/>
                </a:rPr>
                <a:t>ExSignature</a:t>
              </a:r>
              <a:endParaRPr lang="en-US" altLang="zh-CN" sz="1600" dirty="0" smtClean="0">
                <a:solidFill>
                  <a:srgbClr val="0072C6"/>
                </a:solidFill>
                <a:latin typeface="微软雅黑" panose="020B0503020204020204" pitchFamily="34" charset="-122"/>
                <a:ea typeface="微软雅黑" panose="020B0503020204020204" pitchFamily="34" charset="-122"/>
              </a:endParaRPr>
            </a:p>
            <a:p>
              <a:pPr algn="ctr"/>
              <a:r>
                <a:rPr lang="zh-CN" altLang="en-US" sz="1600" dirty="0" smtClean="0">
                  <a:solidFill>
                    <a:srgbClr val="0072C6"/>
                  </a:solidFill>
                  <a:latin typeface="微软雅黑" panose="020B0503020204020204" pitchFamily="34" charset="-122"/>
                  <a:ea typeface="微软雅黑" panose="020B0503020204020204" pitchFamily="34" charset="-122"/>
                </a:rPr>
                <a:t>企业统一签名</a:t>
              </a:r>
              <a:endParaRPr lang="zh-CN" altLang="en-US" sz="1600" dirty="0">
                <a:solidFill>
                  <a:srgbClr val="0072C6"/>
                </a:solidFill>
                <a:latin typeface="微软雅黑" panose="020B0503020204020204" pitchFamily="34" charset="-122"/>
                <a:ea typeface="微软雅黑" panose="020B0503020204020204" pitchFamily="34" charset="-122"/>
              </a:endParaRPr>
            </a:p>
          </p:txBody>
        </p:sp>
      </p:grpSp>
      <p:grpSp>
        <p:nvGrpSpPr>
          <p:cNvPr id="25" name="组合 24"/>
          <p:cNvGrpSpPr/>
          <p:nvPr/>
        </p:nvGrpSpPr>
        <p:grpSpPr>
          <a:xfrm>
            <a:off x="942519" y="3904258"/>
            <a:ext cx="1440000" cy="1440000"/>
            <a:chOff x="9260830" y="2694093"/>
            <a:chExt cx="1440000" cy="1440000"/>
          </a:xfrm>
        </p:grpSpPr>
        <p:sp>
          <p:nvSpPr>
            <p:cNvPr id="26" name="椭圆 25"/>
            <p:cNvSpPr/>
            <p:nvPr/>
          </p:nvSpPr>
          <p:spPr>
            <a:xfrm>
              <a:off x="9260830" y="2694093"/>
              <a:ext cx="1440000" cy="1440000"/>
            </a:xfrm>
            <a:prstGeom prst="ellipse">
              <a:avLst/>
            </a:prstGeom>
            <a:solidFill>
              <a:schemeClr val="bg1"/>
            </a:solidFill>
            <a:ln w="38100">
              <a:solidFill>
                <a:srgbClr val="0072C6"/>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7" name="文本框 26"/>
            <p:cNvSpPr txBox="1"/>
            <p:nvPr/>
          </p:nvSpPr>
          <p:spPr>
            <a:xfrm>
              <a:off x="9311414" y="3090927"/>
              <a:ext cx="1338829" cy="646331"/>
            </a:xfrm>
            <a:prstGeom prst="rect">
              <a:avLst/>
            </a:prstGeom>
            <a:noFill/>
          </p:spPr>
          <p:txBody>
            <a:bodyPr wrap="none" rtlCol="0">
              <a:spAutoFit/>
            </a:bodyPr>
            <a:lstStyle/>
            <a:p>
              <a:pPr algn="ctr"/>
              <a:r>
                <a:rPr lang="en-US" altLang="zh-CN" dirty="0" err="1" smtClean="0">
                  <a:solidFill>
                    <a:srgbClr val="0072C6"/>
                  </a:solidFill>
                  <a:latin typeface="微软雅黑" panose="020B0503020204020204" pitchFamily="34" charset="-122"/>
                  <a:ea typeface="微软雅黑" panose="020B0503020204020204" pitchFamily="34" charset="-122"/>
                </a:rPr>
                <a:t>ExDrive</a:t>
              </a:r>
              <a:endParaRPr lang="en-US" altLang="zh-CN" dirty="0" smtClean="0">
                <a:solidFill>
                  <a:srgbClr val="0072C6"/>
                </a:solidFill>
                <a:latin typeface="微软雅黑" panose="020B0503020204020204" pitchFamily="34" charset="-122"/>
                <a:ea typeface="微软雅黑" panose="020B0503020204020204" pitchFamily="34" charset="-122"/>
              </a:endParaRPr>
            </a:p>
            <a:p>
              <a:pPr algn="ctr"/>
              <a:r>
                <a:rPr lang="zh-CN" altLang="en-US" dirty="0" smtClean="0">
                  <a:solidFill>
                    <a:srgbClr val="0072C6"/>
                  </a:solidFill>
                  <a:latin typeface="微软雅黑" panose="020B0503020204020204" pitchFamily="34" charset="-122"/>
                  <a:ea typeface="微软雅黑" panose="020B0503020204020204" pitchFamily="34" charset="-122"/>
                </a:rPr>
                <a:t>邮件大附件</a:t>
              </a:r>
              <a:endParaRPr lang="zh-CN" altLang="en-US" dirty="0">
                <a:solidFill>
                  <a:srgbClr val="0072C6"/>
                </a:solidFill>
                <a:latin typeface="微软雅黑" panose="020B0503020204020204" pitchFamily="34" charset="-122"/>
                <a:ea typeface="微软雅黑" panose="020B0503020204020204" pitchFamily="34" charset="-122"/>
              </a:endParaRPr>
            </a:p>
          </p:txBody>
        </p:sp>
      </p:grpSp>
      <p:grpSp>
        <p:nvGrpSpPr>
          <p:cNvPr id="28" name="组合 27"/>
          <p:cNvGrpSpPr/>
          <p:nvPr/>
        </p:nvGrpSpPr>
        <p:grpSpPr>
          <a:xfrm>
            <a:off x="5658935" y="4381583"/>
            <a:ext cx="1440000" cy="1440000"/>
            <a:chOff x="9260830" y="2694093"/>
            <a:chExt cx="1440000" cy="1440000"/>
          </a:xfrm>
        </p:grpSpPr>
        <p:sp>
          <p:nvSpPr>
            <p:cNvPr id="29" name="椭圆 28"/>
            <p:cNvSpPr/>
            <p:nvPr/>
          </p:nvSpPr>
          <p:spPr>
            <a:xfrm>
              <a:off x="9260830" y="2694093"/>
              <a:ext cx="1440000" cy="1440000"/>
            </a:xfrm>
            <a:prstGeom prst="ellipse">
              <a:avLst/>
            </a:prstGeom>
            <a:solidFill>
              <a:schemeClr val="bg1"/>
            </a:solidFill>
            <a:ln w="38100">
              <a:solidFill>
                <a:srgbClr val="0072C6"/>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0" name="文本框 29"/>
            <p:cNvSpPr txBox="1"/>
            <p:nvPr/>
          </p:nvSpPr>
          <p:spPr>
            <a:xfrm>
              <a:off x="9276772" y="3121705"/>
              <a:ext cx="1415772" cy="584775"/>
            </a:xfrm>
            <a:prstGeom prst="rect">
              <a:avLst/>
            </a:prstGeom>
            <a:noFill/>
          </p:spPr>
          <p:txBody>
            <a:bodyPr wrap="none" rtlCol="0">
              <a:spAutoFit/>
            </a:bodyPr>
            <a:lstStyle/>
            <a:p>
              <a:pPr algn="ctr"/>
              <a:r>
                <a:rPr lang="en-US" altLang="zh-CN" sz="1600" dirty="0" err="1" smtClean="0">
                  <a:solidFill>
                    <a:srgbClr val="0072C6"/>
                  </a:solidFill>
                  <a:latin typeface="微软雅黑" panose="020B0503020204020204" pitchFamily="34" charset="-122"/>
                  <a:ea typeface="微软雅黑" panose="020B0503020204020204" pitchFamily="34" charset="-122"/>
                </a:rPr>
                <a:t>ExProfile</a:t>
              </a:r>
              <a:endParaRPr lang="en-US" altLang="zh-CN" sz="1600" dirty="0" smtClean="0">
                <a:solidFill>
                  <a:srgbClr val="0072C6"/>
                </a:solidFill>
                <a:latin typeface="微软雅黑" panose="020B0503020204020204" pitchFamily="34" charset="-122"/>
                <a:ea typeface="微软雅黑" panose="020B0503020204020204" pitchFamily="34" charset="-122"/>
              </a:endParaRPr>
            </a:p>
            <a:p>
              <a:pPr algn="ctr"/>
              <a:r>
                <a:rPr lang="zh-CN" altLang="en-US" sz="1600" dirty="0">
                  <a:solidFill>
                    <a:srgbClr val="0072C6"/>
                  </a:solidFill>
                  <a:latin typeface="微软雅黑" panose="020B0503020204020204" pitchFamily="34" charset="-122"/>
                  <a:ea typeface="微软雅黑" panose="020B0503020204020204" pitchFamily="34" charset="-122"/>
                </a:rPr>
                <a:t>员工</a:t>
              </a:r>
              <a:r>
                <a:rPr lang="zh-CN" altLang="en-US" sz="1600" dirty="0" smtClean="0">
                  <a:solidFill>
                    <a:srgbClr val="0072C6"/>
                  </a:solidFill>
                  <a:latin typeface="微软雅黑" panose="020B0503020204020204" pitchFamily="34" charset="-122"/>
                  <a:ea typeface="微软雅黑" panose="020B0503020204020204" pitchFamily="34" charset="-122"/>
                </a:rPr>
                <a:t>自助平台</a:t>
              </a:r>
              <a:endParaRPr lang="zh-CN" altLang="en-US" sz="1600" dirty="0">
                <a:solidFill>
                  <a:srgbClr val="0072C6"/>
                </a:solidFill>
                <a:latin typeface="微软雅黑" panose="020B0503020204020204" pitchFamily="34" charset="-122"/>
                <a:ea typeface="微软雅黑" panose="020B0503020204020204" pitchFamily="34" charset="-122"/>
              </a:endParaRPr>
            </a:p>
          </p:txBody>
        </p:sp>
      </p:grpSp>
      <p:grpSp>
        <p:nvGrpSpPr>
          <p:cNvPr id="31" name="组合 30"/>
          <p:cNvGrpSpPr/>
          <p:nvPr/>
        </p:nvGrpSpPr>
        <p:grpSpPr>
          <a:xfrm>
            <a:off x="9712529" y="3904258"/>
            <a:ext cx="1440000" cy="1440000"/>
            <a:chOff x="9260830" y="2694093"/>
            <a:chExt cx="1440000" cy="1440000"/>
          </a:xfrm>
        </p:grpSpPr>
        <p:sp>
          <p:nvSpPr>
            <p:cNvPr id="32" name="椭圆 31"/>
            <p:cNvSpPr/>
            <p:nvPr/>
          </p:nvSpPr>
          <p:spPr>
            <a:xfrm>
              <a:off x="9260830" y="2694093"/>
              <a:ext cx="1440000" cy="1440000"/>
            </a:xfrm>
            <a:prstGeom prst="ellipse">
              <a:avLst/>
            </a:prstGeom>
            <a:solidFill>
              <a:schemeClr val="bg1"/>
            </a:solidFill>
            <a:ln w="38100">
              <a:solidFill>
                <a:srgbClr val="0072C6"/>
              </a:solidFill>
            </a:ln>
            <a:effectLst>
              <a:outerShdw blurRad="152400" dist="317500" dir="5400000" sx="90000" sy="-19000"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33" name="文本框 32"/>
            <p:cNvSpPr txBox="1"/>
            <p:nvPr/>
          </p:nvSpPr>
          <p:spPr>
            <a:xfrm>
              <a:off x="9272944" y="3121705"/>
              <a:ext cx="1415772" cy="584775"/>
            </a:xfrm>
            <a:prstGeom prst="rect">
              <a:avLst/>
            </a:prstGeom>
            <a:noFill/>
          </p:spPr>
          <p:txBody>
            <a:bodyPr wrap="none" rtlCol="0">
              <a:spAutoFit/>
            </a:bodyPr>
            <a:lstStyle/>
            <a:p>
              <a:pPr algn="ctr"/>
              <a:r>
                <a:rPr lang="zh-CN" altLang="en-US" sz="1600" dirty="0" smtClean="0">
                  <a:solidFill>
                    <a:srgbClr val="0072C6"/>
                  </a:solidFill>
                  <a:latin typeface="微软雅黑" panose="020B0503020204020204" pitchFamily="34" charset="-122"/>
                  <a:ea typeface="微软雅黑" panose="020B0503020204020204" pitchFamily="34" charset="-122"/>
                </a:rPr>
                <a:t>活动目录对象</a:t>
              </a:r>
              <a:endParaRPr lang="en-US" altLang="zh-CN" sz="1600" dirty="0" smtClean="0">
                <a:solidFill>
                  <a:srgbClr val="0072C6"/>
                </a:solidFill>
                <a:latin typeface="微软雅黑" panose="020B0503020204020204" pitchFamily="34" charset="-122"/>
                <a:ea typeface="微软雅黑" panose="020B0503020204020204" pitchFamily="34" charset="-122"/>
              </a:endParaRPr>
            </a:p>
            <a:p>
              <a:pPr algn="ctr"/>
              <a:r>
                <a:rPr lang="zh-CN" altLang="en-US" sz="1600" dirty="0" smtClean="0">
                  <a:solidFill>
                    <a:srgbClr val="0072C6"/>
                  </a:solidFill>
                  <a:latin typeface="微软雅黑" panose="020B0503020204020204" pitchFamily="34" charset="-122"/>
                  <a:ea typeface="微软雅黑" panose="020B0503020204020204" pitchFamily="34" charset="-122"/>
                </a:rPr>
                <a:t>自动化管理</a:t>
              </a:r>
              <a:endParaRPr lang="zh-CN" altLang="en-US" sz="1600" dirty="0">
                <a:solidFill>
                  <a:srgbClr val="0072C6"/>
                </a:solidFill>
                <a:latin typeface="微软雅黑" panose="020B0503020204020204" pitchFamily="34" charset="-122"/>
                <a:ea typeface="微软雅黑" panose="020B0503020204020204" pitchFamily="34" charset="-122"/>
              </a:endParaRPr>
            </a:p>
          </p:txBody>
        </p:sp>
      </p:grpSp>
      <p:sp>
        <p:nvSpPr>
          <p:cNvPr id="5" name="矩形 4"/>
          <p:cNvSpPr/>
          <p:nvPr/>
        </p:nvSpPr>
        <p:spPr>
          <a:xfrm>
            <a:off x="4452519" y="3897584"/>
            <a:ext cx="2523448" cy="507831"/>
          </a:xfrm>
          <a:prstGeom prst="rect">
            <a:avLst/>
          </a:prstGeom>
        </p:spPr>
        <p:txBody>
          <a:bodyPr wrap="none">
            <a:spAutoFit/>
          </a:bodyPr>
          <a:lstStyle/>
          <a:p>
            <a:pPr>
              <a:lnSpc>
                <a:spcPct val="150000"/>
              </a:lnSpc>
            </a:pPr>
            <a:r>
              <a:rPr lang="zh-CN" altLang="en-US" dirty="0">
                <a:solidFill>
                  <a:prstClr val="black"/>
                </a:solidFill>
              </a:rPr>
              <a:t>微信号</a:t>
            </a:r>
            <a:r>
              <a:rPr lang="zh-CN" altLang="en-US" dirty="0" smtClean="0">
                <a:solidFill>
                  <a:prstClr val="black"/>
                </a:solidFill>
              </a:rPr>
              <a:t>：</a:t>
            </a:r>
            <a:r>
              <a:rPr lang="en-US" altLang="zh-CN" b="1" dirty="0" err="1" smtClean="0">
                <a:solidFill>
                  <a:srgbClr val="FF0066"/>
                </a:solidFill>
              </a:rPr>
              <a:t>ucplus</a:t>
            </a:r>
            <a:r>
              <a:rPr lang="en-US" altLang="zh-CN" sz="1400" b="1" dirty="0" err="1" smtClean="0">
                <a:solidFill>
                  <a:srgbClr val="5B9BD5">
                    <a:lumMod val="75000"/>
                  </a:srgbClr>
                </a:solidFill>
                <a:latin typeface="微软雅黑"/>
              </a:rPr>
              <a:t>【UC</a:t>
            </a:r>
            <a:r>
              <a:rPr lang="zh-CN" altLang="en-US" sz="1400" b="1" dirty="0">
                <a:solidFill>
                  <a:srgbClr val="5B9BD5">
                    <a:lumMod val="75000"/>
                  </a:srgbClr>
                </a:solidFill>
                <a:latin typeface="微软雅黑"/>
              </a:rPr>
              <a:t>加</a:t>
            </a:r>
            <a:r>
              <a:rPr lang="en-US" altLang="zh-CN" sz="1400" b="1" dirty="0">
                <a:solidFill>
                  <a:srgbClr val="5B9BD5">
                    <a:lumMod val="75000"/>
                  </a:srgbClr>
                </a:solidFill>
                <a:latin typeface="微软雅黑"/>
              </a:rPr>
              <a:t>】</a:t>
            </a:r>
            <a:endParaRPr lang="en-US" altLang="zh-CN" b="1" dirty="0">
              <a:solidFill>
                <a:srgbClr val="5B9BD5">
                  <a:lumMod val="75000"/>
                </a:srgbClr>
              </a:solidFill>
              <a:latin typeface="微软雅黑"/>
            </a:endParaRPr>
          </a:p>
        </p:txBody>
      </p:sp>
      <p:sp>
        <p:nvSpPr>
          <p:cNvPr id="36" name="Title 2"/>
          <p:cNvSpPr txBox="1">
            <a:spLocks/>
          </p:cNvSpPr>
          <p:nvPr/>
        </p:nvSpPr>
        <p:spPr>
          <a:xfrm>
            <a:off x="645387" y="349347"/>
            <a:ext cx="11149013" cy="747897"/>
          </a:xfrm>
          <a:prstGeom prst="rect">
            <a:avLst/>
          </a:prstGeom>
        </p:spPr>
        <p:txBody>
          <a:bodyPr/>
          <a:lstStyle>
            <a:defPPr>
              <a:defRPr lang="zh-CN"/>
            </a:defPPr>
            <a:lvl1pPr>
              <a:lnSpc>
                <a:spcPct val="90000"/>
              </a:lnSpc>
              <a:spcBef>
                <a:spcPct val="0"/>
              </a:spcBef>
              <a:buNone/>
              <a:defRPr sz="4400">
                <a:solidFill>
                  <a:srgbClr val="0072C6"/>
                </a:solidFill>
                <a:latin typeface="微软雅黑" panose="020B0503020204020204" pitchFamily="34" charset="-122"/>
                <a:ea typeface="微软雅黑" panose="020B0503020204020204" pitchFamily="34" charset="-122"/>
                <a:cs typeface="+mj-cs"/>
              </a:defRPr>
            </a:lvl1pPr>
          </a:lstStyle>
          <a:p>
            <a:r>
              <a:rPr lang="zh-CN" altLang="en-US" dirty="0">
                <a:solidFill>
                  <a:srgbClr val="FF0066"/>
                </a:solidFill>
              </a:rPr>
              <a:t>感谢您的时间</a:t>
            </a:r>
          </a:p>
        </p:txBody>
      </p:sp>
    </p:spTree>
    <p:extLst>
      <p:ext uri="{BB962C8B-B14F-4D97-AF65-F5344CB8AC3E}">
        <p14:creationId xmlns:p14="http://schemas.microsoft.com/office/powerpoint/2010/main" val="4230614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4"/>
                                        </p:tgtEl>
                                        <p:attrNameLst>
                                          <p:attrName>style.visibility</p:attrName>
                                        </p:attrNameLst>
                                      </p:cBhvr>
                                      <p:to>
                                        <p:strVal val="visible"/>
                                      </p:to>
                                    </p:set>
                                    <p:animEffect transition="in" filter="fade">
                                      <p:cBhvr>
                                        <p:cTn id="12" dur="500"/>
                                        <p:tgtEl>
                                          <p:spTgt spid="3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fade">
                                      <p:cBhvr>
                                        <p:cTn id="32" dur="500"/>
                                        <p:tgtEl>
                                          <p:spTgt spid="2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fade">
                                      <p:cBhvr>
                                        <p:cTn id="42"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Segoe UI Light"/>
        <a:ea typeface="微软雅黑"/>
        <a:cs typeface=""/>
      </a:majorFont>
      <a:minorFont>
        <a:latin typeface="Segoe UI Light"/>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文档" ma:contentTypeID="0x010100E761B4F29D90D34F844C832A947B1146" ma:contentTypeVersion="1" ma:contentTypeDescription="新建文档。" ma:contentTypeScope="" ma:versionID="ce62db8a60270317740eaf5316e33f4f">
  <xsd:schema xmlns:xsd="http://www.w3.org/2001/XMLSchema" xmlns:xs="http://www.w3.org/2001/XMLSchema" xmlns:p="http://schemas.microsoft.com/office/2006/metadata/properties" xmlns:ns2="92cbf73b-12aa-4f36-910f-55c9c62ac950" targetNamespace="http://schemas.microsoft.com/office/2006/metadata/properties" ma:root="true" ma:fieldsID="becb39f2d5a0b4fb3fa58486280f1852" ns2:_="">
    <xsd:import namespace="92cbf73b-12aa-4f36-910f-55c9c62ac950"/>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cbf73b-12aa-4f36-910f-55c9c62ac950" elementFormDefault="qualified">
    <xsd:import namespace="http://schemas.microsoft.com/office/2006/documentManagement/types"/>
    <xsd:import namespace="http://schemas.microsoft.com/office/infopath/2007/PartnerControls"/>
    <xsd:element name="_dlc_DocId" ma:index="8" nillable="true" ma:displayName="文档 ID 值" ma:description="分配至此项的文档 ID 值。" ma:internalName="_dlc_DocId" ma:readOnly="true">
      <xsd:simpleType>
        <xsd:restriction base="dms:Text"/>
      </xsd:simpleType>
    </xsd:element>
    <xsd:element name="_dlc_DocIdUrl" ma:index="9" nillable="true" ma:displayName="文档 ID" ma:description="此文档的永久链接。"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永久 ID" ma:description="在添加过程中保留 ID。" ma:hidden="true" ma:internalName="_dlc_DocIdPersistId" ma:readOnly="true">
      <xsd:simpleType>
        <xsd:restriction base="dms:Boolean"/>
      </xsd:simpleType>
    </xsd:element>
    <xsd:element name="SharedWithUsers" ma:index="11" nillable="true" ma:displayName="共享对象:"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内容类型"/>
        <xsd:element ref="dc:title" minOccurs="0" maxOccurs="1" ma:index="4" ma:displayName="标题"/>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92cbf73b-12aa-4f36-910f-55c9c62ac950">HUDAHFRPENXN-669693639-553</_dlc_DocId>
    <_dlc_DocIdUrl xmlns="92cbf73b-12aa-4f36-910f-55c9c62ac950">
      <Url>https://doc.ifcloud.com/_layouts/15/DocIdRedir.aspx?ID=HUDAHFRPENXN-669693639-553</Url>
      <Description>HUDAHFRPENXN-669693639-553</Description>
    </_dlc_DocIdUrl>
  </documentManagement>
</p:properties>
</file>

<file path=customXml/itemProps1.xml><?xml version="1.0" encoding="utf-8"?>
<ds:datastoreItem xmlns:ds="http://schemas.openxmlformats.org/officeDocument/2006/customXml" ds:itemID="{BB1A7A4A-FF1C-468F-868B-F24F32305450}"/>
</file>

<file path=customXml/itemProps2.xml><?xml version="1.0" encoding="utf-8"?>
<ds:datastoreItem xmlns:ds="http://schemas.openxmlformats.org/officeDocument/2006/customXml" ds:itemID="{D8FA0792-7A36-46BF-9FFE-9574E4B6D806}"/>
</file>

<file path=customXml/itemProps3.xml><?xml version="1.0" encoding="utf-8"?>
<ds:datastoreItem xmlns:ds="http://schemas.openxmlformats.org/officeDocument/2006/customXml" ds:itemID="{598EFB79-3845-408A-9F1C-ECF0D2E33E40}"/>
</file>

<file path=customXml/itemProps4.xml><?xml version="1.0" encoding="utf-8"?>
<ds:datastoreItem xmlns:ds="http://schemas.openxmlformats.org/officeDocument/2006/customXml" ds:itemID="{5EF7AD7E-79E0-4217-9A68-158745A4F3F9}"/>
</file>

<file path=docProps/app.xml><?xml version="1.0" encoding="utf-8"?>
<Properties xmlns="http://schemas.openxmlformats.org/officeDocument/2006/extended-properties" xmlns:vt="http://schemas.openxmlformats.org/officeDocument/2006/docPropsVTypes">
  <TotalTime>1141</TotalTime>
  <Words>534</Words>
  <Application>Microsoft Office PowerPoint</Application>
  <PresentationFormat>宽屏</PresentationFormat>
  <Paragraphs>53</Paragraphs>
  <Slides>8</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8</vt:i4>
      </vt:variant>
    </vt:vector>
  </HeadingPairs>
  <TitlesOfParts>
    <vt:vector size="17" baseType="lpstr">
      <vt:lpstr>黑体</vt:lpstr>
      <vt:lpstr>宋体</vt:lpstr>
      <vt:lpstr>微软雅黑</vt:lpstr>
      <vt:lpstr>Arial</vt:lpstr>
      <vt:lpstr>Calibri</vt:lpstr>
      <vt:lpstr>Segoe UI Light</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Exchange 分层通讯簿（HAB）管理工具</dc:title>
  <dc:creator>zhengyong ye</dc:creator>
  <cp:lastModifiedBy>zhengyong ye</cp:lastModifiedBy>
  <cp:revision>498</cp:revision>
  <dcterms:created xsi:type="dcterms:W3CDTF">2014-08-15T15:21:07Z</dcterms:created>
  <dcterms:modified xsi:type="dcterms:W3CDTF">2015-04-22T11:36:11Z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0x010100E761B4F29D90D34F844C832A947B1146</vt:lpwstr>
  </property>
  <property fmtid="{D5CDD505-2E9C-101B-9397-08002B2CF9AE}" pid="3" name="_dlc_DocIdItemGuid">
    <vt:lpwstr>8897cafd-46b7-435e-9424-7a0145ca0f24</vt:lpwstr>
  </property>
</Properties>
</file>