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5" r:id="rId3"/>
    <p:sldId id="266" r:id="rId4"/>
    <p:sldId id="283" r:id="rId5"/>
    <p:sldId id="275" r:id="rId6"/>
    <p:sldId id="276" r:id="rId7"/>
    <p:sldId id="278" r:id="rId8"/>
    <p:sldId id="279" r:id="rId9"/>
    <p:sldId id="280" r:id="rId10"/>
    <p:sldId id="281" r:id="rId11"/>
    <p:sldId id="282" r:id="rId12"/>
    <p:sldId id="272" r:id="rId13"/>
    <p:sldId id="284"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5D3"/>
    <a:srgbClr val="FF6600"/>
    <a:srgbClr val="FF9069"/>
    <a:srgbClr val="1069AB"/>
    <a:srgbClr val="E2AC00"/>
    <a:srgbClr val="7AB850"/>
    <a:srgbClr val="8EC26A"/>
    <a:srgbClr val="FF8053"/>
    <a:srgbClr val="A1A1A1"/>
    <a:srgbClr val="F93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4660"/>
  </p:normalViewPr>
  <p:slideViewPr>
    <p:cSldViewPr snapToGrid="0">
      <p:cViewPr varScale="1">
        <p:scale>
          <a:sx n="61" d="100"/>
          <a:sy n="61" d="100"/>
        </p:scale>
        <p:origin x="84" y="1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54868-B938-436F-A475-B2E165EC5873}" type="datetimeFigureOut">
              <a:rPr lang="zh-CN" altLang="en-US" smtClean="0"/>
              <a:t>2015/3/27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13FC5-6CD8-4D5E-8BB2-057E73425556}" type="slidenum">
              <a:rPr lang="zh-CN" altLang="en-US" smtClean="0"/>
              <a:t>‹#›</a:t>
            </a:fld>
            <a:endParaRPr lang="zh-CN" altLang="en-US"/>
          </a:p>
        </p:txBody>
      </p:sp>
    </p:spTree>
    <p:extLst>
      <p:ext uri="{BB962C8B-B14F-4D97-AF65-F5344CB8AC3E}">
        <p14:creationId xmlns:p14="http://schemas.microsoft.com/office/powerpoint/2010/main" val="239856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913FC5-6CD8-4D5E-8BB2-057E73425556}" type="slidenum">
              <a:rPr lang="zh-CN" altLang="en-US" smtClean="0"/>
              <a:t>12</a:t>
            </a:fld>
            <a:endParaRPr lang="zh-CN" altLang="en-US"/>
          </a:p>
        </p:txBody>
      </p:sp>
    </p:spTree>
    <p:extLst>
      <p:ext uri="{BB962C8B-B14F-4D97-AF65-F5344CB8AC3E}">
        <p14:creationId xmlns:p14="http://schemas.microsoft.com/office/powerpoint/2010/main" val="3455209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sucplus.com/"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4" name="组合 3"/>
          <p:cNvGrpSpPr/>
          <p:nvPr userDrawn="1"/>
        </p:nvGrpSpPr>
        <p:grpSpPr>
          <a:xfrm>
            <a:off x="6942040" y="4121284"/>
            <a:ext cx="5073690" cy="2406650"/>
            <a:chOff x="6127790" y="3295650"/>
            <a:chExt cx="4940300" cy="3022600"/>
          </a:xfrm>
        </p:grpSpPr>
        <p:sp>
          <p:nvSpPr>
            <p:cNvPr id="3" name="流程图: 决策 2"/>
            <p:cNvSpPr/>
            <p:nvPr userDrawn="1"/>
          </p:nvSpPr>
          <p:spPr>
            <a:xfrm>
              <a:off x="6127790" y="4127500"/>
              <a:ext cx="3340100" cy="1358900"/>
            </a:xfrm>
            <a:prstGeom prst="flowChartDecision">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决策 6"/>
            <p:cNvSpPr/>
            <p:nvPr userDrawn="1"/>
          </p:nvSpPr>
          <p:spPr>
            <a:xfrm>
              <a:off x="6927890" y="3295650"/>
              <a:ext cx="3340100" cy="1358900"/>
            </a:xfrm>
            <a:prstGeom prst="flowChartDecision">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决策 7"/>
            <p:cNvSpPr/>
            <p:nvPr userDrawn="1"/>
          </p:nvSpPr>
          <p:spPr>
            <a:xfrm>
              <a:off x="7727990" y="4127500"/>
              <a:ext cx="3340100" cy="1358900"/>
            </a:xfrm>
            <a:prstGeom prst="flowChartDecision">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决策 10"/>
            <p:cNvSpPr/>
            <p:nvPr userDrawn="1"/>
          </p:nvSpPr>
          <p:spPr>
            <a:xfrm>
              <a:off x="6927890" y="4959350"/>
              <a:ext cx="3340100" cy="1358900"/>
            </a:xfrm>
            <a:prstGeom prst="flowChartDecision">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a:hlinkClick r:id="rId2"/>
          </p:cNvPr>
          <p:cNvPicPr>
            <a:picLocks noChangeAspect="1"/>
          </p:cNvPicPr>
          <p:nvPr userDrawn="1"/>
        </p:nvPicPr>
        <p:blipFill>
          <a:blip r:embed="rId3"/>
          <a:stretch>
            <a:fillRect/>
          </a:stretch>
        </p:blipFill>
        <p:spPr>
          <a:xfrm>
            <a:off x="10372324" y="6478678"/>
            <a:ext cx="1568727" cy="144705"/>
          </a:xfrm>
          <a:prstGeom prst="rect">
            <a:avLst/>
          </a:prstGeom>
        </p:spPr>
      </p:pic>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962" y="6361244"/>
            <a:ext cx="3419475" cy="333375"/>
          </a:xfrm>
          <a:prstGeom prst="rect">
            <a:avLst/>
          </a:prstGeom>
        </p:spPr>
      </p:pic>
      <p:pic>
        <p:nvPicPr>
          <p:cNvPr id="12" name="图片 11"/>
          <p:cNvPicPr>
            <a:picLocks noChangeAspect="1"/>
          </p:cNvPicPr>
          <p:nvPr userDrawn="1"/>
        </p:nvPicPr>
        <p:blipFill>
          <a:blip r:embed="rId5"/>
          <a:stretch>
            <a:fillRect/>
          </a:stretch>
        </p:blipFill>
        <p:spPr>
          <a:xfrm>
            <a:off x="10043810" y="226464"/>
            <a:ext cx="1897241" cy="572184"/>
          </a:xfrm>
          <a:prstGeom prst="rect">
            <a:avLst/>
          </a:prstGeom>
        </p:spPr>
      </p:pic>
    </p:spTree>
    <p:extLst>
      <p:ext uri="{BB962C8B-B14F-4D97-AF65-F5344CB8AC3E}">
        <p14:creationId xmlns:p14="http://schemas.microsoft.com/office/powerpoint/2010/main" val="3928589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10043810" y="226464"/>
            <a:ext cx="1897241" cy="572184"/>
          </a:xfrm>
          <a:prstGeom prst="rect">
            <a:avLst/>
          </a:prstGeom>
        </p:spPr>
      </p:pic>
      <p:sp>
        <p:nvSpPr>
          <p:cNvPr id="9" name="副标题 2"/>
          <p:cNvSpPr txBox="1">
            <a:spLocks/>
          </p:cNvSpPr>
          <p:nvPr userDrawn="1"/>
        </p:nvSpPr>
        <p:spPr>
          <a:xfrm>
            <a:off x="0" y="6319685"/>
            <a:ext cx="12192000" cy="53831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微软雅黑" panose="020B0503020204020204" pitchFamily="34" charset="-122"/>
                <a:ea typeface="微软雅黑"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altLang="zh-CN" sz="1400" dirty="0" smtClean="0">
                <a:solidFill>
                  <a:srgbClr val="0072C6"/>
                </a:solidFill>
                <a:latin typeface="微软雅黑" panose="020B0503020204020204" pitchFamily="34" charset="-122"/>
                <a:ea typeface="微软雅黑" panose="020B0503020204020204" pitchFamily="34" charset="-122"/>
              </a:rPr>
              <a:t>Unified</a:t>
            </a:r>
            <a:r>
              <a:rPr lang="en-US" altLang="zh-CN" sz="1400" baseline="0" dirty="0" smtClean="0">
                <a:solidFill>
                  <a:srgbClr val="0072C6"/>
                </a:solidFill>
                <a:latin typeface="微软雅黑" panose="020B0503020204020204" pitchFamily="34" charset="-122"/>
                <a:ea typeface="微软雅黑" panose="020B0503020204020204" pitchFamily="34" charset="-122"/>
              </a:rPr>
              <a:t> Communication Plus</a:t>
            </a:r>
            <a:r>
              <a:rPr lang="zh-CN" altLang="en-US" sz="1400" baseline="0" dirty="0" smtClean="0">
                <a:solidFill>
                  <a:srgbClr val="0072C6"/>
                </a:solidFill>
                <a:latin typeface="微软雅黑" panose="020B0503020204020204" pitchFamily="34" charset="-122"/>
                <a:ea typeface="微软雅黑" panose="020B0503020204020204" pitchFamily="34" charset="-122"/>
              </a:rPr>
              <a:t> </a:t>
            </a:r>
            <a:r>
              <a:rPr lang="en-US" altLang="zh-CN" sz="1400" baseline="0" dirty="0" smtClean="0">
                <a:solidFill>
                  <a:srgbClr val="0072C6"/>
                </a:solidFill>
                <a:latin typeface="微软雅黑" panose="020B0503020204020204" pitchFamily="34" charset="-122"/>
                <a:ea typeface="微软雅黑" panose="020B0503020204020204" pitchFamily="34" charset="-122"/>
              </a:rPr>
              <a:t>– </a:t>
            </a:r>
            <a:r>
              <a:rPr lang="en-US" altLang="zh-CN" sz="1400" u="sng" baseline="0" dirty="0" smtClean="0">
                <a:solidFill>
                  <a:srgbClr val="0072C6"/>
                </a:solidFill>
                <a:latin typeface="微软雅黑" panose="020B0503020204020204" pitchFamily="34" charset="-122"/>
                <a:ea typeface="微软雅黑" panose="020B0503020204020204" pitchFamily="34" charset="-122"/>
              </a:rPr>
              <a:t>http://www.msucplus.com</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1236" y="6379416"/>
            <a:ext cx="360000" cy="360000"/>
          </a:xfrm>
          <a:prstGeom prst="rect">
            <a:avLst/>
          </a:prstGeom>
        </p:spPr>
      </p:pic>
    </p:spTree>
    <p:extLst>
      <p:ext uri="{BB962C8B-B14F-4D97-AF65-F5344CB8AC3E}">
        <p14:creationId xmlns:p14="http://schemas.microsoft.com/office/powerpoint/2010/main" val="33875759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9B6B2-CDBD-42F0-8B3B-BEB90F1C87E8}" type="datetimeFigureOut">
              <a:rPr lang="zh-CN" altLang="en-US" smtClean="0"/>
              <a:t>2015/3/27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4683E-8173-46C6-8EF0-AC6DCED17ADF}" type="slidenum">
              <a:rPr lang="zh-CN" altLang="en-US" smtClean="0"/>
              <a:t>‹#›</a:t>
            </a:fld>
            <a:endParaRPr lang="zh-CN" altLang="en-US"/>
          </a:p>
        </p:txBody>
      </p:sp>
    </p:spTree>
    <p:extLst>
      <p:ext uri="{BB962C8B-B14F-4D97-AF65-F5344CB8AC3E}">
        <p14:creationId xmlns:p14="http://schemas.microsoft.com/office/powerpoint/2010/main" val="4129328858"/>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sucplu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hyperlink" Target="mailto:Sales@msucplu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www.msucplus.com/%e4%ba%a7%e5%93%81%e4%bd%93%e9%aa%8c%e4%b8%ad%e5%bf%8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office.microsoft.com/zh-cn/products/redir/FX010048775.aspx" TargetMode="External"/><Relationship Id="rId18"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image" Target="../media/image8.png"/><Relationship Id="rId12" Type="http://schemas.openxmlformats.org/officeDocument/2006/relationships/image" Target="../media/image10.png"/><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3.png"/><Relationship Id="rId20" Type="http://schemas.microsoft.com/office/2007/relationships/hdphoto" Target="../media/hdphoto2.wdp"/><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6.emf"/><Relationship Id="rId5" Type="http://schemas.openxmlformats.org/officeDocument/2006/relationships/image" Target="../media/image5.emf"/><Relationship Id="rId15" Type="http://schemas.openxmlformats.org/officeDocument/2006/relationships/image" Target="../media/image12.png"/><Relationship Id="rId10" Type="http://schemas.openxmlformats.org/officeDocument/2006/relationships/package" Target="../embeddings/Microsoft_Visio___2.vsdx"/><Relationship Id="rId19" Type="http://schemas.openxmlformats.org/officeDocument/2006/relationships/image" Target="../media/image15.png"/><Relationship Id="rId4" Type="http://schemas.openxmlformats.org/officeDocument/2006/relationships/package" Target="../embeddings/Microsoft_Visio___1.vsdx"/><Relationship Id="rId9" Type="http://schemas.openxmlformats.org/officeDocument/2006/relationships/oleObject" Target="../embeddings/oleObject2.bin"/><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a:spLocks/>
          </p:cNvSpPr>
          <p:nvPr/>
        </p:nvSpPr>
        <p:spPr>
          <a:xfrm>
            <a:off x="0" y="1423603"/>
            <a:ext cx="12192000" cy="325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zh-CN" altLang="en-US" sz="4800" dirty="0" smtClean="0">
                <a:solidFill>
                  <a:srgbClr val="FF6600"/>
                </a:solidFill>
                <a:latin typeface="+mj-ea"/>
              </a:rPr>
              <a:t>邮件大附件解决方案</a:t>
            </a:r>
            <a:endParaRPr lang="en-US" altLang="zh-CN" sz="4800" dirty="0" smtClean="0">
              <a:solidFill>
                <a:srgbClr val="FF6600"/>
              </a:solidFill>
              <a:latin typeface="+mj-ea"/>
            </a:endParaRPr>
          </a:p>
          <a:p>
            <a:pPr algn="ctr">
              <a:lnSpc>
                <a:spcPct val="150000"/>
              </a:lnSpc>
            </a:pPr>
            <a:r>
              <a:rPr lang="en-US" altLang="zh-CN" sz="4300" dirty="0" err="1" smtClean="0">
                <a:solidFill>
                  <a:schemeClr val="bg1">
                    <a:lumMod val="65000"/>
                  </a:schemeClr>
                </a:solidFill>
                <a:latin typeface="+mj-ea"/>
              </a:rPr>
              <a:t>Exdrive</a:t>
            </a:r>
            <a:r>
              <a:rPr lang="en-US" altLang="zh-CN" sz="4300" dirty="0" smtClean="0">
                <a:solidFill>
                  <a:schemeClr val="bg1">
                    <a:lumMod val="65000"/>
                  </a:schemeClr>
                </a:solidFill>
                <a:latin typeface="+mj-ea"/>
              </a:rPr>
              <a:t> for Exchange</a:t>
            </a:r>
          </a:p>
          <a:p>
            <a:pPr algn="ctr">
              <a:lnSpc>
                <a:spcPct val="150000"/>
              </a:lnSpc>
            </a:pPr>
            <a:endParaRPr lang="en-US" altLang="zh-CN" sz="2000" dirty="0" smtClean="0">
              <a:solidFill>
                <a:schemeClr val="bg1">
                  <a:lumMod val="50000"/>
                </a:schemeClr>
              </a:solidFill>
              <a:latin typeface="+mj-ea"/>
            </a:endParaRPr>
          </a:p>
          <a:p>
            <a:pPr algn="ctr">
              <a:lnSpc>
                <a:spcPct val="150000"/>
              </a:lnSpc>
            </a:pPr>
            <a:r>
              <a:rPr lang="en-US" altLang="zh-CN" sz="1800" dirty="0" smtClean="0">
                <a:solidFill>
                  <a:schemeClr val="bg1">
                    <a:lumMod val="75000"/>
                  </a:schemeClr>
                </a:solidFill>
                <a:latin typeface="+mj-ea"/>
              </a:rPr>
              <a:t>V.1.4-2015.4</a:t>
            </a:r>
            <a:endParaRPr lang="zh-CN" altLang="en-US" sz="1800" dirty="0">
              <a:solidFill>
                <a:schemeClr val="bg1">
                  <a:lumMod val="75000"/>
                </a:schemeClr>
              </a:solidFill>
              <a:latin typeface="+mj-ea"/>
            </a:endParaRPr>
          </a:p>
        </p:txBody>
      </p:sp>
      <p:sp>
        <p:nvSpPr>
          <p:cNvPr id="3" name="文本框 2"/>
          <p:cNvSpPr txBox="1"/>
          <p:nvPr/>
        </p:nvSpPr>
        <p:spPr>
          <a:xfrm>
            <a:off x="2571367" y="4886042"/>
            <a:ext cx="7049265" cy="276999"/>
          </a:xfrm>
          <a:prstGeom prst="rect">
            <a:avLst/>
          </a:prstGeom>
          <a:noFill/>
        </p:spPr>
        <p:txBody>
          <a:bodyPr wrap="square" rtlCol="0">
            <a:spAutoFit/>
          </a:bodyPr>
          <a:lstStyle/>
          <a:p>
            <a:pPr algn="ctr"/>
            <a:r>
              <a:rPr lang="zh-CN" altLang="en-US" sz="1200" dirty="0" smtClean="0">
                <a:solidFill>
                  <a:schemeClr val="bg1">
                    <a:lumMod val="75000"/>
                  </a:schemeClr>
                </a:solidFill>
                <a:latin typeface="微软雅黑" panose="020B0503020204020204" pitchFamily="34" charset="-122"/>
                <a:ea typeface="微软雅黑" panose="020B0503020204020204" pitchFamily="34" charset="-122"/>
              </a:rPr>
              <a:t>产品功能如有更新，恕不另行通知，敬请关注</a:t>
            </a:r>
            <a:r>
              <a:rPr lang="en-US" altLang="zh-CN" sz="1200" dirty="0" smtClean="0">
                <a:solidFill>
                  <a:schemeClr val="bg1">
                    <a:lumMod val="75000"/>
                  </a:schemeClr>
                </a:solidFill>
                <a:latin typeface="微软雅黑" panose="020B0503020204020204" pitchFamily="34" charset="-122"/>
                <a:ea typeface="微软雅黑" panose="020B0503020204020204" pitchFamily="34" charset="-122"/>
                <a:hlinkClick r:id="rId2"/>
              </a:rPr>
              <a:t>www.msucplus.com</a:t>
            </a:r>
            <a:r>
              <a:rPr lang="zh-CN" altLang="en-US" sz="1200" dirty="0" smtClean="0">
                <a:solidFill>
                  <a:schemeClr val="bg1">
                    <a:lumMod val="75000"/>
                  </a:schemeClr>
                </a:solidFill>
                <a:latin typeface="微软雅黑" panose="020B0503020204020204" pitchFamily="34" charset="-122"/>
                <a:ea typeface="微软雅黑" panose="020B0503020204020204" pitchFamily="34" charset="-122"/>
              </a:rPr>
              <a:t>获取产品最新介绍。</a:t>
            </a:r>
            <a:endParaRPr lang="zh-CN" altLang="en-US" sz="1200" dirty="0">
              <a:solidFill>
                <a:schemeClr val="bg1">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953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19112" y="307430"/>
            <a:ext cx="7956148" cy="747897"/>
          </a:xfrm>
          <a:prstGeom prst="rect">
            <a:avLst/>
          </a:prstGeom>
        </p:spPr>
        <p:txBody>
          <a:bodyPr/>
          <a:lstStyle>
            <a:defPPr>
              <a:defRPr lang="zh-CN"/>
            </a:defPPr>
            <a:lvl1pPr>
              <a:lnSpc>
                <a:spcPct val="90000"/>
              </a:lnSpc>
              <a:spcBef>
                <a:spcPct val="0"/>
              </a:spcBef>
              <a:buNone/>
              <a:defRPr sz="4400">
                <a:solidFill>
                  <a:srgbClr val="1069AB"/>
                </a:solidFill>
                <a:latin typeface="微软雅黑" panose="020B0503020204020204" pitchFamily="34" charset="-122"/>
                <a:ea typeface="微软雅黑" panose="020B0503020204020204" pitchFamily="34" charset="-122"/>
                <a:cs typeface="+mj-cs"/>
              </a:defRPr>
            </a:lvl1pPr>
          </a:lstStyle>
          <a:p>
            <a:r>
              <a:rPr lang="en-US" altLang="zh-CN" dirty="0" smtClean="0">
                <a:solidFill>
                  <a:srgbClr val="FF6600"/>
                </a:solidFill>
              </a:rPr>
              <a:t>OWA</a:t>
            </a:r>
            <a:r>
              <a:rPr lang="zh-CN" altLang="en-US" dirty="0" smtClean="0">
                <a:solidFill>
                  <a:srgbClr val="FF6600"/>
                </a:solidFill>
              </a:rPr>
              <a:t>操作界面</a:t>
            </a:r>
            <a:endParaRPr lang="en-US" dirty="0">
              <a:solidFill>
                <a:srgbClr val="FF6600"/>
              </a:solidFill>
            </a:endParaRPr>
          </a:p>
        </p:txBody>
      </p:sp>
      <p:sp>
        <p:nvSpPr>
          <p:cNvPr id="7" name="矩形 6"/>
          <p:cNvSpPr/>
          <p:nvPr/>
        </p:nvSpPr>
        <p:spPr>
          <a:xfrm>
            <a:off x="587352" y="6028743"/>
            <a:ext cx="10521927" cy="338554"/>
          </a:xfrm>
          <a:prstGeom prst="rect">
            <a:avLst/>
          </a:prstGeom>
          <a:noFill/>
        </p:spPr>
        <p:txBody>
          <a:bodyPr wrap="square" rtlCol="0">
            <a:spAutoFit/>
          </a:bodyPr>
          <a:lstStyle/>
          <a:p>
            <a:r>
              <a:rPr lang="zh-CN" altLang="en-US" sz="1600" dirty="0">
                <a:solidFill>
                  <a:srgbClr val="0070C0"/>
                </a:solidFill>
                <a:latin typeface="+mj-ea"/>
                <a:ea typeface="+mj-ea"/>
              </a:rPr>
              <a:t>只需</a:t>
            </a:r>
            <a:r>
              <a:rPr lang="zh-CN" altLang="en-US" sz="1600" dirty="0" smtClean="0">
                <a:solidFill>
                  <a:srgbClr val="0070C0"/>
                </a:solidFill>
                <a:latin typeface="+mj-ea"/>
                <a:ea typeface="+mj-ea"/>
              </a:rPr>
              <a:t>点击“超大附件”图标</a:t>
            </a:r>
            <a:r>
              <a:rPr lang="zh-CN" altLang="en-US" sz="1600" dirty="0">
                <a:solidFill>
                  <a:srgbClr val="0070C0"/>
                </a:solidFill>
                <a:latin typeface="+mj-ea"/>
                <a:ea typeface="+mj-ea"/>
              </a:rPr>
              <a:t>，即可</a:t>
            </a:r>
            <a:r>
              <a:rPr lang="zh-CN" altLang="en-US" sz="1600" dirty="0" smtClean="0">
                <a:solidFill>
                  <a:srgbClr val="0070C0"/>
                </a:solidFill>
                <a:latin typeface="+mj-ea"/>
                <a:ea typeface="+mj-ea"/>
              </a:rPr>
              <a:t>使用邮件大附件功能（与</a:t>
            </a:r>
            <a:r>
              <a:rPr lang="en-US" altLang="zh-CN" sz="1600" dirty="0" smtClean="0">
                <a:solidFill>
                  <a:srgbClr val="0070C0"/>
                </a:solidFill>
                <a:latin typeface="+mj-ea"/>
                <a:ea typeface="+mj-ea"/>
              </a:rPr>
              <a:t>Outlook</a:t>
            </a:r>
            <a:r>
              <a:rPr lang="zh-CN" altLang="en-US" sz="1600" dirty="0" smtClean="0">
                <a:solidFill>
                  <a:srgbClr val="0070C0"/>
                </a:solidFill>
                <a:latin typeface="+mj-ea"/>
                <a:ea typeface="+mj-ea"/>
              </a:rPr>
              <a:t>里的体验一致）。</a:t>
            </a:r>
            <a:endParaRPr lang="zh-CN" altLang="en-US" sz="1600" dirty="0">
              <a:solidFill>
                <a:srgbClr val="0070C0"/>
              </a:solidFill>
              <a:latin typeface="+mj-ea"/>
              <a:ea typeface="+mj-ea"/>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90" y="1205763"/>
            <a:ext cx="10385449" cy="4718989"/>
          </a:xfrm>
          <a:prstGeom prst="rect">
            <a:avLst/>
          </a:prstGeom>
        </p:spPr>
      </p:pic>
    </p:spTree>
    <p:extLst>
      <p:ext uri="{BB962C8B-B14F-4D97-AF65-F5344CB8AC3E}">
        <p14:creationId xmlns:p14="http://schemas.microsoft.com/office/powerpoint/2010/main" val="3270306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19112" y="307430"/>
            <a:ext cx="7956148" cy="747897"/>
          </a:xfrm>
          <a:prstGeom prst="rect">
            <a:avLst/>
          </a:prstGeom>
        </p:spPr>
        <p:txBody>
          <a:bodyPr/>
          <a:lstStyle>
            <a:defPPr>
              <a:defRPr lang="zh-CN"/>
            </a:defPPr>
            <a:lvl1pPr>
              <a:lnSpc>
                <a:spcPct val="90000"/>
              </a:lnSpc>
              <a:spcBef>
                <a:spcPct val="0"/>
              </a:spcBef>
              <a:buNone/>
              <a:defRPr sz="4400">
                <a:solidFill>
                  <a:srgbClr val="1069AB"/>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FF6600"/>
                </a:solidFill>
              </a:rPr>
              <a:t>后台管理功能</a:t>
            </a:r>
            <a:endParaRPr lang="en-US" dirty="0">
              <a:solidFill>
                <a:srgbClr val="FF6600"/>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482" y="1116126"/>
            <a:ext cx="8827126" cy="496914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481" y="1116126"/>
            <a:ext cx="8827125" cy="496914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480" y="1116126"/>
            <a:ext cx="8827125" cy="49691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479" y="1116126"/>
            <a:ext cx="9154466" cy="5153413"/>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1479" y="1225412"/>
            <a:ext cx="9010592" cy="5072421"/>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1478" y="1025150"/>
            <a:ext cx="9154468" cy="5153414"/>
          </a:xfrm>
          <a:prstGeom prst="rect">
            <a:avLst/>
          </a:prstGeom>
          <a:ln>
            <a:solidFill>
              <a:schemeClr val="bg1">
                <a:lumMod val="85000"/>
              </a:schemeClr>
            </a:solidFill>
          </a:ln>
        </p:spPr>
      </p:pic>
    </p:spTree>
    <p:extLst>
      <p:ext uri="{BB962C8B-B14F-4D97-AF65-F5344CB8AC3E}">
        <p14:creationId xmlns:p14="http://schemas.microsoft.com/office/powerpoint/2010/main" val="63436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519112" y="275898"/>
            <a:ext cx="11149013" cy="7478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smtClean="0">
                <a:solidFill>
                  <a:srgbClr val="FF6600"/>
                </a:solidFill>
                <a:latin typeface="微软雅黑" panose="020B0503020204020204" pitchFamily="34" charset="-122"/>
                <a:ea typeface="微软雅黑" panose="020B0503020204020204" pitchFamily="34" charset="-122"/>
              </a:rPr>
              <a:t>如何获取邮件大附件</a:t>
            </a:r>
            <a:endParaRPr lang="en-US" dirty="0">
              <a:solidFill>
                <a:srgbClr val="FF6600"/>
              </a:solidFill>
              <a:latin typeface="微软雅黑" panose="020B0503020204020204" pitchFamily="34" charset="-122"/>
              <a:ea typeface="微软雅黑" panose="020B0503020204020204" pitchFamily="34" charset="-122"/>
            </a:endParaRPr>
          </a:p>
        </p:txBody>
      </p:sp>
      <p:sp>
        <p:nvSpPr>
          <p:cNvPr id="7" name="内容占位符 2"/>
          <p:cNvSpPr txBox="1">
            <a:spLocks/>
          </p:cNvSpPr>
          <p:nvPr/>
        </p:nvSpPr>
        <p:spPr>
          <a:xfrm>
            <a:off x="519112" y="1391043"/>
            <a:ext cx="10515600" cy="2369880"/>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800" dirty="0" smtClean="0">
                <a:solidFill>
                  <a:schemeClr val="tx1">
                    <a:lumMod val="65000"/>
                    <a:lumOff val="35000"/>
                  </a:schemeClr>
                </a:solidFill>
                <a:latin typeface="+mj-ea"/>
                <a:ea typeface="+mj-ea"/>
              </a:rPr>
              <a:t>如您对本产品感兴趣，欢迎</a:t>
            </a:r>
            <a:r>
              <a:rPr lang="zh-CN" altLang="en-US" sz="1800" dirty="0">
                <a:solidFill>
                  <a:schemeClr val="tx1">
                    <a:lumMod val="65000"/>
                    <a:lumOff val="35000"/>
                  </a:schemeClr>
                </a:solidFill>
                <a:latin typeface="+mj-ea"/>
                <a:ea typeface="+mj-ea"/>
              </a:rPr>
              <a:t>发送邮件</a:t>
            </a:r>
            <a:r>
              <a:rPr lang="zh-CN" altLang="en-US" sz="1800" dirty="0" smtClean="0">
                <a:solidFill>
                  <a:schemeClr val="tx1">
                    <a:lumMod val="65000"/>
                    <a:lumOff val="35000"/>
                  </a:schemeClr>
                </a:solidFill>
                <a:latin typeface="+mj-ea"/>
                <a:ea typeface="+mj-ea"/>
              </a:rPr>
              <a:t>到 </a:t>
            </a:r>
            <a:r>
              <a:rPr lang="en-US" altLang="zh-CN" sz="1800" dirty="0" smtClean="0">
                <a:solidFill>
                  <a:schemeClr val="tx1">
                    <a:lumMod val="65000"/>
                    <a:lumOff val="35000"/>
                  </a:schemeClr>
                </a:solidFill>
                <a:latin typeface="+mj-ea"/>
                <a:ea typeface="+mj-ea"/>
                <a:hlinkClick r:id="rId3"/>
              </a:rPr>
              <a:t>Sales@msucplus.com</a:t>
            </a:r>
            <a:r>
              <a:rPr lang="zh-CN" altLang="en-US" sz="1800" dirty="0" smtClean="0">
                <a:solidFill>
                  <a:schemeClr val="tx1">
                    <a:lumMod val="65000"/>
                    <a:lumOff val="35000"/>
                  </a:schemeClr>
                </a:solidFill>
                <a:latin typeface="+mj-ea"/>
                <a:ea typeface="+mj-ea"/>
              </a:rPr>
              <a:t>与</a:t>
            </a:r>
            <a:r>
              <a:rPr lang="zh-CN" altLang="en-US" sz="1800" dirty="0">
                <a:solidFill>
                  <a:schemeClr val="tx1">
                    <a:lumMod val="65000"/>
                    <a:lumOff val="35000"/>
                  </a:schemeClr>
                </a:solidFill>
                <a:latin typeface="+mj-ea"/>
                <a:ea typeface="+mj-ea"/>
              </a:rPr>
              <a:t>我们</a:t>
            </a:r>
            <a:r>
              <a:rPr lang="zh-CN" altLang="en-US" sz="1800" dirty="0" smtClean="0">
                <a:solidFill>
                  <a:schemeClr val="tx1">
                    <a:lumMod val="65000"/>
                    <a:lumOff val="35000"/>
                  </a:schemeClr>
                </a:solidFill>
                <a:latin typeface="+mj-ea"/>
                <a:ea typeface="+mj-ea"/>
              </a:rPr>
              <a:t>联系</a:t>
            </a:r>
            <a:r>
              <a:rPr lang="zh-CN" altLang="en-US" sz="1800" dirty="0">
                <a:solidFill>
                  <a:schemeClr val="tx1">
                    <a:lumMod val="65000"/>
                    <a:lumOff val="35000"/>
                  </a:schemeClr>
                </a:solidFill>
                <a:latin typeface="+mj-ea"/>
                <a:ea typeface="+mj-ea"/>
              </a:rPr>
              <a:t>。</a:t>
            </a:r>
            <a:endParaRPr lang="en-US" altLang="zh-CN" sz="1800" dirty="0" smtClean="0">
              <a:solidFill>
                <a:schemeClr val="tx1">
                  <a:lumMod val="65000"/>
                  <a:lumOff val="35000"/>
                </a:schemeClr>
              </a:solidFill>
              <a:latin typeface="+mj-ea"/>
              <a:ea typeface="+mj-ea"/>
            </a:endParaRPr>
          </a:p>
          <a:p>
            <a:pPr marL="0" indent="0">
              <a:lnSpc>
                <a:spcPct val="150000"/>
              </a:lnSpc>
              <a:buNone/>
            </a:pPr>
            <a:r>
              <a:rPr lang="zh-CN" altLang="en-US" sz="1800" dirty="0">
                <a:solidFill>
                  <a:srgbClr val="FF6600"/>
                </a:solidFill>
                <a:latin typeface="+mj-ea"/>
                <a:ea typeface="+mj-ea"/>
              </a:rPr>
              <a:t>温馨</a:t>
            </a:r>
            <a:r>
              <a:rPr lang="zh-CN" altLang="en-US" sz="1800" dirty="0" smtClean="0">
                <a:solidFill>
                  <a:srgbClr val="FF6600"/>
                </a:solidFill>
                <a:latin typeface="+mj-ea"/>
                <a:ea typeface="+mj-ea"/>
              </a:rPr>
              <a:t>提示：建议您在邮件中写明</a:t>
            </a:r>
            <a:r>
              <a:rPr lang="en-US" altLang="zh-CN" sz="1800" dirty="0" smtClean="0">
                <a:solidFill>
                  <a:srgbClr val="FF6600"/>
                </a:solidFill>
                <a:latin typeface="+mj-ea"/>
                <a:ea typeface="+mj-ea"/>
              </a:rPr>
              <a:t>Exchange</a:t>
            </a:r>
            <a:r>
              <a:rPr lang="zh-CN" altLang="en-US" sz="1800" dirty="0" smtClean="0">
                <a:solidFill>
                  <a:srgbClr val="FF6600"/>
                </a:solidFill>
                <a:latin typeface="+mj-ea"/>
                <a:ea typeface="+mj-ea"/>
              </a:rPr>
              <a:t>邮件系统架构、版本、用户数，以及留下您的联系方式。</a:t>
            </a:r>
            <a:endParaRPr lang="en-US" altLang="zh-CN" dirty="0" smtClean="0">
              <a:solidFill>
                <a:srgbClr val="00B050"/>
              </a:solidFill>
              <a:latin typeface="+mj-ea"/>
              <a:ea typeface="+mj-ea"/>
              <a:hlinkClick r:id="rId4"/>
            </a:endParaRPr>
          </a:p>
          <a:p>
            <a:pPr>
              <a:lnSpc>
                <a:spcPct val="150000"/>
              </a:lnSpc>
              <a:buFont typeface="Wingdings" panose="05000000000000000000" pitchFamily="2" charset="2"/>
              <a:buChar char="Ø"/>
            </a:pPr>
            <a:r>
              <a:rPr lang="zh-CN" altLang="en-US" dirty="0" smtClean="0">
                <a:solidFill>
                  <a:srgbClr val="00B050"/>
                </a:solidFill>
                <a:latin typeface="+mj-ea"/>
                <a:ea typeface="+mj-ea"/>
                <a:hlinkClick r:id="rId4"/>
              </a:rPr>
              <a:t>点击进入产品体验中心</a:t>
            </a:r>
            <a:endParaRPr lang="en-US" altLang="zh-CN" dirty="0" smtClean="0">
              <a:solidFill>
                <a:srgbClr val="00B050"/>
              </a:solidFill>
              <a:latin typeface="+mj-ea"/>
              <a:ea typeface="+mj-ea"/>
            </a:endParaRPr>
          </a:p>
          <a:p>
            <a:pPr marL="0" indent="0">
              <a:lnSpc>
                <a:spcPct val="150000"/>
              </a:lnSpc>
              <a:buNone/>
            </a:pPr>
            <a:endParaRPr lang="en-US" altLang="zh-CN" sz="1800" dirty="0" smtClean="0">
              <a:solidFill>
                <a:schemeClr val="tx1">
                  <a:lumMod val="65000"/>
                  <a:lumOff val="35000"/>
                </a:schemeClr>
              </a:solidFill>
              <a:latin typeface="+mj-ea"/>
              <a:ea typeface="+mj-ea"/>
            </a:endParaRPr>
          </a:p>
        </p:txBody>
      </p:sp>
      <p:sp>
        <p:nvSpPr>
          <p:cNvPr id="6" name="矩形 5"/>
          <p:cNvSpPr/>
          <p:nvPr/>
        </p:nvSpPr>
        <p:spPr>
          <a:xfrm>
            <a:off x="519112" y="3665808"/>
            <a:ext cx="7038035" cy="2308324"/>
          </a:xfrm>
          <a:prstGeom prst="rect">
            <a:avLst/>
          </a:prstGeom>
        </p:spPr>
        <p:txBody>
          <a:bodyPr wrap="square">
            <a:spAutoFit/>
          </a:bodyPr>
          <a:lstStyle/>
          <a:p>
            <a:pPr>
              <a:lnSpc>
                <a:spcPct val="150000"/>
              </a:lnSpc>
            </a:pPr>
            <a:r>
              <a:rPr lang="zh-CN" altLang="en-US" sz="2400" dirty="0">
                <a:solidFill>
                  <a:srgbClr val="1069AB"/>
                </a:solidFill>
                <a:latin typeface="微软雅黑" panose="020B0503020204020204" pitchFamily="34" charset="-122"/>
                <a:ea typeface="微软雅黑" panose="020B0503020204020204" pitchFamily="34" charset="-122"/>
                <a:cs typeface="+mj-cs"/>
              </a:rPr>
              <a:t>关于我们：</a:t>
            </a:r>
            <a:endParaRPr lang="en-US" altLang="zh-CN" sz="2400" dirty="0">
              <a:solidFill>
                <a:srgbClr val="1069AB"/>
              </a:solidFill>
              <a:latin typeface="微软雅黑" panose="020B0503020204020204" pitchFamily="34" charset="-122"/>
              <a:ea typeface="微软雅黑" panose="020B0503020204020204" pitchFamily="34" charset="-122"/>
              <a:cs typeface="+mj-cs"/>
            </a:endParaRPr>
          </a:p>
          <a:p>
            <a:pPr>
              <a:lnSpc>
                <a:spcPct val="150000"/>
              </a:lnSpc>
            </a:pPr>
            <a:r>
              <a:rPr lang="zh-CN" altLang="en-US" dirty="0" smtClean="0">
                <a:latin typeface="+mj-ea"/>
                <a:ea typeface="+mj-ea"/>
              </a:rPr>
              <a:t>【UC加】</a:t>
            </a:r>
            <a:r>
              <a:rPr lang="zh-CN" altLang="en-US" dirty="0">
                <a:latin typeface="+mj-ea"/>
                <a:ea typeface="+mj-ea"/>
              </a:rPr>
              <a:t>是一系列基于微软统一沟通平台（UC）的增值应用套件的统称，包括：HAB管理工具、企业网盘、Lync定制应用等。我们的目标是在（UC）原生功能基础上为您提供更多的便捷化应用插件和管理工具。</a:t>
            </a:r>
          </a:p>
        </p:txBody>
      </p:sp>
      <p:sp>
        <p:nvSpPr>
          <p:cNvPr id="2" name="矩形 1"/>
          <p:cNvSpPr/>
          <p:nvPr/>
        </p:nvSpPr>
        <p:spPr>
          <a:xfrm>
            <a:off x="7971403" y="3732760"/>
            <a:ext cx="1890712" cy="1754326"/>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mj-ea"/>
                <a:ea typeface="+mj-ea"/>
              </a:rPr>
              <a:t>扫一扫关注我们的微信号，了解更多产品信息：</a:t>
            </a:r>
            <a:r>
              <a:rPr lang="en-US" altLang="zh-CN" dirty="0">
                <a:solidFill>
                  <a:schemeClr val="tx1">
                    <a:lumMod val="65000"/>
                    <a:lumOff val="35000"/>
                  </a:schemeClr>
                </a:solidFill>
                <a:latin typeface="+mj-ea"/>
                <a:ea typeface="+mj-ea"/>
              </a:rPr>
              <a:t>  </a:t>
            </a:r>
            <a:r>
              <a:rPr lang="en-US" altLang="zh-CN" dirty="0" err="1" smtClean="0">
                <a:solidFill>
                  <a:schemeClr val="accent2"/>
                </a:solidFill>
                <a:latin typeface="+mj-ea"/>
                <a:ea typeface="+mj-ea"/>
              </a:rPr>
              <a:t>ucplus</a:t>
            </a:r>
            <a:endParaRPr lang="en-US" altLang="zh-CN" b="1" dirty="0">
              <a:solidFill>
                <a:schemeClr val="accent2"/>
              </a:solidFill>
              <a:latin typeface="+mj-ea"/>
              <a:ea typeface="+mj-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8524" y="3760923"/>
            <a:ext cx="1800000" cy="1800000"/>
          </a:xfrm>
          <a:prstGeom prst="rect">
            <a:avLst/>
          </a:prstGeom>
        </p:spPr>
      </p:pic>
    </p:spTree>
    <p:extLst>
      <p:ext uri="{BB962C8B-B14F-4D97-AF65-F5344CB8AC3E}">
        <p14:creationId xmlns:p14="http://schemas.microsoft.com/office/powerpoint/2010/main" val="4173850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467" y="2297884"/>
            <a:ext cx="1800000" cy="1800000"/>
          </a:xfrm>
          <a:prstGeom prst="rect">
            <a:avLst/>
          </a:prstGeom>
        </p:spPr>
      </p:pic>
      <p:grpSp>
        <p:nvGrpSpPr>
          <p:cNvPr id="34" name="组合 33"/>
          <p:cNvGrpSpPr/>
          <p:nvPr/>
        </p:nvGrpSpPr>
        <p:grpSpPr>
          <a:xfrm>
            <a:off x="6671052" y="638123"/>
            <a:ext cx="1800000" cy="1800000"/>
            <a:chOff x="762517" y="735765"/>
            <a:chExt cx="1800000" cy="1800000"/>
          </a:xfrm>
        </p:grpSpPr>
        <p:sp>
          <p:nvSpPr>
            <p:cNvPr id="3" name="椭圆 2"/>
            <p:cNvSpPr/>
            <p:nvPr/>
          </p:nvSpPr>
          <p:spPr>
            <a:xfrm>
              <a:off x="762517" y="735765"/>
              <a:ext cx="1800000" cy="1800000"/>
            </a:xfrm>
            <a:prstGeom prst="ellipse">
              <a:avLst/>
            </a:prstGeom>
            <a:solidFill>
              <a:schemeClr val="bg1"/>
            </a:solidFill>
            <a:ln w="38100">
              <a:solidFill>
                <a:srgbClr val="0072C6"/>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975" y="1020223"/>
              <a:ext cx="1231084" cy="1231084"/>
            </a:xfrm>
            <a:prstGeom prst="rect">
              <a:avLst/>
            </a:prstGeom>
            <a:solidFill>
              <a:schemeClr val="bg1"/>
            </a:solidFill>
          </p:spPr>
        </p:pic>
      </p:grpSp>
      <p:grpSp>
        <p:nvGrpSpPr>
          <p:cNvPr id="18" name="组合 17"/>
          <p:cNvGrpSpPr/>
          <p:nvPr/>
        </p:nvGrpSpPr>
        <p:grpSpPr>
          <a:xfrm>
            <a:off x="2688519" y="2737172"/>
            <a:ext cx="1800000" cy="1800000"/>
            <a:chOff x="2688519" y="2737172"/>
            <a:chExt cx="1800000" cy="1800000"/>
          </a:xfrm>
        </p:grpSpPr>
        <p:sp>
          <p:nvSpPr>
            <p:cNvPr id="12" name="椭圆 11"/>
            <p:cNvSpPr/>
            <p:nvPr/>
          </p:nvSpPr>
          <p:spPr>
            <a:xfrm>
              <a:off x="2688519" y="2737172"/>
              <a:ext cx="1800000" cy="1800000"/>
            </a:xfrm>
            <a:prstGeom prst="ellipse">
              <a:avLst/>
            </a:prstGeom>
            <a:solidFill>
              <a:schemeClr val="bg1"/>
            </a:solidFill>
            <a:ln w="38100">
              <a:solidFill>
                <a:srgbClr val="0072C6"/>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519" y="2837884"/>
              <a:ext cx="1224000" cy="1224000"/>
            </a:xfrm>
            <a:prstGeom prst="rect">
              <a:avLst/>
            </a:prstGeom>
          </p:spPr>
        </p:pic>
        <p:sp>
          <p:nvSpPr>
            <p:cNvPr id="14" name="文本框 13"/>
            <p:cNvSpPr txBox="1"/>
            <p:nvPr/>
          </p:nvSpPr>
          <p:spPr>
            <a:xfrm>
              <a:off x="2930967" y="4000745"/>
              <a:ext cx="1315104" cy="338554"/>
            </a:xfrm>
            <a:prstGeom prst="rect">
              <a:avLst/>
            </a:prstGeom>
            <a:noFill/>
          </p:spPr>
          <p:txBody>
            <a:bodyPr wrap="none" rtlCol="0">
              <a:spAutoFit/>
            </a:bodyPr>
            <a:lstStyle/>
            <a:p>
              <a:r>
                <a:rPr lang="en-US" altLang="zh-CN" sz="1600" dirty="0" err="1" smtClean="0">
                  <a:solidFill>
                    <a:srgbClr val="0072C6"/>
                  </a:solidFill>
                  <a:latin typeface="微软雅黑" panose="020B0503020204020204" pitchFamily="34" charset="-122"/>
                  <a:ea typeface="微软雅黑" panose="020B0503020204020204" pitchFamily="34" charset="-122"/>
                </a:rPr>
                <a:t>ExDrivePlus</a:t>
              </a:r>
              <a:endParaRPr lang="zh-CN" altLang="en-US" sz="1600" dirty="0">
                <a:solidFill>
                  <a:srgbClr val="0072C6"/>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93103" y="920274"/>
            <a:ext cx="1800000" cy="1800000"/>
            <a:chOff x="6916772" y="1091097"/>
            <a:chExt cx="1800000" cy="1800000"/>
          </a:xfrm>
        </p:grpSpPr>
        <p:sp>
          <p:nvSpPr>
            <p:cNvPr id="15" name="椭圆 14"/>
            <p:cNvSpPr/>
            <p:nvPr/>
          </p:nvSpPr>
          <p:spPr>
            <a:xfrm>
              <a:off x="6916772" y="1091097"/>
              <a:ext cx="1800000" cy="1800000"/>
            </a:xfrm>
            <a:prstGeom prst="ellipse">
              <a:avLst/>
            </a:prstGeom>
            <a:solidFill>
              <a:schemeClr val="bg1"/>
            </a:solidFill>
            <a:ln w="38100">
              <a:solidFill>
                <a:srgbClr val="0072C6"/>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954997" y="1575598"/>
              <a:ext cx="1723549" cy="830997"/>
            </a:xfrm>
            <a:prstGeom prst="rect">
              <a:avLst/>
            </a:prstGeom>
            <a:noFill/>
          </p:spPr>
          <p:txBody>
            <a:bodyPr wrap="none" rtlCol="0">
              <a:spAutoFit/>
            </a:bodyPr>
            <a:lstStyle/>
            <a:p>
              <a:pPr algn="ctr"/>
              <a:r>
                <a:rPr lang="en-US" altLang="zh-CN" sz="2400" dirty="0" err="1" smtClean="0">
                  <a:solidFill>
                    <a:srgbClr val="0072C6"/>
                  </a:solidFill>
                  <a:latin typeface="微软雅黑" panose="020B0503020204020204" pitchFamily="34" charset="-122"/>
                  <a:ea typeface="微软雅黑" panose="020B0503020204020204" pitchFamily="34" charset="-122"/>
                </a:rPr>
                <a:t>LyncMP</a:t>
              </a:r>
              <a:endParaRPr lang="en-US" altLang="zh-CN" sz="2400" dirty="0" smtClean="0">
                <a:solidFill>
                  <a:srgbClr val="0072C6"/>
                </a:solidFill>
                <a:latin typeface="微软雅黑" panose="020B0503020204020204" pitchFamily="34" charset="-122"/>
                <a:ea typeface="微软雅黑" panose="020B0503020204020204" pitchFamily="34" charset="-122"/>
              </a:endParaRPr>
            </a:p>
            <a:p>
              <a:pPr algn="ctr"/>
              <a:r>
                <a:rPr lang="zh-CN" altLang="en-US" sz="2400" dirty="0">
                  <a:solidFill>
                    <a:srgbClr val="0072C6"/>
                  </a:solidFill>
                  <a:latin typeface="微软雅黑" panose="020B0503020204020204" pitchFamily="34" charset="-122"/>
                  <a:ea typeface="微软雅黑" panose="020B0503020204020204" pitchFamily="34" charset="-122"/>
                </a:rPr>
                <a:t>企业微门户</a:t>
              </a:r>
            </a:p>
          </p:txBody>
        </p:sp>
      </p:grpSp>
      <p:grpSp>
        <p:nvGrpSpPr>
          <p:cNvPr id="21" name="组合 20"/>
          <p:cNvGrpSpPr/>
          <p:nvPr/>
        </p:nvGrpSpPr>
        <p:grpSpPr>
          <a:xfrm>
            <a:off x="9245249" y="1397884"/>
            <a:ext cx="1440000" cy="1440000"/>
            <a:chOff x="9260830" y="2694093"/>
            <a:chExt cx="1440000" cy="1440000"/>
          </a:xfrm>
        </p:grpSpPr>
        <p:sp>
          <p:nvSpPr>
            <p:cNvPr id="17" name="椭圆 16"/>
            <p:cNvSpPr/>
            <p:nvPr/>
          </p:nvSpPr>
          <p:spPr>
            <a:xfrm>
              <a:off x="9260830" y="2694093"/>
              <a:ext cx="1440000" cy="1440000"/>
            </a:xfrm>
            <a:prstGeom prst="ellipse">
              <a:avLst/>
            </a:prstGeom>
            <a:solidFill>
              <a:schemeClr val="bg1"/>
            </a:solidFill>
            <a:ln w="38100">
              <a:solidFill>
                <a:srgbClr val="0072C6"/>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311415" y="3090927"/>
              <a:ext cx="1338829" cy="646331"/>
            </a:xfrm>
            <a:prstGeom prst="rect">
              <a:avLst/>
            </a:prstGeom>
            <a:noFill/>
          </p:spPr>
          <p:txBody>
            <a:bodyPr wrap="none" rtlCol="0">
              <a:spAutoFit/>
            </a:bodyPr>
            <a:lstStyle/>
            <a:p>
              <a:pPr algn="ctr"/>
              <a:r>
                <a:rPr lang="en-US" altLang="zh-CN" dirty="0" err="1" smtClean="0">
                  <a:solidFill>
                    <a:srgbClr val="0072C6"/>
                  </a:solidFill>
                  <a:latin typeface="微软雅黑" panose="020B0503020204020204" pitchFamily="34" charset="-122"/>
                  <a:ea typeface="微软雅黑" panose="020B0503020204020204" pitchFamily="34" charset="-122"/>
                </a:rPr>
                <a:t>HABPlus</a:t>
              </a:r>
              <a:endParaRPr lang="en-US" altLang="zh-CN" dirty="0" smtClean="0">
                <a:solidFill>
                  <a:srgbClr val="0072C6"/>
                </a:solidFill>
                <a:latin typeface="微软雅黑" panose="020B0503020204020204" pitchFamily="34" charset="-122"/>
                <a:ea typeface="微软雅黑" panose="020B0503020204020204" pitchFamily="34" charset="-122"/>
              </a:endParaRPr>
            </a:p>
            <a:p>
              <a:pPr algn="ctr"/>
              <a:r>
                <a:rPr lang="zh-CN" altLang="en-US" dirty="0" smtClean="0">
                  <a:solidFill>
                    <a:srgbClr val="0072C6"/>
                  </a:solidFill>
                  <a:latin typeface="微软雅黑" panose="020B0503020204020204" pitchFamily="34" charset="-122"/>
                  <a:ea typeface="微软雅黑" panose="020B0503020204020204" pitchFamily="34" charset="-122"/>
                </a:rPr>
                <a:t>企业通讯</a:t>
              </a:r>
              <a:r>
                <a:rPr lang="zh-CN" altLang="en-US" dirty="0">
                  <a:solidFill>
                    <a:srgbClr val="0072C6"/>
                  </a:solidFill>
                  <a:latin typeface="微软雅黑" panose="020B0503020204020204" pitchFamily="34" charset="-122"/>
                  <a:ea typeface="微软雅黑" panose="020B0503020204020204" pitchFamily="34" charset="-122"/>
                </a:rPr>
                <a:t>录</a:t>
              </a:r>
            </a:p>
          </p:txBody>
        </p:sp>
      </p:grpSp>
      <p:grpSp>
        <p:nvGrpSpPr>
          <p:cNvPr id="22" name="组合 21"/>
          <p:cNvGrpSpPr/>
          <p:nvPr/>
        </p:nvGrpSpPr>
        <p:grpSpPr>
          <a:xfrm>
            <a:off x="7637362" y="3341884"/>
            <a:ext cx="1440000" cy="1440000"/>
            <a:chOff x="9260830" y="2694093"/>
            <a:chExt cx="1440000" cy="1440000"/>
          </a:xfrm>
        </p:grpSpPr>
        <p:sp>
          <p:nvSpPr>
            <p:cNvPr id="23" name="椭圆 22"/>
            <p:cNvSpPr/>
            <p:nvPr/>
          </p:nvSpPr>
          <p:spPr>
            <a:xfrm>
              <a:off x="9260830" y="2694093"/>
              <a:ext cx="1440000" cy="1440000"/>
            </a:xfrm>
            <a:prstGeom prst="ellipse">
              <a:avLst/>
            </a:prstGeom>
            <a:solidFill>
              <a:schemeClr val="bg1"/>
            </a:solidFill>
            <a:ln w="38100">
              <a:solidFill>
                <a:srgbClr val="0072C6"/>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272944" y="3121705"/>
              <a:ext cx="1415772" cy="584775"/>
            </a:xfrm>
            <a:prstGeom prst="rect">
              <a:avLst/>
            </a:prstGeom>
            <a:noFill/>
          </p:spPr>
          <p:txBody>
            <a:bodyPr wrap="none" rtlCol="0">
              <a:spAutoFit/>
            </a:bodyPr>
            <a:lstStyle/>
            <a:p>
              <a:pPr algn="ctr"/>
              <a:r>
                <a:rPr lang="en-US" altLang="zh-CN" sz="1600" dirty="0" err="1" smtClean="0">
                  <a:solidFill>
                    <a:srgbClr val="0072C6"/>
                  </a:solidFill>
                  <a:latin typeface="微软雅黑" panose="020B0503020204020204" pitchFamily="34" charset="-122"/>
                  <a:ea typeface="微软雅黑" panose="020B0503020204020204" pitchFamily="34" charset="-122"/>
                </a:rPr>
                <a:t>ExSignature</a:t>
              </a:r>
              <a:endParaRPr lang="en-US" altLang="zh-CN" sz="1600" dirty="0" smtClean="0">
                <a:solidFill>
                  <a:srgbClr val="0072C6"/>
                </a:solidFill>
                <a:latin typeface="微软雅黑" panose="020B0503020204020204" pitchFamily="34" charset="-122"/>
                <a:ea typeface="微软雅黑" panose="020B0503020204020204" pitchFamily="34" charset="-122"/>
              </a:endParaRPr>
            </a:p>
            <a:p>
              <a:pPr algn="ctr"/>
              <a:r>
                <a:rPr lang="zh-CN" altLang="en-US" sz="1600" dirty="0" smtClean="0">
                  <a:solidFill>
                    <a:srgbClr val="0072C6"/>
                  </a:solidFill>
                  <a:latin typeface="微软雅黑" panose="020B0503020204020204" pitchFamily="34" charset="-122"/>
                  <a:ea typeface="微软雅黑" panose="020B0503020204020204" pitchFamily="34" charset="-122"/>
                </a:rPr>
                <a:t>企业统一签名</a:t>
              </a:r>
              <a:endParaRPr lang="zh-CN" altLang="en-US" sz="1600" dirty="0">
                <a:solidFill>
                  <a:srgbClr val="0072C6"/>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942519" y="3904258"/>
            <a:ext cx="1440000" cy="1440000"/>
            <a:chOff x="9260830" y="2694093"/>
            <a:chExt cx="1440000" cy="1440000"/>
          </a:xfrm>
        </p:grpSpPr>
        <p:sp>
          <p:nvSpPr>
            <p:cNvPr id="26" name="椭圆 25"/>
            <p:cNvSpPr/>
            <p:nvPr/>
          </p:nvSpPr>
          <p:spPr>
            <a:xfrm>
              <a:off x="9260830" y="2694093"/>
              <a:ext cx="1440000" cy="1440000"/>
            </a:xfrm>
            <a:prstGeom prst="ellipse">
              <a:avLst/>
            </a:prstGeom>
            <a:solidFill>
              <a:schemeClr val="bg1"/>
            </a:solidFill>
            <a:ln w="38100">
              <a:solidFill>
                <a:srgbClr val="0072C6"/>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311414" y="3090927"/>
              <a:ext cx="1338829" cy="646331"/>
            </a:xfrm>
            <a:prstGeom prst="rect">
              <a:avLst/>
            </a:prstGeom>
            <a:noFill/>
          </p:spPr>
          <p:txBody>
            <a:bodyPr wrap="none" rtlCol="0">
              <a:spAutoFit/>
            </a:bodyPr>
            <a:lstStyle/>
            <a:p>
              <a:pPr algn="ctr"/>
              <a:r>
                <a:rPr lang="en-US" altLang="zh-CN" dirty="0" err="1" smtClean="0">
                  <a:solidFill>
                    <a:srgbClr val="0072C6"/>
                  </a:solidFill>
                  <a:latin typeface="微软雅黑" panose="020B0503020204020204" pitchFamily="34" charset="-122"/>
                  <a:ea typeface="微软雅黑" panose="020B0503020204020204" pitchFamily="34" charset="-122"/>
                </a:rPr>
                <a:t>ExDrive</a:t>
              </a:r>
              <a:endParaRPr lang="en-US" altLang="zh-CN" dirty="0" smtClean="0">
                <a:solidFill>
                  <a:srgbClr val="0072C6"/>
                </a:solidFill>
                <a:latin typeface="微软雅黑" panose="020B0503020204020204" pitchFamily="34" charset="-122"/>
                <a:ea typeface="微软雅黑" panose="020B0503020204020204" pitchFamily="34" charset="-122"/>
              </a:endParaRPr>
            </a:p>
            <a:p>
              <a:pPr algn="ctr"/>
              <a:r>
                <a:rPr lang="zh-CN" altLang="en-US" dirty="0" smtClean="0">
                  <a:solidFill>
                    <a:srgbClr val="0072C6"/>
                  </a:solidFill>
                  <a:latin typeface="微软雅黑" panose="020B0503020204020204" pitchFamily="34" charset="-122"/>
                  <a:ea typeface="微软雅黑" panose="020B0503020204020204" pitchFamily="34" charset="-122"/>
                </a:rPr>
                <a:t>邮件大附件</a:t>
              </a:r>
              <a:endParaRPr lang="zh-CN" altLang="en-US" dirty="0">
                <a:solidFill>
                  <a:srgbClr val="0072C6"/>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658935" y="4381583"/>
            <a:ext cx="1440000" cy="1440000"/>
            <a:chOff x="9260830" y="2694093"/>
            <a:chExt cx="1440000" cy="1440000"/>
          </a:xfrm>
        </p:grpSpPr>
        <p:sp>
          <p:nvSpPr>
            <p:cNvPr id="29" name="椭圆 28"/>
            <p:cNvSpPr/>
            <p:nvPr/>
          </p:nvSpPr>
          <p:spPr>
            <a:xfrm>
              <a:off x="9260830" y="2694093"/>
              <a:ext cx="1440000" cy="1440000"/>
            </a:xfrm>
            <a:prstGeom prst="ellipse">
              <a:avLst/>
            </a:prstGeom>
            <a:solidFill>
              <a:schemeClr val="bg1"/>
            </a:solidFill>
            <a:ln w="38100">
              <a:solidFill>
                <a:srgbClr val="0072C6"/>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9276772" y="3121705"/>
              <a:ext cx="1415772" cy="584775"/>
            </a:xfrm>
            <a:prstGeom prst="rect">
              <a:avLst/>
            </a:prstGeom>
            <a:noFill/>
          </p:spPr>
          <p:txBody>
            <a:bodyPr wrap="none" rtlCol="0">
              <a:spAutoFit/>
            </a:bodyPr>
            <a:lstStyle/>
            <a:p>
              <a:pPr algn="ctr"/>
              <a:r>
                <a:rPr lang="en-US" altLang="zh-CN" sz="1600" dirty="0" err="1" smtClean="0">
                  <a:solidFill>
                    <a:srgbClr val="0072C6"/>
                  </a:solidFill>
                  <a:latin typeface="微软雅黑" panose="020B0503020204020204" pitchFamily="34" charset="-122"/>
                  <a:ea typeface="微软雅黑" panose="020B0503020204020204" pitchFamily="34" charset="-122"/>
                </a:rPr>
                <a:t>ExProfile</a:t>
              </a:r>
              <a:endParaRPr lang="en-US" altLang="zh-CN" sz="1600" dirty="0" smtClean="0">
                <a:solidFill>
                  <a:srgbClr val="0072C6"/>
                </a:solidFill>
                <a:latin typeface="微软雅黑" panose="020B0503020204020204" pitchFamily="34" charset="-122"/>
                <a:ea typeface="微软雅黑" panose="020B0503020204020204" pitchFamily="34" charset="-122"/>
              </a:endParaRPr>
            </a:p>
            <a:p>
              <a:pPr algn="ctr"/>
              <a:r>
                <a:rPr lang="zh-CN" altLang="en-US" sz="1600" dirty="0">
                  <a:solidFill>
                    <a:srgbClr val="0072C6"/>
                  </a:solidFill>
                  <a:latin typeface="微软雅黑" panose="020B0503020204020204" pitchFamily="34" charset="-122"/>
                  <a:ea typeface="微软雅黑" panose="020B0503020204020204" pitchFamily="34" charset="-122"/>
                </a:rPr>
                <a:t>员工</a:t>
              </a:r>
              <a:r>
                <a:rPr lang="zh-CN" altLang="en-US" sz="1600" dirty="0" smtClean="0">
                  <a:solidFill>
                    <a:srgbClr val="0072C6"/>
                  </a:solidFill>
                  <a:latin typeface="微软雅黑" panose="020B0503020204020204" pitchFamily="34" charset="-122"/>
                  <a:ea typeface="微软雅黑" panose="020B0503020204020204" pitchFamily="34" charset="-122"/>
                </a:rPr>
                <a:t>自助平台</a:t>
              </a:r>
              <a:endParaRPr lang="zh-CN" altLang="en-US" sz="1600" dirty="0">
                <a:solidFill>
                  <a:srgbClr val="0072C6"/>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9712529" y="3904258"/>
            <a:ext cx="1440000" cy="1440000"/>
            <a:chOff x="9260830" y="2694093"/>
            <a:chExt cx="1440000" cy="1440000"/>
          </a:xfrm>
        </p:grpSpPr>
        <p:sp>
          <p:nvSpPr>
            <p:cNvPr id="32" name="椭圆 31"/>
            <p:cNvSpPr/>
            <p:nvPr/>
          </p:nvSpPr>
          <p:spPr>
            <a:xfrm>
              <a:off x="9260830" y="2694093"/>
              <a:ext cx="1440000" cy="1440000"/>
            </a:xfrm>
            <a:prstGeom prst="ellipse">
              <a:avLst/>
            </a:prstGeom>
            <a:solidFill>
              <a:schemeClr val="bg1"/>
            </a:solidFill>
            <a:ln w="38100">
              <a:solidFill>
                <a:srgbClr val="0072C6"/>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272944" y="3121705"/>
              <a:ext cx="1415772" cy="584775"/>
            </a:xfrm>
            <a:prstGeom prst="rect">
              <a:avLst/>
            </a:prstGeom>
            <a:noFill/>
          </p:spPr>
          <p:txBody>
            <a:bodyPr wrap="none" rtlCol="0">
              <a:spAutoFit/>
            </a:bodyPr>
            <a:lstStyle/>
            <a:p>
              <a:pPr algn="ctr"/>
              <a:r>
                <a:rPr lang="zh-CN" altLang="en-US" sz="1600" dirty="0" smtClean="0">
                  <a:solidFill>
                    <a:srgbClr val="0072C6"/>
                  </a:solidFill>
                  <a:latin typeface="微软雅黑" panose="020B0503020204020204" pitchFamily="34" charset="-122"/>
                  <a:ea typeface="微软雅黑" panose="020B0503020204020204" pitchFamily="34" charset="-122"/>
                </a:rPr>
                <a:t>活动目录对象</a:t>
              </a:r>
              <a:endParaRPr lang="en-US" altLang="zh-CN" sz="1600" dirty="0" smtClean="0">
                <a:solidFill>
                  <a:srgbClr val="0072C6"/>
                </a:solidFill>
                <a:latin typeface="微软雅黑" panose="020B0503020204020204" pitchFamily="34" charset="-122"/>
                <a:ea typeface="微软雅黑" panose="020B0503020204020204" pitchFamily="34" charset="-122"/>
              </a:endParaRPr>
            </a:p>
            <a:p>
              <a:pPr algn="ctr"/>
              <a:r>
                <a:rPr lang="zh-CN" altLang="en-US" sz="1600" dirty="0" smtClean="0">
                  <a:solidFill>
                    <a:srgbClr val="0072C6"/>
                  </a:solidFill>
                  <a:latin typeface="微软雅黑" panose="020B0503020204020204" pitchFamily="34" charset="-122"/>
                  <a:ea typeface="微软雅黑" panose="020B0503020204020204" pitchFamily="34" charset="-122"/>
                </a:rPr>
                <a:t>自动化管理</a:t>
              </a:r>
              <a:endParaRPr lang="zh-CN" altLang="en-US" sz="1600" dirty="0">
                <a:solidFill>
                  <a:srgbClr val="0072C6"/>
                </a:solidFill>
                <a:latin typeface="微软雅黑" panose="020B0503020204020204" pitchFamily="34" charset="-122"/>
                <a:ea typeface="微软雅黑" panose="020B0503020204020204" pitchFamily="34" charset="-122"/>
              </a:endParaRPr>
            </a:p>
          </p:txBody>
        </p:sp>
      </p:grpSp>
      <p:sp>
        <p:nvSpPr>
          <p:cNvPr id="35" name="Title 2"/>
          <p:cNvSpPr txBox="1">
            <a:spLocks/>
          </p:cNvSpPr>
          <p:nvPr/>
        </p:nvSpPr>
        <p:spPr>
          <a:xfrm>
            <a:off x="519112" y="275898"/>
            <a:ext cx="11149013" cy="7478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solidFill>
                  <a:srgbClr val="FF6600"/>
                </a:solidFill>
                <a:latin typeface="微软雅黑" panose="020B0503020204020204" pitchFamily="34" charset="-122"/>
                <a:ea typeface="微软雅黑" panose="020B0503020204020204" pitchFamily="34" charset="-122"/>
              </a:rPr>
              <a:t>感谢您的时间</a:t>
            </a:r>
            <a:endParaRPr lang="en-US" dirty="0">
              <a:solidFill>
                <a:srgbClr val="FF6600"/>
              </a:solidFill>
              <a:latin typeface="微软雅黑" panose="020B0503020204020204" pitchFamily="34" charset="-122"/>
              <a:ea typeface="微软雅黑" panose="020B0503020204020204" pitchFamily="34" charset="-122"/>
            </a:endParaRPr>
          </a:p>
        </p:txBody>
      </p:sp>
      <p:sp>
        <p:nvSpPr>
          <p:cNvPr id="5" name="矩形 4"/>
          <p:cNvSpPr/>
          <p:nvPr/>
        </p:nvSpPr>
        <p:spPr>
          <a:xfrm>
            <a:off x="4452519" y="3897584"/>
            <a:ext cx="2523448" cy="507831"/>
          </a:xfrm>
          <a:prstGeom prst="rect">
            <a:avLst/>
          </a:prstGeom>
        </p:spPr>
        <p:txBody>
          <a:bodyPr wrap="none">
            <a:spAutoFit/>
          </a:bodyPr>
          <a:lstStyle/>
          <a:p>
            <a:pPr>
              <a:lnSpc>
                <a:spcPct val="150000"/>
              </a:lnSpc>
            </a:pPr>
            <a:r>
              <a:rPr lang="zh-CN" altLang="en-US" dirty="0"/>
              <a:t>微信号</a:t>
            </a:r>
            <a:r>
              <a:rPr lang="zh-CN" altLang="en-US" dirty="0" smtClean="0"/>
              <a:t>：</a:t>
            </a:r>
            <a:r>
              <a:rPr lang="en-US" altLang="zh-CN" b="1" dirty="0" err="1" smtClean="0">
                <a:solidFill>
                  <a:schemeClr val="accent2"/>
                </a:solidFill>
              </a:rPr>
              <a:t>ucplus</a:t>
            </a:r>
            <a:r>
              <a:rPr lang="en-US" altLang="zh-CN" sz="1400" b="1" dirty="0" err="1" smtClean="0">
                <a:solidFill>
                  <a:schemeClr val="accent1">
                    <a:lumMod val="75000"/>
                  </a:schemeClr>
                </a:solidFill>
                <a:latin typeface="+mj-ea"/>
              </a:rPr>
              <a:t>【UC</a:t>
            </a:r>
            <a:r>
              <a:rPr lang="zh-CN" altLang="en-US" sz="1400" b="1" dirty="0">
                <a:solidFill>
                  <a:schemeClr val="accent1">
                    <a:lumMod val="75000"/>
                  </a:schemeClr>
                </a:solidFill>
                <a:latin typeface="+mj-ea"/>
              </a:rPr>
              <a:t>加</a:t>
            </a:r>
            <a:r>
              <a:rPr lang="en-US" altLang="zh-CN" sz="1400" b="1" dirty="0">
                <a:solidFill>
                  <a:schemeClr val="accent1">
                    <a:lumMod val="75000"/>
                  </a:schemeClr>
                </a:solidFill>
                <a:latin typeface="+mj-ea"/>
              </a:rPr>
              <a:t>】</a:t>
            </a:r>
            <a:endParaRPr lang="en-US" altLang="zh-CN" b="1" dirty="0">
              <a:solidFill>
                <a:schemeClr val="accent1">
                  <a:lumMod val="75000"/>
                </a:schemeClr>
              </a:solidFill>
              <a:latin typeface="+mj-ea"/>
            </a:endParaRPr>
          </a:p>
        </p:txBody>
      </p:sp>
    </p:spTree>
    <p:extLst>
      <p:ext uri="{BB962C8B-B14F-4D97-AF65-F5344CB8AC3E}">
        <p14:creationId xmlns:p14="http://schemas.microsoft.com/office/powerpoint/2010/main" val="328467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519112" y="307430"/>
            <a:ext cx="6263825" cy="747897"/>
          </a:xfrm>
          <a:prstGeom prst="rect">
            <a:avLst/>
          </a:prstGeom>
        </p:spPr>
        <p:txBody>
          <a:bodyPr/>
          <a:lstStyle>
            <a:defPPr>
              <a:defRPr lang="zh-CN"/>
            </a:defPPr>
            <a:lvl1pPr>
              <a:lnSpc>
                <a:spcPct val="90000"/>
              </a:lnSpc>
              <a:spcBef>
                <a:spcPct val="0"/>
              </a:spcBef>
              <a:buNone/>
              <a:defRPr sz="4400">
                <a:solidFill>
                  <a:srgbClr val="1069AB"/>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FF6600"/>
                </a:solidFill>
              </a:rPr>
              <a:t>应用概述</a:t>
            </a:r>
            <a:endParaRPr lang="en-US" dirty="0">
              <a:solidFill>
                <a:srgbClr val="FF6600"/>
              </a:solidFill>
            </a:endParaRPr>
          </a:p>
        </p:txBody>
      </p:sp>
      <p:sp>
        <p:nvSpPr>
          <p:cNvPr id="6" name="矩形 5"/>
          <p:cNvSpPr/>
          <p:nvPr/>
        </p:nvSpPr>
        <p:spPr>
          <a:xfrm>
            <a:off x="573204" y="1428991"/>
            <a:ext cx="10904563" cy="4062651"/>
          </a:xfrm>
          <a:prstGeom prst="rect">
            <a:avLst/>
          </a:prstGeom>
        </p:spPr>
        <p:txBody>
          <a:bodyPr wrap="square">
            <a:spAutoFit/>
          </a:bodyPr>
          <a:lstStyle/>
          <a:p>
            <a:pPr>
              <a:lnSpc>
                <a:spcPct val="150000"/>
              </a:lnSpc>
            </a:pPr>
            <a:r>
              <a:rPr lang="zh-CN" altLang="en-US" kern="100" dirty="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通过邮件发送附件是我们最常用的文件传阅方式之一，大多数用户偶尔会因邮件附件超过大小限制无法发送或者无法接收而颇感头疼，这是因为邮件系统对附件的大小进行了限制（为保护系统及带宽等资源，如：</a:t>
            </a:r>
            <a:r>
              <a:rPr lang="en-US" altLang="zh-CN" kern="100" dirty="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Exchange</a:t>
            </a:r>
            <a:r>
              <a:rPr lang="zh-CN" altLang="en-US" kern="100" dirty="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邮件系统默认的附件大小为</a:t>
            </a:r>
            <a:r>
              <a:rPr lang="en-US" altLang="zh-CN" kern="100" dirty="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10M</a:t>
            </a:r>
            <a:r>
              <a:rPr lang="zh-CN" altLang="en-US" kern="100" dirty="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），即使发送方邮件系统允许发送较大附件，却难以保证接收方邮件系统允许接收该附件。</a:t>
            </a:r>
          </a:p>
          <a:p>
            <a:pPr>
              <a:lnSpc>
                <a:spcPct val="150000"/>
              </a:lnSpc>
            </a:pPr>
            <a:endParaRPr lang="zh-CN" altLang="en-US" kern="100" dirty="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endParaRPr>
          </a:p>
          <a:p>
            <a:pPr>
              <a:lnSpc>
                <a:spcPct val="150000"/>
              </a:lnSpc>
            </a:pPr>
            <a:r>
              <a:rPr lang="zh-CN" altLang="en-US" kern="100" dirty="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为满足广大企业用户的邮件大附件应用需求，结合我们的另外一款产品</a:t>
            </a:r>
            <a:r>
              <a:rPr lang="en-US" altLang="zh-CN" kern="100" dirty="0" err="1" smtClean="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Exdrive</a:t>
            </a:r>
            <a:r>
              <a:rPr lang="zh-CN" altLang="en-US" kern="100" dirty="0" smtClean="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（企业</a:t>
            </a:r>
            <a:r>
              <a:rPr lang="zh-CN" altLang="en-US" kern="100" dirty="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网</a:t>
            </a:r>
            <a:r>
              <a:rPr lang="zh-CN" altLang="en-US" kern="100" dirty="0" smtClean="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盘），</a:t>
            </a:r>
            <a:r>
              <a:rPr lang="zh-CN" altLang="en-US" kern="100" dirty="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我们推出了邮件大附件解决方案。邮件大附件解决方案支持包括</a:t>
            </a:r>
            <a:r>
              <a:rPr lang="en-US" altLang="zh-CN" kern="100" dirty="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Exchange</a:t>
            </a:r>
            <a:r>
              <a:rPr lang="zh-CN" altLang="en-US" kern="100" dirty="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在内的大多数邮件系统</a:t>
            </a:r>
            <a:r>
              <a:rPr lang="zh-CN" altLang="en-US" kern="100" dirty="0" smtClean="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rPr>
              <a:t>。</a:t>
            </a:r>
            <a:endParaRPr lang="en-US" altLang="zh-CN" kern="100" dirty="0" smtClean="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endParaRPr>
          </a:p>
          <a:p>
            <a:pPr>
              <a:lnSpc>
                <a:spcPct val="150000"/>
              </a:lnSpc>
            </a:pPr>
            <a:endParaRPr lang="en-US" altLang="zh-CN" kern="100" dirty="0" smtClean="0">
              <a:solidFill>
                <a:schemeClr val="tx1">
                  <a:lumMod val="65000"/>
                  <a:lumOff val="35000"/>
                </a:schemeClr>
              </a:solidFill>
              <a:latin typeface="Calibri" panose="020F0502020204030204" pitchFamily="34" charset="0"/>
              <a:ea typeface="微软雅黑" panose="020B0503020204020204" pitchFamily="34" charset="-122"/>
              <a:cs typeface="Times New Roman" panose="02020603050405020304" pitchFamily="18" charset="0"/>
            </a:endParaRPr>
          </a:p>
          <a:p>
            <a:pPr>
              <a:lnSpc>
                <a:spcPct val="150000"/>
              </a:lnSpc>
            </a:pPr>
            <a:r>
              <a:rPr lang="en-US" altLang="zh-CN" sz="2800" kern="100" dirty="0" err="1" smtClean="0">
                <a:solidFill>
                  <a:srgbClr val="FF6600"/>
                </a:solidFill>
                <a:latin typeface="Calibri" panose="020F0502020204030204" pitchFamily="34" charset="0"/>
                <a:ea typeface="微软雅黑" panose="020B0503020204020204" pitchFamily="34" charset="-122"/>
                <a:cs typeface="Times New Roman" panose="02020603050405020304" pitchFamily="18" charset="0"/>
              </a:rPr>
              <a:t>Exdrive</a:t>
            </a:r>
            <a:r>
              <a:rPr lang="zh-CN" altLang="en-US" sz="2800" kern="100" dirty="0" smtClean="0">
                <a:solidFill>
                  <a:srgbClr val="FF6600"/>
                </a:solidFill>
                <a:latin typeface="Calibri" panose="020F0502020204030204" pitchFamily="34" charset="0"/>
                <a:ea typeface="微软雅黑" panose="020B0503020204020204" pitchFamily="34" charset="-122"/>
                <a:cs typeface="Times New Roman" panose="02020603050405020304" pitchFamily="18" charset="0"/>
              </a:rPr>
              <a:t>邮件大附件</a:t>
            </a:r>
            <a:r>
              <a:rPr lang="en-US" altLang="zh-CN" sz="2800" kern="100" dirty="0" smtClean="0">
                <a:solidFill>
                  <a:srgbClr val="FF6600"/>
                </a:solidFill>
                <a:latin typeface="Calibri" panose="020F0502020204030204" pitchFamily="34" charset="0"/>
                <a:ea typeface="微软雅黑" panose="020B0503020204020204" pitchFamily="34" charset="-122"/>
                <a:cs typeface="Times New Roman" panose="02020603050405020304" pitchFamily="18" charset="0"/>
              </a:rPr>
              <a:t>——</a:t>
            </a:r>
            <a:r>
              <a:rPr lang="zh-CN" altLang="en-US" sz="2800" kern="100" dirty="0" smtClean="0">
                <a:solidFill>
                  <a:srgbClr val="FF6600"/>
                </a:solidFill>
                <a:latin typeface="Calibri" panose="020F0502020204030204" pitchFamily="34" charset="0"/>
                <a:ea typeface="微软雅黑" panose="020B0503020204020204" pitchFamily="34" charset="-122"/>
                <a:cs typeface="Times New Roman" panose="02020603050405020304" pitchFamily="18" charset="0"/>
              </a:rPr>
              <a:t>让你的邮件附件“畅行无限”！</a:t>
            </a:r>
            <a:endParaRPr lang="en-US" altLang="zh-CN" sz="2800" kern="100" dirty="0">
              <a:solidFill>
                <a:srgbClr val="FF6600"/>
              </a:solidFill>
              <a:latin typeface="Calibri" panose="020F0502020204030204" pitchFamily="34"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58523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19112" y="307430"/>
            <a:ext cx="6263825" cy="747897"/>
          </a:xfrm>
          <a:prstGeom prst="rect">
            <a:avLst/>
          </a:prstGeom>
        </p:spPr>
        <p:txBody>
          <a:bodyPr/>
          <a:lstStyle>
            <a:defPPr>
              <a:defRPr lang="zh-CN"/>
            </a:defPPr>
            <a:lvl1pPr>
              <a:lnSpc>
                <a:spcPct val="90000"/>
              </a:lnSpc>
              <a:spcBef>
                <a:spcPct val="0"/>
              </a:spcBef>
              <a:buNone/>
              <a:defRPr sz="4400">
                <a:solidFill>
                  <a:srgbClr val="1069AB"/>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FF6600"/>
                </a:solidFill>
              </a:rPr>
              <a:t>工作原理</a:t>
            </a:r>
            <a:endParaRPr lang="en-US" dirty="0">
              <a:solidFill>
                <a:srgbClr val="FF6600"/>
              </a:solidFill>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4141630994"/>
              </p:ext>
            </p:extLst>
          </p:nvPr>
        </p:nvGraphicFramePr>
        <p:xfrm>
          <a:off x="3679582" y="2673355"/>
          <a:ext cx="253463" cy="332670"/>
        </p:xfrm>
        <a:graphic>
          <a:graphicData uri="http://schemas.openxmlformats.org/presentationml/2006/ole">
            <mc:AlternateContent xmlns:mc="http://schemas.openxmlformats.org/markup-compatibility/2006">
              <mc:Choice xmlns:v="urn:schemas-microsoft-com:vml" Requires="v">
                <p:oleObj spid="_x0000_s1338" name="Visio" r:id="rId4" imgW="914490" imgH="1200150" progId="Visio.Drawing.15">
                  <p:embed/>
                </p:oleObj>
              </mc:Choice>
              <mc:Fallback>
                <p:oleObj name="Visio" r:id="rId4" imgW="914490" imgH="120015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582" y="2673355"/>
                        <a:ext cx="253463" cy="332670"/>
                      </a:xfrm>
                      <a:prstGeom prst="rect">
                        <a:avLst/>
                      </a:prstGeom>
                      <a:noFill/>
                      <a:ln>
                        <a:noFill/>
                      </a:ln>
                      <a:effectLst/>
                    </p:spPr>
                  </p:pic>
                </p:oleObj>
              </mc:Fallback>
            </mc:AlternateContent>
          </a:graphicData>
        </a:graphic>
      </p:graphicFrame>
      <p:sp>
        <p:nvSpPr>
          <p:cNvPr id="9" name="Line 60"/>
          <p:cNvSpPr>
            <a:spLocks noChangeShapeType="1"/>
          </p:cNvSpPr>
          <p:nvPr/>
        </p:nvSpPr>
        <p:spPr bwMode="auto">
          <a:xfrm flipV="1">
            <a:off x="4139652" y="2535681"/>
            <a:ext cx="1492738" cy="8867"/>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sp>
        <p:nvSpPr>
          <p:cNvPr id="10" name="TextBox 54"/>
          <p:cNvSpPr txBox="1">
            <a:spLocks noChangeArrowheads="1"/>
          </p:cNvSpPr>
          <p:nvPr/>
        </p:nvSpPr>
        <p:spPr bwMode="auto">
          <a:xfrm>
            <a:off x="4822236" y="2251375"/>
            <a:ext cx="138720" cy="246221"/>
          </a:xfrm>
          <a:prstGeom prst="rect">
            <a:avLst/>
          </a:prstGeom>
          <a:solidFill>
            <a:srgbClr val="FFC000"/>
          </a:solidFill>
          <a:ln>
            <a:solidFill>
              <a:schemeClr val="accent1">
                <a:lumMod val="60000"/>
                <a:lumOff val="40000"/>
              </a:schemeClr>
            </a:solidFill>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912813" fontAlgn="base">
              <a:spcBef>
                <a:spcPct val="0"/>
              </a:spcBef>
              <a:spcAft>
                <a:spcPct val="0"/>
              </a:spcAft>
              <a:defRPr/>
            </a:pPr>
            <a:r>
              <a:rPr lang="en-GB" sz="1000" b="1" dirty="0">
                <a:solidFill>
                  <a:prstClr val="white"/>
                </a:solidFill>
                <a:latin typeface="+mj-ea"/>
                <a:ea typeface="+mj-ea"/>
              </a:rPr>
              <a:t>1</a:t>
            </a:r>
          </a:p>
        </p:txBody>
      </p:sp>
      <p:pic>
        <p:nvPicPr>
          <p:cNvPr id="11"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746157" y="1352942"/>
            <a:ext cx="340515" cy="485653"/>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9733" y="2302605"/>
            <a:ext cx="278973" cy="38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2000" y="3199970"/>
            <a:ext cx="304583" cy="47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对象 13"/>
          <p:cNvGraphicFramePr>
            <a:graphicFrameLocks noChangeAspect="1"/>
          </p:cNvGraphicFramePr>
          <p:nvPr>
            <p:extLst>
              <p:ext uri="{D42A27DB-BD31-4B8C-83A1-F6EECF244321}">
                <p14:modId xmlns:p14="http://schemas.microsoft.com/office/powerpoint/2010/main" val="1519680926"/>
              </p:ext>
            </p:extLst>
          </p:nvPr>
        </p:nvGraphicFramePr>
        <p:xfrm>
          <a:off x="6734331" y="2302902"/>
          <a:ext cx="338138" cy="604838"/>
        </p:xfrm>
        <a:graphic>
          <a:graphicData uri="http://schemas.openxmlformats.org/presentationml/2006/ole">
            <mc:AlternateContent xmlns:mc="http://schemas.openxmlformats.org/markup-compatibility/2006">
              <mc:Choice xmlns:v="urn:schemas-microsoft-com:vml" Requires="v">
                <p:oleObj spid="_x0000_s1339" name="Visio" r:id="rId10" imgW="676350" imgH="1209585" progId="Visio.Drawing.15">
                  <p:embed/>
                </p:oleObj>
              </mc:Choice>
              <mc:Fallback>
                <p:oleObj name="Visio" r:id="rId10" imgW="676350" imgH="1209585" progId="Visio.Drawing.1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4331" y="2302902"/>
                        <a:ext cx="338138" cy="604838"/>
                      </a:xfrm>
                      <a:prstGeom prst="rect">
                        <a:avLst/>
                      </a:prstGeom>
                      <a:noFill/>
                      <a:ln>
                        <a:noFill/>
                      </a:ln>
                      <a:effectLst/>
                    </p:spPr>
                  </p:pic>
                </p:oleObj>
              </mc:Fallback>
            </mc:AlternateContent>
          </a:graphicData>
        </a:graphic>
      </p:graphicFrame>
      <p:pic>
        <p:nvPicPr>
          <p:cNvPr id="15" name="Rectangle 7181"/>
          <p:cNvPicPr>
            <a:picLocks noChangeAspect="1" noChangeArrowheads="1"/>
          </p:cNvPicPr>
          <p:nvPr/>
        </p:nvPicPr>
        <p:blipFill>
          <a:blip r:embed="rId12"/>
          <a:srcRect/>
          <a:stretch>
            <a:fillRect/>
          </a:stretch>
        </p:blipFill>
        <p:spPr bwMode="auto">
          <a:xfrm>
            <a:off x="3494027" y="2237477"/>
            <a:ext cx="182563" cy="257175"/>
          </a:xfrm>
          <a:prstGeom prst="rect">
            <a:avLst/>
          </a:prstGeom>
          <a:ln>
            <a:noFill/>
          </a:ln>
          <a:effectLst>
            <a:outerShdw blurRad="292100" dist="139700" dir="2700000" algn="tl" rotWithShape="0">
              <a:srgbClr val="333333">
                <a:alpha val="65000"/>
              </a:srgbClr>
            </a:outerShdw>
          </a:effectLst>
        </p:spPr>
      </p:pic>
      <p:pic>
        <p:nvPicPr>
          <p:cNvPr id="16" name="Picture 12" descr="Microsoft Outlook 2013">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95590" y="2544549"/>
            <a:ext cx="633046" cy="2215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29523" y="2776144"/>
            <a:ext cx="233362" cy="95250"/>
          </a:xfrm>
          <a:prstGeom prst="rect">
            <a:avLst/>
          </a:prstGeom>
          <a:solidFill>
            <a:srgbClr val="EB3C00"/>
          </a:solidFill>
          <a:ln>
            <a:noFill/>
          </a:ln>
          <a:effectLst/>
        </p:spPr>
      </p:pic>
      <p:sp>
        <p:nvSpPr>
          <p:cNvPr id="18" name="TextBox 13"/>
          <p:cNvSpPr txBox="1"/>
          <p:nvPr/>
        </p:nvSpPr>
        <p:spPr>
          <a:xfrm>
            <a:off x="5632390" y="2707020"/>
            <a:ext cx="733247" cy="138499"/>
          </a:xfrm>
          <a:prstGeom prst="rect">
            <a:avLst/>
          </a:prstGeom>
          <a:noFill/>
        </p:spPr>
        <p:txBody>
          <a:bodyPr wrap="square" lIns="0" tIns="0" rIns="0" bIns="0" rtlCol="0">
            <a:spAutoFit/>
          </a:bodyPr>
          <a:lstStyle/>
          <a:p>
            <a:pPr defTabSz="912813" fontAlgn="base">
              <a:spcBef>
                <a:spcPct val="0"/>
              </a:spcBef>
              <a:spcAft>
                <a:spcPct val="0"/>
              </a:spcAft>
            </a:pPr>
            <a:r>
              <a:rPr lang="zh-CN" altLang="en-US" sz="900" spc="-70" dirty="0">
                <a:solidFill>
                  <a:prstClr val="black"/>
                </a:solidFill>
                <a:latin typeface="+mj-ea"/>
                <a:ea typeface="+mj-ea"/>
              </a:rPr>
              <a:t>大附件服务器</a:t>
            </a:r>
            <a:endParaRPr lang="zh-CN" altLang="en-US" sz="900" spc="-70" dirty="0" smtClean="0">
              <a:solidFill>
                <a:prstClr val="black"/>
              </a:solidFill>
              <a:latin typeface="+mj-ea"/>
              <a:ea typeface="+mj-ea"/>
            </a:endParaRPr>
          </a:p>
        </p:txBody>
      </p:sp>
      <p:sp>
        <p:nvSpPr>
          <p:cNvPr id="19" name="TextBox 25"/>
          <p:cNvSpPr txBox="1"/>
          <p:nvPr/>
        </p:nvSpPr>
        <p:spPr>
          <a:xfrm>
            <a:off x="6094315" y="1517102"/>
            <a:ext cx="656281" cy="276999"/>
          </a:xfrm>
          <a:prstGeom prst="rect">
            <a:avLst/>
          </a:prstGeom>
          <a:noFill/>
        </p:spPr>
        <p:txBody>
          <a:bodyPr wrap="square" lIns="0" tIns="0" rIns="0" bIns="0" rtlCol="0">
            <a:spAutoFit/>
          </a:bodyPr>
          <a:lstStyle/>
          <a:p>
            <a:pPr defTabSz="912813" fontAlgn="base">
              <a:spcBef>
                <a:spcPct val="0"/>
              </a:spcBef>
              <a:spcAft>
                <a:spcPct val="0"/>
              </a:spcAft>
            </a:pPr>
            <a:r>
              <a:rPr lang="zh-CN" altLang="en-US" sz="900" spc="-70" dirty="0">
                <a:solidFill>
                  <a:prstClr val="black"/>
                </a:solidFill>
                <a:latin typeface="+mj-ea"/>
                <a:ea typeface="+mj-ea"/>
              </a:rPr>
              <a:t>大</a:t>
            </a:r>
            <a:r>
              <a:rPr lang="zh-CN" altLang="en-US" sz="900" spc="-70" dirty="0" smtClean="0">
                <a:solidFill>
                  <a:prstClr val="black"/>
                </a:solidFill>
                <a:latin typeface="+mj-ea"/>
                <a:ea typeface="+mj-ea"/>
              </a:rPr>
              <a:t>附件存储文件服务器</a:t>
            </a:r>
          </a:p>
        </p:txBody>
      </p:sp>
      <p:sp>
        <p:nvSpPr>
          <p:cNvPr id="20" name="Line 60"/>
          <p:cNvSpPr>
            <a:spLocks noChangeShapeType="1"/>
          </p:cNvSpPr>
          <p:nvPr/>
        </p:nvSpPr>
        <p:spPr bwMode="auto">
          <a:xfrm flipH="1" flipV="1">
            <a:off x="5786031" y="1795130"/>
            <a:ext cx="2526" cy="539282"/>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sp>
        <p:nvSpPr>
          <p:cNvPr id="21" name="Line 60"/>
          <p:cNvSpPr>
            <a:spLocks noChangeShapeType="1"/>
          </p:cNvSpPr>
          <p:nvPr/>
        </p:nvSpPr>
        <p:spPr bwMode="auto">
          <a:xfrm flipH="1" flipV="1">
            <a:off x="4085636" y="2693888"/>
            <a:ext cx="1473201" cy="13132"/>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sp>
        <p:nvSpPr>
          <p:cNvPr id="22" name="Line 60"/>
          <p:cNvSpPr>
            <a:spLocks noChangeShapeType="1"/>
          </p:cNvSpPr>
          <p:nvPr/>
        </p:nvSpPr>
        <p:spPr bwMode="auto">
          <a:xfrm>
            <a:off x="4075867" y="2896118"/>
            <a:ext cx="1587018" cy="472541"/>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sp>
        <p:nvSpPr>
          <p:cNvPr id="23" name="TextBox 31"/>
          <p:cNvSpPr txBox="1"/>
          <p:nvPr/>
        </p:nvSpPr>
        <p:spPr>
          <a:xfrm>
            <a:off x="5662885" y="3664237"/>
            <a:ext cx="836716" cy="138499"/>
          </a:xfrm>
          <a:prstGeom prst="rect">
            <a:avLst/>
          </a:prstGeom>
          <a:noFill/>
        </p:spPr>
        <p:txBody>
          <a:bodyPr wrap="square" lIns="0" tIns="0" rIns="0" bIns="0" rtlCol="0">
            <a:spAutoFit/>
          </a:bodyPr>
          <a:lstStyle>
            <a:defPPr>
              <a:defRPr lang="en-US"/>
            </a:defPPr>
            <a:lvl1pPr>
              <a:defRPr sz="700" spc="-70">
                <a:latin typeface="微软雅黑" pitchFamily="34" charset="-122"/>
                <a:ea typeface="微软雅黑" pitchFamily="34" charset="-122"/>
              </a:defRPr>
            </a:lvl1pPr>
          </a:lstStyle>
          <a:p>
            <a:pPr defTabSz="912813" fontAlgn="base">
              <a:spcBef>
                <a:spcPct val="0"/>
              </a:spcBef>
              <a:spcAft>
                <a:spcPct val="0"/>
              </a:spcAft>
            </a:pPr>
            <a:r>
              <a:rPr lang="en-US" altLang="zh-CN" sz="900" dirty="0">
                <a:solidFill>
                  <a:prstClr val="black"/>
                </a:solidFill>
                <a:latin typeface="+mj-ea"/>
                <a:ea typeface="+mj-ea"/>
              </a:rPr>
              <a:t>Exchange </a:t>
            </a:r>
            <a:r>
              <a:rPr lang="zh-CN" altLang="en-US" sz="900" dirty="0">
                <a:solidFill>
                  <a:prstClr val="black"/>
                </a:solidFill>
                <a:latin typeface="+mj-ea"/>
                <a:ea typeface="+mj-ea"/>
              </a:rPr>
              <a:t>服务器</a:t>
            </a:r>
          </a:p>
        </p:txBody>
      </p:sp>
      <p:pic>
        <p:nvPicPr>
          <p:cNvPr id="24" name="Picture 13"/>
          <p:cNvPicPr>
            <a:picLocks noChangeAspect="1"/>
          </p:cNvPicPr>
          <p:nvPr/>
        </p:nvPicPr>
        <p:blipFill>
          <a:blip r:embed="rId16" cstate="print">
            <a:duotone>
              <a:prstClr val="black"/>
              <a:schemeClr val="accent1">
                <a:tint val="45000"/>
                <a:satMod val="400000"/>
              </a:schemeClr>
            </a:duotone>
            <a:extLst>
              <a:ext uri="{BEBA8EAE-BF5A-486C-A8C5-ECC9F3942E4B}">
                <a14:imgProps xmlns:a14="http://schemas.microsoft.com/office/drawing/2010/main">
                  <a14:imgLayer r:embed="rId17">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755433" y="2271450"/>
            <a:ext cx="173496" cy="175294"/>
          </a:xfrm>
          <a:prstGeom prst="rect">
            <a:avLst/>
          </a:prstGeom>
        </p:spPr>
      </p:pic>
      <p:sp>
        <p:nvSpPr>
          <p:cNvPr id="25" name="TextBox 54"/>
          <p:cNvSpPr txBox="1">
            <a:spLocks noChangeArrowheads="1"/>
          </p:cNvSpPr>
          <p:nvPr/>
        </p:nvSpPr>
        <p:spPr bwMode="auto">
          <a:xfrm>
            <a:off x="5563030" y="1937772"/>
            <a:ext cx="138720" cy="246221"/>
          </a:xfrm>
          <a:prstGeom prst="rect">
            <a:avLst/>
          </a:prstGeom>
          <a:solidFill>
            <a:srgbClr val="FFC000"/>
          </a:solidFill>
          <a:ln>
            <a:solidFill>
              <a:schemeClr val="accent1">
                <a:lumMod val="60000"/>
                <a:lumOff val="40000"/>
              </a:schemeClr>
            </a:solidFill>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912813" fontAlgn="base">
              <a:spcBef>
                <a:spcPct val="0"/>
              </a:spcBef>
              <a:spcAft>
                <a:spcPct val="0"/>
              </a:spcAft>
              <a:defRPr/>
            </a:pPr>
            <a:r>
              <a:rPr lang="en-GB" sz="1000" b="1" dirty="0">
                <a:solidFill>
                  <a:prstClr val="white"/>
                </a:solidFill>
                <a:latin typeface="+mj-ea"/>
                <a:ea typeface="+mj-ea"/>
              </a:rPr>
              <a:t>1</a:t>
            </a:r>
          </a:p>
        </p:txBody>
      </p:sp>
      <p:sp>
        <p:nvSpPr>
          <p:cNvPr id="26" name="TextBox 54"/>
          <p:cNvSpPr txBox="1">
            <a:spLocks noChangeArrowheads="1"/>
          </p:cNvSpPr>
          <p:nvPr/>
        </p:nvSpPr>
        <p:spPr bwMode="auto">
          <a:xfrm>
            <a:off x="4842734" y="2740831"/>
            <a:ext cx="138720" cy="246221"/>
          </a:xfrm>
          <a:prstGeom prst="rect">
            <a:avLst/>
          </a:prstGeom>
          <a:solidFill>
            <a:srgbClr val="FFC000"/>
          </a:solidFill>
          <a:ln>
            <a:solidFill>
              <a:schemeClr val="accent1">
                <a:lumMod val="60000"/>
                <a:lumOff val="40000"/>
              </a:schemeClr>
            </a:solidFill>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912813" fontAlgn="base">
              <a:spcBef>
                <a:spcPct val="0"/>
              </a:spcBef>
              <a:spcAft>
                <a:spcPct val="0"/>
              </a:spcAft>
              <a:defRPr/>
            </a:pPr>
            <a:r>
              <a:rPr lang="en-US" altLang="zh-CN" sz="1000" b="1" dirty="0" smtClean="0">
                <a:solidFill>
                  <a:prstClr val="white"/>
                </a:solidFill>
                <a:latin typeface="+mj-ea"/>
                <a:ea typeface="+mj-ea"/>
              </a:rPr>
              <a:t>2</a:t>
            </a:r>
            <a:endParaRPr lang="en-GB" sz="1000" b="1" dirty="0">
              <a:solidFill>
                <a:prstClr val="white"/>
              </a:solidFill>
              <a:latin typeface="+mj-ea"/>
              <a:ea typeface="+mj-ea"/>
            </a:endParaRPr>
          </a:p>
        </p:txBody>
      </p:sp>
      <p:sp>
        <p:nvSpPr>
          <p:cNvPr id="27" name="TextBox 54"/>
          <p:cNvSpPr txBox="1">
            <a:spLocks noChangeArrowheads="1"/>
          </p:cNvSpPr>
          <p:nvPr/>
        </p:nvSpPr>
        <p:spPr bwMode="auto">
          <a:xfrm>
            <a:off x="5060309" y="3260937"/>
            <a:ext cx="138720" cy="246221"/>
          </a:xfrm>
          <a:prstGeom prst="rect">
            <a:avLst/>
          </a:prstGeom>
          <a:solidFill>
            <a:srgbClr val="FFC000"/>
          </a:solidFill>
          <a:ln>
            <a:solidFill>
              <a:schemeClr val="accent1">
                <a:lumMod val="60000"/>
                <a:lumOff val="40000"/>
              </a:schemeClr>
            </a:solidFill>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912813" fontAlgn="base">
              <a:spcBef>
                <a:spcPct val="0"/>
              </a:spcBef>
              <a:spcAft>
                <a:spcPct val="0"/>
              </a:spcAft>
              <a:defRPr/>
            </a:pPr>
            <a:r>
              <a:rPr lang="en-US" altLang="zh-CN" sz="1000" b="1" dirty="0">
                <a:solidFill>
                  <a:prstClr val="white"/>
                </a:solidFill>
                <a:latin typeface="+mj-ea"/>
                <a:ea typeface="+mj-ea"/>
              </a:rPr>
              <a:t>3</a:t>
            </a:r>
            <a:endParaRPr lang="en-GB" sz="1000" b="1" dirty="0">
              <a:solidFill>
                <a:prstClr val="white"/>
              </a:solidFill>
              <a:latin typeface="+mj-ea"/>
              <a:ea typeface="+mj-ea"/>
            </a:endParaRPr>
          </a:p>
        </p:txBody>
      </p:sp>
      <p:pic>
        <p:nvPicPr>
          <p:cNvPr id="28"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16779" y="2777355"/>
            <a:ext cx="183193" cy="74773"/>
          </a:xfrm>
          <a:prstGeom prst="rect">
            <a:avLst/>
          </a:prstGeom>
          <a:solidFill>
            <a:srgbClr val="EB3C00"/>
          </a:solidFill>
          <a:ln>
            <a:noFill/>
          </a:ln>
          <a:effectLst/>
        </p:spPr>
      </p:pic>
      <p:pic>
        <p:nvPicPr>
          <p:cNvPr id="29" name="Rectangle 7181"/>
          <p:cNvPicPr>
            <a:picLocks noChangeAspect="1" noChangeArrowheads="1"/>
          </p:cNvPicPr>
          <p:nvPr/>
        </p:nvPicPr>
        <p:blipFill>
          <a:blip r:embed="rId12"/>
          <a:srcRect/>
          <a:stretch>
            <a:fillRect/>
          </a:stretch>
        </p:blipFill>
        <p:spPr bwMode="auto">
          <a:xfrm>
            <a:off x="8587373" y="3071383"/>
            <a:ext cx="182563" cy="257175"/>
          </a:xfrm>
          <a:prstGeom prst="rect">
            <a:avLst/>
          </a:prstGeom>
          <a:ln>
            <a:noFill/>
          </a:ln>
          <a:effectLst>
            <a:outerShdw blurRad="292100" dist="139700" dir="2700000" algn="tl" rotWithShape="0">
              <a:srgbClr val="333333">
                <a:alpha val="65000"/>
              </a:srgbClr>
            </a:outerShdw>
          </a:effectLst>
        </p:spPr>
      </p:pic>
      <p:pic>
        <p:nvPicPr>
          <p:cNvPr id="30" name="Picture 2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556813" y="1444319"/>
            <a:ext cx="243685" cy="21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17"/>
          <p:cNvSpPr txBox="1"/>
          <p:nvPr/>
        </p:nvSpPr>
        <p:spPr>
          <a:xfrm>
            <a:off x="8420058" y="1708527"/>
            <a:ext cx="638636" cy="138499"/>
          </a:xfrm>
          <a:prstGeom prst="rect">
            <a:avLst/>
          </a:prstGeom>
          <a:noFill/>
        </p:spPr>
        <p:txBody>
          <a:bodyPr wrap="none" lIns="0" tIns="0" rIns="0" bIns="0" rtlCol="0">
            <a:spAutoFit/>
          </a:bodyPr>
          <a:lstStyle/>
          <a:p>
            <a:pPr defTabSz="912813" fontAlgn="base">
              <a:spcBef>
                <a:spcPct val="0"/>
              </a:spcBef>
              <a:spcAft>
                <a:spcPct val="0"/>
              </a:spcAft>
            </a:pPr>
            <a:r>
              <a:rPr lang="zh-CN" altLang="en-US" sz="900" spc="-70" dirty="0">
                <a:solidFill>
                  <a:prstClr val="black"/>
                </a:solidFill>
                <a:latin typeface="+mj-ea"/>
                <a:ea typeface="+mj-ea"/>
              </a:rPr>
              <a:t>外部邮件系统</a:t>
            </a:r>
            <a:endParaRPr lang="zh-CN" altLang="en-US" sz="900" spc="-70" dirty="0" smtClean="0">
              <a:solidFill>
                <a:prstClr val="black"/>
              </a:solidFill>
              <a:latin typeface="+mj-ea"/>
              <a:ea typeface="+mj-ea"/>
            </a:endParaRPr>
          </a:p>
        </p:txBody>
      </p:sp>
      <p:sp>
        <p:nvSpPr>
          <p:cNvPr id="32" name="Line 60"/>
          <p:cNvSpPr>
            <a:spLocks noChangeShapeType="1"/>
          </p:cNvSpPr>
          <p:nvPr/>
        </p:nvSpPr>
        <p:spPr bwMode="auto">
          <a:xfrm flipV="1">
            <a:off x="6098423" y="2775523"/>
            <a:ext cx="716200" cy="666113"/>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sp>
        <p:nvSpPr>
          <p:cNvPr id="33" name="Line 60"/>
          <p:cNvSpPr>
            <a:spLocks noChangeShapeType="1"/>
          </p:cNvSpPr>
          <p:nvPr/>
        </p:nvSpPr>
        <p:spPr bwMode="auto">
          <a:xfrm flipV="1">
            <a:off x="7117553" y="1595768"/>
            <a:ext cx="1439260" cy="823934"/>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sp>
        <p:nvSpPr>
          <p:cNvPr id="34" name="Line 60"/>
          <p:cNvSpPr>
            <a:spLocks noChangeShapeType="1"/>
          </p:cNvSpPr>
          <p:nvPr/>
        </p:nvSpPr>
        <p:spPr bwMode="auto">
          <a:xfrm>
            <a:off x="8678655" y="1838595"/>
            <a:ext cx="30558" cy="1232787"/>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sp>
        <p:nvSpPr>
          <p:cNvPr id="35" name="TextBox 50"/>
          <p:cNvSpPr txBox="1"/>
          <p:nvPr/>
        </p:nvSpPr>
        <p:spPr>
          <a:xfrm>
            <a:off x="8359337" y="3372386"/>
            <a:ext cx="745076" cy="138499"/>
          </a:xfrm>
          <a:prstGeom prst="rect">
            <a:avLst/>
          </a:prstGeom>
          <a:noFill/>
        </p:spPr>
        <p:txBody>
          <a:bodyPr wrap="none" lIns="0" tIns="0" rIns="0" bIns="0" rtlCol="0">
            <a:spAutoFit/>
          </a:bodyPr>
          <a:lstStyle/>
          <a:p>
            <a:pPr defTabSz="912813" fontAlgn="base">
              <a:spcBef>
                <a:spcPct val="0"/>
              </a:spcBef>
              <a:spcAft>
                <a:spcPct val="0"/>
              </a:spcAft>
            </a:pPr>
            <a:r>
              <a:rPr lang="zh-CN" altLang="en-US" sz="900" spc="-70" dirty="0" smtClean="0">
                <a:solidFill>
                  <a:prstClr val="black"/>
                </a:solidFill>
                <a:latin typeface="+mj-ea"/>
                <a:ea typeface="+mj-ea"/>
              </a:rPr>
              <a:t>外部邮件收件人</a:t>
            </a:r>
          </a:p>
        </p:txBody>
      </p:sp>
      <p:sp>
        <p:nvSpPr>
          <p:cNvPr id="36" name="Line 60"/>
          <p:cNvSpPr>
            <a:spLocks noChangeShapeType="1"/>
          </p:cNvSpPr>
          <p:nvPr/>
        </p:nvSpPr>
        <p:spPr bwMode="auto">
          <a:xfrm flipH="1" flipV="1">
            <a:off x="7078284" y="2610400"/>
            <a:ext cx="1478529" cy="521988"/>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sp>
        <p:nvSpPr>
          <p:cNvPr id="37" name="Line 60"/>
          <p:cNvSpPr>
            <a:spLocks noChangeShapeType="1"/>
          </p:cNvSpPr>
          <p:nvPr/>
        </p:nvSpPr>
        <p:spPr bwMode="auto">
          <a:xfrm flipH="1">
            <a:off x="6135539" y="2535681"/>
            <a:ext cx="550058" cy="8867"/>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sp>
        <p:nvSpPr>
          <p:cNvPr id="38" name="Line 60"/>
          <p:cNvSpPr>
            <a:spLocks noChangeShapeType="1"/>
          </p:cNvSpPr>
          <p:nvPr/>
        </p:nvSpPr>
        <p:spPr bwMode="auto">
          <a:xfrm>
            <a:off x="7117553" y="2775523"/>
            <a:ext cx="1439260" cy="522800"/>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sp>
        <p:nvSpPr>
          <p:cNvPr id="39" name="Line 60"/>
          <p:cNvSpPr>
            <a:spLocks noChangeShapeType="1"/>
          </p:cNvSpPr>
          <p:nvPr/>
        </p:nvSpPr>
        <p:spPr bwMode="auto">
          <a:xfrm>
            <a:off x="6195389" y="2686699"/>
            <a:ext cx="514375" cy="0"/>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pic>
        <p:nvPicPr>
          <p:cNvPr id="40" name="Picture 13"/>
          <p:cNvPicPr>
            <a:picLocks noChangeAspect="1"/>
          </p:cNvPicPr>
          <p:nvPr/>
        </p:nvPicPr>
        <p:blipFill>
          <a:blip r:embed="rId19" cstate="print">
            <a:duotone>
              <a:prstClr val="black"/>
              <a:schemeClr val="accent1">
                <a:tint val="45000"/>
                <a:satMod val="400000"/>
              </a:schemeClr>
            </a:duotone>
            <a:extLst>
              <a:ext uri="{BEBA8EAE-BF5A-486C-A8C5-ECC9F3942E4B}">
                <a14:imgProps xmlns:a14="http://schemas.microsoft.com/office/drawing/2010/main">
                  <a14:imgLayer r:embed="rId20">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747854" y="1624824"/>
            <a:ext cx="168560" cy="170306"/>
          </a:xfrm>
          <a:prstGeom prst="rect">
            <a:avLst/>
          </a:prstGeom>
        </p:spPr>
      </p:pic>
      <p:sp>
        <p:nvSpPr>
          <p:cNvPr id="41" name="TextBox 54"/>
          <p:cNvSpPr txBox="1">
            <a:spLocks noChangeArrowheads="1"/>
          </p:cNvSpPr>
          <p:nvPr/>
        </p:nvSpPr>
        <p:spPr bwMode="auto">
          <a:xfrm>
            <a:off x="7837183" y="2613339"/>
            <a:ext cx="138720" cy="246221"/>
          </a:xfrm>
          <a:prstGeom prst="rect">
            <a:avLst/>
          </a:prstGeom>
          <a:solidFill>
            <a:srgbClr val="FFC000"/>
          </a:solidFill>
          <a:ln>
            <a:solidFill>
              <a:schemeClr val="accent1">
                <a:lumMod val="60000"/>
                <a:lumOff val="40000"/>
              </a:schemeClr>
            </a:solidFill>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912813" fontAlgn="base">
              <a:spcBef>
                <a:spcPct val="0"/>
              </a:spcBef>
              <a:spcAft>
                <a:spcPct val="0"/>
              </a:spcAft>
              <a:defRPr/>
            </a:pPr>
            <a:r>
              <a:rPr lang="en-US" altLang="zh-CN" sz="1000" b="1" dirty="0" smtClean="0">
                <a:solidFill>
                  <a:prstClr val="white"/>
                </a:solidFill>
                <a:latin typeface="+mj-ea"/>
                <a:ea typeface="+mj-ea"/>
              </a:rPr>
              <a:t>4</a:t>
            </a:r>
            <a:endParaRPr lang="en-GB" sz="1000" b="1" dirty="0">
              <a:solidFill>
                <a:prstClr val="white"/>
              </a:solidFill>
              <a:latin typeface="+mj-ea"/>
              <a:ea typeface="+mj-ea"/>
            </a:endParaRPr>
          </a:p>
        </p:txBody>
      </p:sp>
      <p:sp>
        <p:nvSpPr>
          <p:cNvPr id="42" name="Line 60"/>
          <p:cNvSpPr>
            <a:spLocks noChangeShapeType="1"/>
          </p:cNvSpPr>
          <p:nvPr/>
        </p:nvSpPr>
        <p:spPr bwMode="auto">
          <a:xfrm>
            <a:off x="5932971" y="1768088"/>
            <a:ext cx="0" cy="570934"/>
          </a:xfrm>
          <a:prstGeom prst="line">
            <a:avLst/>
          </a:prstGeom>
          <a:ln w="31750">
            <a:solidFill>
              <a:schemeClr val="accent1">
                <a:lumMod val="60000"/>
                <a:lumOff val="40000"/>
              </a:schemeClr>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defTabSz="912813" fontAlgn="base">
              <a:spcBef>
                <a:spcPct val="0"/>
              </a:spcBef>
              <a:spcAft>
                <a:spcPct val="0"/>
              </a:spcAft>
              <a:defRPr/>
            </a:pPr>
            <a:endParaRPr lang="en-US" sz="2400" dirty="0">
              <a:solidFill>
                <a:prstClr val="white"/>
              </a:solidFill>
              <a:latin typeface="+mj-ea"/>
              <a:ea typeface="+mj-ea"/>
            </a:endParaRPr>
          </a:p>
        </p:txBody>
      </p:sp>
      <p:sp>
        <p:nvSpPr>
          <p:cNvPr id="43" name="文本占位符 2"/>
          <p:cNvSpPr txBox="1">
            <a:spLocks/>
          </p:cNvSpPr>
          <p:nvPr/>
        </p:nvSpPr>
        <p:spPr>
          <a:xfrm>
            <a:off x="573205" y="4178321"/>
            <a:ext cx="11354937" cy="1723549"/>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buFont typeface="+mj-lt"/>
              <a:buAutoNum type="arabicPeriod"/>
            </a:pPr>
            <a:r>
              <a:rPr lang="zh-CN" altLang="en-US" sz="1800" kern="100" dirty="0">
                <a:solidFill>
                  <a:srgbClr val="FF6600"/>
                </a:solidFill>
                <a:latin typeface="+mj-ea"/>
                <a:ea typeface="+mj-ea"/>
                <a:cs typeface="Times New Roman" panose="02020603050405020304" pitchFamily="18" charset="0"/>
              </a:rPr>
              <a:t>发件人：</a:t>
            </a:r>
            <a:r>
              <a:rPr lang="zh-CN" altLang="en-US" sz="1800" kern="100" dirty="0">
                <a:solidFill>
                  <a:schemeClr val="tx1">
                    <a:lumMod val="65000"/>
                    <a:lumOff val="35000"/>
                  </a:schemeClr>
                </a:solidFill>
                <a:latin typeface="+mj-ea"/>
                <a:ea typeface="+mj-ea"/>
                <a:cs typeface="Times New Roman" panose="02020603050405020304" pitchFamily="18" charset="0"/>
              </a:rPr>
              <a:t>在</a:t>
            </a:r>
            <a:r>
              <a:rPr lang="en-US" altLang="zh-CN" sz="1800" kern="100" dirty="0" smtClean="0">
                <a:solidFill>
                  <a:schemeClr val="tx1">
                    <a:lumMod val="65000"/>
                    <a:lumOff val="35000"/>
                  </a:schemeClr>
                </a:solidFill>
                <a:latin typeface="+mj-ea"/>
                <a:ea typeface="+mj-ea"/>
                <a:cs typeface="Times New Roman" panose="02020603050405020304" pitchFamily="18" charset="0"/>
              </a:rPr>
              <a:t>Outlook</a:t>
            </a:r>
            <a:r>
              <a:rPr lang="zh-CN" altLang="en-US" sz="1800" kern="100" dirty="0" smtClean="0">
                <a:solidFill>
                  <a:schemeClr val="tx1">
                    <a:lumMod val="65000"/>
                    <a:lumOff val="35000"/>
                  </a:schemeClr>
                </a:solidFill>
                <a:latin typeface="+mj-ea"/>
                <a:ea typeface="+mj-ea"/>
                <a:cs typeface="Times New Roman" panose="02020603050405020304" pitchFamily="18" charset="0"/>
              </a:rPr>
              <a:t>或</a:t>
            </a:r>
            <a:r>
              <a:rPr lang="en-US" altLang="zh-CN" sz="1800" kern="100" dirty="0" smtClean="0">
                <a:solidFill>
                  <a:schemeClr val="tx1">
                    <a:lumMod val="65000"/>
                    <a:lumOff val="35000"/>
                  </a:schemeClr>
                </a:solidFill>
                <a:latin typeface="+mj-ea"/>
                <a:ea typeface="+mj-ea"/>
                <a:cs typeface="Times New Roman" panose="02020603050405020304" pitchFamily="18" charset="0"/>
              </a:rPr>
              <a:t>OWA</a:t>
            </a:r>
            <a:r>
              <a:rPr lang="zh-CN" altLang="en-US" sz="1800" kern="100" dirty="0" smtClean="0">
                <a:solidFill>
                  <a:schemeClr val="tx1">
                    <a:lumMod val="65000"/>
                    <a:lumOff val="35000"/>
                  </a:schemeClr>
                </a:solidFill>
                <a:latin typeface="+mj-ea"/>
                <a:ea typeface="+mj-ea"/>
                <a:cs typeface="Times New Roman" panose="02020603050405020304" pitchFamily="18" charset="0"/>
              </a:rPr>
              <a:t>中</a:t>
            </a:r>
            <a:r>
              <a:rPr lang="zh-CN" altLang="en-US" sz="1800" kern="100" dirty="0">
                <a:solidFill>
                  <a:schemeClr val="tx1">
                    <a:lumMod val="65000"/>
                    <a:lumOff val="35000"/>
                  </a:schemeClr>
                </a:solidFill>
                <a:latin typeface="+mj-ea"/>
                <a:ea typeface="+mj-ea"/>
                <a:cs typeface="Times New Roman" panose="02020603050405020304" pitchFamily="18" charset="0"/>
              </a:rPr>
              <a:t>点击大</a:t>
            </a:r>
            <a:r>
              <a:rPr lang="zh-CN" altLang="en-US" sz="1800" kern="100" dirty="0" smtClean="0">
                <a:solidFill>
                  <a:schemeClr val="tx1">
                    <a:lumMod val="65000"/>
                    <a:lumOff val="35000"/>
                  </a:schemeClr>
                </a:solidFill>
                <a:latin typeface="+mj-ea"/>
                <a:ea typeface="+mj-ea"/>
                <a:cs typeface="Times New Roman" panose="02020603050405020304" pitchFamily="18" charset="0"/>
              </a:rPr>
              <a:t>附件</a:t>
            </a:r>
            <a:r>
              <a:rPr lang="zh-CN" altLang="en-US" sz="1800" kern="100" dirty="0">
                <a:solidFill>
                  <a:schemeClr val="tx1">
                    <a:lumMod val="65000"/>
                    <a:lumOff val="35000"/>
                  </a:schemeClr>
                </a:solidFill>
                <a:latin typeface="+mj-ea"/>
                <a:ea typeface="+mj-ea"/>
                <a:cs typeface="Times New Roman" panose="02020603050405020304" pitchFamily="18" charset="0"/>
              </a:rPr>
              <a:t>应用</a:t>
            </a:r>
            <a:r>
              <a:rPr lang="zh-CN" altLang="en-US" sz="1800" kern="100" dirty="0" smtClean="0">
                <a:solidFill>
                  <a:schemeClr val="tx1">
                    <a:lumMod val="65000"/>
                    <a:lumOff val="35000"/>
                  </a:schemeClr>
                </a:solidFill>
                <a:latin typeface="+mj-ea"/>
                <a:ea typeface="+mj-ea"/>
                <a:cs typeface="Times New Roman" panose="02020603050405020304" pitchFamily="18" charset="0"/>
              </a:rPr>
              <a:t>插件</a:t>
            </a:r>
            <a:r>
              <a:rPr lang="zh-CN" altLang="en-US" sz="1800" kern="100" dirty="0">
                <a:solidFill>
                  <a:schemeClr val="tx1">
                    <a:lumMod val="65000"/>
                    <a:lumOff val="35000"/>
                  </a:schemeClr>
                </a:solidFill>
                <a:latin typeface="+mj-ea"/>
                <a:ea typeface="+mj-ea"/>
                <a:cs typeface="Times New Roman" panose="02020603050405020304" pitchFamily="18" charset="0"/>
              </a:rPr>
              <a:t>，</a:t>
            </a:r>
            <a:r>
              <a:rPr lang="zh-CN" altLang="en-US" sz="1800" kern="100">
                <a:solidFill>
                  <a:schemeClr val="tx1">
                    <a:lumMod val="65000"/>
                    <a:lumOff val="35000"/>
                  </a:schemeClr>
                </a:solidFill>
                <a:latin typeface="+mj-ea"/>
                <a:ea typeface="+mj-ea"/>
                <a:cs typeface="Times New Roman" panose="02020603050405020304" pitchFamily="18" charset="0"/>
              </a:rPr>
              <a:t>直接</a:t>
            </a:r>
            <a:r>
              <a:rPr lang="zh-CN" altLang="en-US" sz="1800" kern="100" smtClean="0">
                <a:solidFill>
                  <a:schemeClr val="tx1">
                    <a:lumMod val="65000"/>
                    <a:lumOff val="35000"/>
                  </a:schemeClr>
                </a:solidFill>
                <a:latin typeface="+mj-ea"/>
                <a:ea typeface="+mj-ea"/>
                <a:cs typeface="Times New Roman" panose="02020603050405020304" pitchFamily="18" charset="0"/>
              </a:rPr>
              <a:t>将本地</a:t>
            </a:r>
            <a:r>
              <a:rPr lang="zh-CN" altLang="en-US" sz="1800" kern="100" dirty="0">
                <a:solidFill>
                  <a:schemeClr val="tx1">
                    <a:lumMod val="65000"/>
                    <a:lumOff val="35000"/>
                  </a:schemeClr>
                </a:solidFill>
                <a:latin typeface="+mj-ea"/>
                <a:ea typeface="+mj-ea"/>
                <a:cs typeface="Times New Roman" panose="02020603050405020304" pitchFamily="18" charset="0"/>
              </a:rPr>
              <a:t>大附件通过</a:t>
            </a:r>
            <a:r>
              <a:rPr lang="en-US" altLang="zh-CN" sz="1800" kern="100" dirty="0">
                <a:solidFill>
                  <a:schemeClr val="tx1">
                    <a:lumMod val="65000"/>
                    <a:lumOff val="35000"/>
                  </a:schemeClr>
                </a:solidFill>
                <a:latin typeface="+mj-ea"/>
                <a:ea typeface="+mj-ea"/>
                <a:cs typeface="Times New Roman" panose="02020603050405020304" pitchFamily="18" charset="0"/>
              </a:rPr>
              <a:t>HTTP </a:t>
            </a:r>
            <a:r>
              <a:rPr lang="zh-CN" altLang="en-US" sz="1800" kern="100" dirty="0">
                <a:solidFill>
                  <a:schemeClr val="tx1">
                    <a:lumMod val="65000"/>
                    <a:lumOff val="35000"/>
                  </a:schemeClr>
                </a:solidFill>
                <a:latin typeface="+mj-ea"/>
                <a:ea typeface="+mj-ea"/>
                <a:cs typeface="Times New Roman" panose="02020603050405020304" pitchFamily="18" charset="0"/>
              </a:rPr>
              <a:t>或</a:t>
            </a:r>
            <a:r>
              <a:rPr lang="en-US" altLang="zh-CN" sz="1800" kern="100" dirty="0">
                <a:solidFill>
                  <a:schemeClr val="tx1">
                    <a:lumMod val="65000"/>
                    <a:lumOff val="35000"/>
                  </a:schemeClr>
                </a:solidFill>
                <a:latin typeface="+mj-ea"/>
                <a:ea typeface="+mj-ea"/>
                <a:cs typeface="Times New Roman" panose="02020603050405020304" pitchFamily="18" charset="0"/>
              </a:rPr>
              <a:t>SSL</a:t>
            </a:r>
            <a:r>
              <a:rPr lang="zh-CN" altLang="en-US" sz="1800" kern="100" dirty="0">
                <a:solidFill>
                  <a:schemeClr val="tx1">
                    <a:lumMod val="65000"/>
                    <a:lumOff val="35000"/>
                  </a:schemeClr>
                </a:solidFill>
                <a:latin typeface="+mj-ea"/>
                <a:ea typeface="+mj-ea"/>
                <a:cs typeface="Times New Roman" panose="02020603050405020304" pitchFamily="18" charset="0"/>
              </a:rPr>
              <a:t>协议方式上传到</a:t>
            </a:r>
            <a:r>
              <a:rPr lang="en-US" altLang="zh-CN" sz="1800" kern="100" dirty="0" err="1" smtClean="0">
                <a:solidFill>
                  <a:schemeClr val="tx1">
                    <a:lumMod val="65000"/>
                    <a:lumOff val="35000"/>
                  </a:schemeClr>
                </a:solidFill>
                <a:latin typeface="+mj-ea"/>
                <a:ea typeface="+mj-ea"/>
                <a:cs typeface="Times New Roman" panose="02020603050405020304" pitchFamily="18" charset="0"/>
              </a:rPr>
              <a:t>Exdrive</a:t>
            </a:r>
            <a:r>
              <a:rPr lang="zh-CN" altLang="en-US" sz="1800" kern="100" dirty="0">
                <a:solidFill>
                  <a:schemeClr val="tx1">
                    <a:lumMod val="65000"/>
                    <a:lumOff val="35000"/>
                  </a:schemeClr>
                </a:solidFill>
                <a:latin typeface="+mj-ea"/>
                <a:ea typeface="+mj-ea"/>
                <a:cs typeface="Times New Roman" panose="02020603050405020304" pitchFamily="18" charset="0"/>
              </a:rPr>
              <a:t>企业网盘；</a:t>
            </a:r>
          </a:p>
          <a:p>
            <a:pPr marL="342900" indent="-342900" fontAlgn="base">
              <a:buFont typeface="+mj-lt"/>
              <a:buAutoNum type="arabicPeriod"/>
            </a:pPr>
            <a:r>
              <a:rPr lang="en-US" altLang="zh-CN" sz="1800" kern="100" dirty="0" err="1" smtClean="0">
                <a:solidFill>
                  <a:srgbClr val="FF6600"/>
                </a:solidFill>
                <a:latin typeface="+mj-ea"/>
                <a:ea typeface="+mj-ea"/>
                <a:cs typeface="Times New Roman" panose="02020603050405020304" pitchFamily="18" charset="0"/>
              </a:rPr>
              <a:t>Exdrive</a:t>
            </a:r>
            <a:r>
              <a:rPr lang="zh-CN" altLang="en-US" sz="1800" kern="100" dirty="0" smtClean="0">
                <a:solidFill>
                  <a:srgbClr val="FF6600"/>
                </a:solidFill>
                <a:latin typeface="+mj-ea"/>
                <a:ea typeface="+mj-ea"/>
                <a:cs typeface="Times New Roman" panose="02020603050405020304" pitchFamily="18" charset="0"/>
              </a:rPr>
              <a:t>：</a:t>
            </a:r>
            <a:r>
              <a:rPr lang="zh-CN" altLang="en-US" sz="1800" kern="100" dirty="0">
                <a:solidFill>
                  <a:schemeClr val="tx1">
                    <a:lumMod val="65000"/>
                    <a:lumOff val="35000"/>
                  </a:schemeClr>
                </a:solidFill>
                <a:latin typeface="+mj-ea"/>
                <a:ea typeface="+mj-ea"/>
                <a:cs typeface="Times New Roman" panose="02020603050405020304" pitchFamily="18" charset="0"/>
              </a:rPr>
              <a:t>收到用户上传的大附件后，立即返回加密的下载链接地址到发件人</a:t>
            </a:r>
            <a:r>
              <a:rPr lang="en-US" altLang="zh-CN" sz="1800" kern="100" dirty="0" smtClean="0">
                <a:solidFill>
                  <a:schemeClr val="tx1">
                    <a:lumMod val="65000"/>
                    <a:lumOff val="35000"/>
                  </a:schemeClr>
                </a:solidFill>
                <a:latin typeface="+mj-ea"/>
                <a:ea typeface="+mj-ea"/>
                <a:cs typeface="Times New Roman" panose="02020603050405020304" pitchFamily="18" charset="0"/>
              </a:rPr>
              <a:t>Outlook</a:t>
            </a:r>
            <a:r>
              <a:rPr lang="zh-CN" altLang="en-US" sz="1800" kern="100" dirty="0" smtClean="0">
                <a:solidFill>
                  <a:schemeClr val="tx1">
                    <a:lumMod val="65000"/>
                    <a:lumOff val="35000"/>
                  </a:schemeClr>
                </a:solidFill>
                <a:latin typeface="+mj-ea"/>
                <a:ea typeface="+mj-ea"/>
                <a:cs typeface="Times New Roman" panose="02020603050405020304" pitchFamily="18" charset="0"/>
              </a:rPr>
              <a:t>或</a:t>
            </a:r>
            <a:r>
              <a:rPr lang="en-US" altLang="zh-CN" sz="1800" kern="100" dirty="0" smtClean="0">
                <a:solidFill>
                  <a:schemeClr val="tx1">
                    <a:lumMod val="65000"/>
                    <a:lumOff val="35000"/>
                  </a:schemeClr>
                </a:solidFill>
                <a:latin typeface="+mj-ea"/>
                <a:ea typeface="+mj-ea"/>
                <a:cs typeface="Times New Roman" panose="02020603050405020304" pitchFamily="18" charset="0"/>
              </a:rPr>
              <a:t>OWA</a:t>
            </a:r>
            <a:r>
              <a:rPr lang="zh-CN" altLang="en-US" sz="1800" kern="100" dirty="0" smtClean="0">
                <a:solidFill>
                  <a:schemeClr val="tx1">
                    <a:lumMod val="65000"/>
                    <a:lumOff val="35000"/>
                  </a:schemeClr>
                </a:solidFill>
                <a:latin typeface="+mj-ea"/>
                <a:ea typeface="+mj-ea"/>
                <a:cs typeface="Times New Roman" panose="02020603050405020304" pitchFamily="18" charset="0"/>
              </a:rPr>
              <a:t>的</a:t>
            </a:r>
            <a:r>
              <a:rPr lang="zh-CN" altLang="en-US" sz="1800" kern="100" dirty="0">
                <a:solidFill>
                  <a:schemeClr val="tx1">
                    <a:lumMod val="65000"/>
                    <a:lumOff val="35000"/>
                  </a:schemeClr>
                </a:solidFill>
                <a:latin typeface="+mj-ea"/>
                <a:ea typeface="+mj-ea"/>
                <a:cs typeface="Times New Roman" panose="02020603050405020304" pitchFamily="18" charset="0"/>
              </a:rPr>
              <a:t>邮件正文中；</a:t>
            </a:r>
          </a:p>
          <a:p>
            <a:pPr marL="342900" indent="-342900" fontAlgn="base">
              <a:buFont typeface="+mj-lt"/>
              <a:buAutoNum type="arabicPeriod"/>
            </a:pPr>
            <a:r>
              <a:rPr lang="zh-CN" altLang="en-US" sz="1800" kern="100" dirty="0">
                <a:solidFill>
                  <a:srgbClr val="FF6600"/>
                </a:solidFill>
                <a:latin typeface="+mj-ea"/>
                <a:ea typeface="+mj-ea"/>
                <a:cs typeface="Times New Roman" panose="02020603050405020304" pitchFamily="18" charset="0"/>
              </a:rPr>
              <a:t>发件人：</a:t>
            </a:r>
            <a:r>
              <a:rPr lang="zh-CN" altLang="en-US" sz="1800" kern="100" dirty="0">
                <a:solidFill>
                  <a:schemeClr val="tx1">
                    <a:lumMod val="65000"/>
                    <a:lumOff val="35000"/>
                  </a:schemeClr>
                </a:solidFill>
                <a:latin typeface="+mj-ea"/>
                <a:ea typeface="+mj-ea"/>
                <a:cs typeface="Times New Roman" panose="02020603050405020304" pitchFamily="18" charset="0"/>
              </a:rPr>
              <a:t>将含有大附件下载链接的邮件发送给邮件收件人；</a:t>
            </a:r>
          </a:p>
          <a:p>
            <a:pPr marL="342900" indent="-342900" fontAlgn="base">
              <a:buFont typeface="+mj-lt"/>
              <a:buAutoNum type="arabicPeriod"/>
            </a:pPr>
            <a:r>
              <a:rPr lang="zh-CN" altLang="en-US" sz="1800" kern="100" dirty="0">
                <a:solidFill>
                  <a:srgbClr val="FF6600"/>
                </a:solidFill>
                <a:latin typeface="+mj-ea"/>
                <a:ea typeface="+mj-ea"/>
                <a:cs typeface="Times New Roman" panose="02020603050405020304" pitchFamily="18" charset="0"/>
              </a:rPr>
              <a:t>收件人：</a:t>
            </a:r>
            <a:r>
              <a:rPr lang="zh-CN" altLang="en-US" sz="1800" kern="100" dirty="0">
                <a:solidFill>
                  <a:schemeClr val="tx1">
                    <a:lumMod val="65000"/>
                    <a:lumOff val="35000"/>
                  </a:schemeClr>
                </a:solidFill>
                <a:latin typeface="+mj-ea"/>
                <a:ea typeface="+mj-ea"/>
                <a:cs typeface="Times New Roman" panose="02020603050405020304" pitchFamily="18" charset="0"/>
              </a:rPr>
              <a:t>通过点击邮件中下载链接地址，获取大附件</a:t>
            </a:r>
            <a:r>
              <a:rPr lang="zh-CN" altLang="en-US" sz="1800" kern="100" dirty="0" smtClean="0">
                <a:solidFill>
                  <a:schemeClr val="tx1">
                    <a:lumMod val="65000"/>
                    <a:lumOff val="35000"/>
                  </a:schemeClr>
                </a:solidFill>
                <a:latin typeface="+mj-ea"/>
                <a:ea typeface="+mj-ea"/>
                <a:cs typeface="Times New Roman" panose="02020603050405020304" pitchFamily="18" charset="0"/>
              </a:rPr>
              <a:t>。</a:t>
            </a:r>
            <a:endParaRPr lang="zh-CN" altLang="en-US" sz="180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71720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27 0.00602 L 0.08178 0.00602 C 0.1181 0.00602 0.16342 -0.02199 0.16342 -0.04445 L 0.16342 -0.09468 " pathEditMode="relative" rAng="0" ptsTypes="AAAA">
                                      <p:cBhvr>
                                        <p:cTn id="6" dur="2000" fill="hold"/>
                                        <p:tgtEl>
                                          <p:spTgt spid="24"/>
                                        </p:tgtEl>
                                        <p:attrNameLst>
                                          <p:attrName>ppt_x</p:attrName>
                                          <p:attrName>ppt_y</p:attrName>
                                        </p:attrNameLst>
                                      </p:cBhvr>
                                      <p:rCtr x="8151" y="-504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500"/>
                            </p:stCondLst>
                            <p:childTnLst>
                              <p:par>
                                <p:cTn id="13" presetID="35" presetClass="path" presetSubtype="0" accel="50000" decel="50000" fill="hold" nodeType="afterEffect">
                                  <p:stCondLst>
                                    <p:cond delay="0"/>
                                  </p:stCondLst>
                                  <p:childTnLst>
                                    <p:animMotion origin="layout" path="M 1.875E-6 -3.33333E-6 L -0.1431 -0.00115 " pathEditMode="relative" rAng="0" ptsTypes="AA">
                                      <p:cBhvr>
                                        <p:cTn id="14" dur="2000" fill="hold"/>
                                        <p:tgtEl>
                                          <p:spTgt spid="17"/>
                                        </p:tgtEl>
                                        <p:attrNameLst>
                                          <p:attrName>ppt_x</p:attrName>
                                          <p:attrName>ppt_y</p:attrName>
                                        </p:attrNameLst>
                                      </p:cBhvr>
                                      <p:rCtr x="-7161" y="-69"/>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1000"/>
                            </p:stCondLst>
                            <p:childTnLst>
                              <p:par>
                                <p:cTn id="25" presetID="0" presetClass="path" presetSubtype="0" accel="50000" decel="50000" fill="hold" nodeType="afterEffect">
                                  <p:stCondLst>
                                    <p:cond delay="0"/>
                                  </p:stCondLst>
                                  <p:childTnLst>
                                    <p:animMotion origin="layout" path="M 5.55112E-17 1.85185E-6 L 0.17435 0.11412 L 0.25964 -0.0375 L 0.40234 -0.18102 L 0.41016 0.05116 " pathEditMode="relative" rAng="0" ptsTypes="AAAAA">
                                      <p:cBhvr>
                                        <p:cTn id="26" dur="5000" fill="hold"/>
                                        <p:tgtEl>
                                          <p:spTgt spid="8"/>
                                        </p:tgtEl>
                                        <p:attrNameLst>
                                          <p:attrName>ppt_x</p:attrName>
                                          <p:attrName>ppt_y</p:attrName>
                                        </p:attrNameLst>
                                      </p:cBhvr>
                                      <p:rCtr x="20508" y="-3356"/>
                                    </p:animMotion>
                                  </p:childTnLst>
                                </p:cTn>
                              </p:par>
                              <p:par>
                                <p:cTn id="27" presetID="0" presetClass="path" presetSubtype="0" accel="50000" decel="50000" fill="hold" nodeType="withEffect">
                                  <p:stCondLst>
                                    <p:cond delay="0"/>
                                  </p:stCondLst>
                                  <p:childTnLst>
                                    <p:animMotion origin="layout" path="M -2.08333E-7 -4.44444E-6 L 0.17435 0.11412 L 0.25964 -0.0375 L 0.40234 -0.18101 L 0.41016 0.05116 " pathEditMode="relative" rAng="0" ptsTypes="AAAAA">
                                      <p:cBhvr>
                                        <p:cTn id="28" dur="5000" fill="hold"/>
                                        <p:tgtEl>
                                          <p:spTgt spid="28"/>
                                        </p:tgtEl>
                                        <p:attrNameLst>
                                          <p:attrName>ppt_x</p:attrName>
                                          <p:attrName>ppt_y</p:attrName>
                                        </p:attrNameLst>
                                      </p:cBhvr>
                                      <p:rCtr x="20508" y="-3356"/>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41003 0.05487 L 0.26576 -0.05625 L 0.19701 -0.0581 " pathEditMode="relative" rAng="0" ptsTypes="AAA">
                                      <p:cBhvr>
                                        <p:cTn id="32" dur="2000" fill="hold"/>
                                        <p:tgtEl>
                                          <p:spTgt spid="28"/>
                                        </p:tgtEl>
                                        <p:attrNameLst>
                                          <p:attrName>ppt_x</p:attrName>
                                          <p:attrName>ppt_y</p:attrName>
                                        </p:attrNameLst>
                                      </p:cBhvr>
                                      <p:rCtr x="-10651" y="-5648"/>
                                    </p:animMotion>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2500"/>
                            </p:stCondLst>
                            <p:childTnLst>
                              <p:par>
                                <p:cTn id="38" presetID="0" presetClass="path" presetSubtype="0" accel="50000" decel="50000" fill="hold" nodeType="afterEffect">
                                  <p:stCondLst>
                                    <p:cond delay="0"/>
                                  </p:stCondLst>
                                  <p:childTnLst>
                                    <p:animMotion origin="layout" path="M 4.16667E-6 -3.33333E-6 L 0.0026 0.1676 L 0.09843 0.16297 L 0.24062 0.26297 " pathEditMode="relative" rAng="0" ptsTypes="AAAA">
                                      <p:cBhvr>
                                        <p:cTn id="39" dur="2800" fill="hold"/>
                                        <p:tgtEl>
                                          <p:spTgt spid="40"/>
                                        </p:tgtEl>
                                        <p:attrNameLst>
                                          <p:attrName>ppt_x</p:attrName>
                                          <p:attrName>ppt_y</p:attrName>
                                        </p:attrNameLst>
                                      </p:cBhvr>
                                      <p:rCtr x="12031" y="1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19112" y="307430"/>
            <a:ext cx="7956148" cy="747897"/>
          </a:xfrm>
          <a:prstGeom prst="rect">
            <a:avLst/>
          </a:prstGeom>
        </p:spPr>
        <p:txBody>
          <a:bodyPr/>
          <a:lstStyle>
            <a:defPPr>
              <a:defRPr lang="zh-CN"/>
            </a:defPPr>
            <a:lvl1pPr>
              <a:lnSpc>
                <a:spcPct val="90000"/>
              </a:lnSpc>
              <a:spcBef>
                <a:spcPct val="0"/>
              </a:spcBef>
              <a:buNone/>
              <a:defRPr sz="4400">
                <a:solidFill>
                  <a:srgbClr val="1069AB"/>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FF6600"/>
                </a:solidFill>
              </a:rPr>
              <a:t>产品特</a:t>
            </a:r>
            <a:r>
              <a:rPr lang="zh-CN" altLang="en-US" dirty="0">
                <a:solidFill>
                  <a:srgbClr val="FF6600"/>
                </a:solidFill>
              </a:rPr>
              <a:t>性</a:t>
            </a:r>
            <a:endParaRPr lang="en-US" dirty="0">
              <a:solidFill>
                <a:srgbClr val="FF6600"/>
              </a:solidFill>
            </a:endParaRPr>
          </a:p>
        </p:txBody>
      </p:sp>
      <p:sp>
        <p:nvSpPr>
          <p:cNvPr id="14" name="内容占位符 2"/>
          <p:cNvSpPr txBox="1">
            <a:spLocks/>
          </p:cNvSpPr>
          <p:nvPr/>
        </p:nvSpPr>
        <p:spPr>
          <a:xfrm>
            <a:off x="532759" y="1500668"/>
            <a:ext cx="10835825" cy="363573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pP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企业</a:t>
            </a:r>
            <a:r>
              <a:rPr lang="zh-CN" altLang="en-US" sz="1800" dirty="0" smtClean="0">
                <a:solidFill>
                  <a:srgbClr val="FF6600"/>
                </a:solidFill>
                <a:latin typeface="微软雅黑" panose="020B0503020204020204" pitchFamily="34" charset="-122"/>
                <a:ea typeface="微软雅黑" panose="020B0503020204020204" pitchFamily="34" charset="-122"/>
              </a:rPr>
              <a:t>本地私有化</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部署；</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ts val="2200"/>
              </a:lnSpc>
              <a:buFont typeface="+mj-lt"/>
              <a:buAutoNum type="arabicPeriod"/>
            </a:pP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200"/>
              </a:lnSpc>
            </a:pP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基于</a:t>
            </a:r>
            <a:r>
              <a:rPr lang="zh-CN" altLang="en-US" sz="1800" dirty="0">
                <a:solidFill>
                  <a:srgbClr val="FF6600"/>
                </a:solidFill>
                <a:latin typeface="微软雅黑" panose="020B0503020204020204" pitchFamily="34" charset="-122"/>
                <a:ea typeface="微软雅黑" panose="020B0503020204020204" pitchFamily="34" charset="-122"/>
              </a:rPr>
              <a:t>活动目录</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的身份验证</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体系；</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ts val="2200"/>
              </a:lnSpc>
              <a:buFont typeface="+mj-lt"/>
              <a:buAutoNum type="arabicPeriod"/>
            </a:pP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200"/>
              </a:lnSpc>
            </a:pP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提供</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企业管理员</a:t>
            </a:r>
            <a:r>
              <a:rPr lang="zh-CN" altLang="en-US" sz="1800" dirty="0">
                <a:solidFill>
                  <a:srgbClr val="FF6600"/>
                </a:solidFill>
                <a:latin typeface="微软雅黑" panose="020B0503020204020204" pitchFamily="34" charset="-122"/>
                <a:ea typeface="微软雅黑" panose="020B0503020204020204" pitchFamily="34" charset="-122"/>
              </a:rPr>
              <a:t>全局化管理</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，对使用情况</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了如指掌；</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ts val="2200"/>
              </a:lnSpc>
              <a:buFont typeface="+mj-lt"/>
              <a:buAutoNum type="arabicPeriod"/>
            </a:pP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200"/>
              </a:lnSpc>
            </a:pP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符合</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企业</a:t>
            </a:r>
            <a:r>
              <a:rPr lang="zh-CN" altLang="en-US" sz="1800" dirty="0">
                <a:solidFill>
                  <a:srgbClr val="FF6600"/>
                </a:solidFill>
                <a:latin typeface="微软雅黑" panose="020B0503020204020204" pitchFamily="34" charset="-122"/>
                <a:ea typeface="微软雅黑" panose="020B0503020204020204" pitchFamily="34" charset="-122"/>
              </a:rPr>
              <a:t>内容审计</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要求，提供内容保留</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功能；</a:t>
            </a:r>
          </a:p>
          <a:p>
            <a:pPr marL="0" indent="0">
              <a:lnSpc>
                <a:spcPts val="2200"/>
              </a:lnSpc>
              <a:buNone/>
            </a:pPr>
            <a:endPar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200"/>
              </a:lnSpc>
            </a:pP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rPr>
              <a:t>与</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微软产品紧密整合，</a:t>
            </a:r>
            <a:r>
              <a:rPr lang="zh-CN" altLang="en-US" sz="1800" dirty="0">
                <a:solidFill>
                  <a:srgbClr val="FF6600"/>
                </a:solidFill>
                <a:latin typeface="微软雅黑" panose="020B0503020204020204" pitchFamily="34" charset="-122"/>
                <a:ea typeface="微软雅黑" panose="020B0503020204020204" pitchFamily="34" charset="-122"/>
              </a:rPr>
              <a:t>提供微软</a:t>
            </a:r>
            <a:r>
              <a:rPr lang="en-US" altLang="zh-CN" sz="1800" dirty="0">
                <a:solidFill>
                  <a:srgbClr val="FF6600"/>
                </a:solidFill>
                <a:latin typeface="微软雅黑" panose="020B0503020204020204" pitchFamily="34" charset="-122"/>
                <a:ea typeface="微软雅黑" panose="020B0503020204020204" pitchFamily="34" charset="-122"/>
              </a:rPr>
              <a:t>Outlook</a:t>
            </a:r>
            <a:r>
              <a:rPr lang="zh-CN" altLang="en-US" sz="1800" dirty="0">
                <a:solidFill>
                  <a:srgbClr val="FF6600"/>
                </a:solidFill>
                <a:latin typeface="微软雅黑" panose="020B0503020204020204" pitchFamily="34" charset="-122"/>
                <a:ea typeface="微软雅黑" panose="020B0503020204020204" pitchFamily="34" charset="-122"/>
              </a:rPr>
              <a:t>，</a:t>
            </a:r>
            <a:r>
              <a:rPr lang="en-US" altLang="zh-CN" sz="1800" dirty="0">
                <a:solidFill>
                  <a:srgbClr val="FF6600"/>
                </a:solidFill>
                <a:latin typeface="微软雅黑" panose="020B0503020204020204" pitchFamily="34" charset="-122"/>
                <a:ea typeface="微软雅黑" panose="020B0503020204020204" pitchFamily="34" charset="-122"/>
              </a:rPr>
              <a:t>OWA</a:t>
            </a:r>
            <a:r>
              <a:rPr lang="zh-CN" altLang="en-US" sz="1800" dirty="0">
                <a:solidFill>
                  <a:srgbClr val="FF6600"/>
                </a:solidFill>
                <a:latin typeface="微软雅黑" panose="020B0503020204020204" pitchFamily="34" charset="-122"/>
                <a:ea typeface="微软雅黑" panose="020B0503020204020204" pitchFamily="34" charset="-122"/>
              </a:rPr>
              <a:t>，</a:t>
            </a:r>
            <a:r>
              <a:rPr lang="en-US" altLang="zh-CN" sz="1800" dirty="0">
                <a:solidFill>
                  <a:srgbClr val="FF6600"/>
                </a:solidFill>
                <a:latin typeface="微软雅黑" panose="020B0503020204020204" pitchFamily="34" charset="-122"/>
                <a:ea typeface="微软雅黑" panose="020B0503020204020204" pitchFamily="34" charset="-122"/>
              </a:rPr>
              <a:t>Lync</a:t>
            </a:r>
            <a:r>
              <a:rPr lang="zh-CN" altLang="en-US" sz="1800" dirty="0">
                <a:solidFill>
                  <a:srgbClr val="FF6600"/>
                </a:solidFill>
                <a:latin typeface="微软雅黑" panose="020B0503020204020204" pitchFamily="34" charset="-122"/>
                <a:ea typeface="微软雅黑" panose="020B0503020204020204" pitchFamily="34" charset="-122"/>
              </a:rPr>
              <a:t>插件</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，方便用户使用。</a:t>
            </a:r>
            <a:endPar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930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19112" y="307430"/>
            <a:ext cx="6263825" cy="747897"/>
          </a:xfrm>
          <a:prstGeom prst="rect">
            <a:avLst/>
          </a:prstGeom>
        </p:spPr>
        <p:txBody>
          <a:bodyPr/>
          <a:lstStyle>
            <a:defPPr>
              <a:defRPr lang="zh-CN"/>
            </a:defPPr>
            <a:lvl1pPr>
              <a:lnSpc>
                <a:spcPct val="90000"/>
              </a:lnSpc>
              <a:spcBef>
                <a:spcPct val="0"/>
              </a:spcBef>
              <a:buNone/>
              <a:defRPr sz="4400">
                <a:solidFill>
                  <a:srgbClr val="1069AB"/>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FF6600"/>
                </a:solidFill>
              </a:rPr>
              <a:t>产品介绍</a:t>
            </a:r>
            <a:endParaRPr lang="en-US" dirty="0">
              <a:solidFill>
                <a:srgbClr val="FF6600"/>
              </a:solidFill>
            </a:endParaRPr>
          </a:p>
        </p:txBody>
      </p:sp>
      <p:sp>
        <p:nvSpPr>
          <p:cNvPr id="44" name="内容占位符 2"/>
          <p:cNvSpPr txBox="1">
            <a:spLocks/>
          </p:cNvSpPr>
          <p:nvPr/>
        </p:nvSpPr>
        <p:spPr>
          <a:xfrm>
            <a:off x="532759" y="1282302"/>
            <a:ext cx="10835825" cy="447814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buNone/>
            </a:pPr>
            <a:r>
              <a:rPr lang="zh-CN" altLang="en-US" sz="1600" dirty="0">
                <a:solidFill>
                  <a:srgbClr val="FF6600"/>
                </a:solidFill>
                <a:latin typeface="微软雅黑" panose="020B0503020204020204" pitchFamily="34" charset="-122"/>
                <a:ea typeface="微软雅黑" panose="020B0503020204020204" pitchFamily="34" charset="-122"/>
              </a:rPr>
              <a:t>客户端支持：</a:t>
            </a:r>
            <a:endParaRPr lang="en-US" altLang="zh-CN" sz="1600" dirty="0">
              <a:solidFill>
                <a:srgbClr val="FF6600"/>
              </a:solidFill>
              <a:latin typeface="微软雅黑" panose="020B0503020204020204" pitchFamily="34" charset="-122"/>
              <a:ea typeface="微软雅黑" panose="020B0503020204020204" pitchFamily="34" charset="-122"/>
            </a:endParaRP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发件人：</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Outlook 2007/2010/2013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和</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OWA 2007/2010/2013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（浏览器访问）；</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收件人：无任何要求，通过链接下载附件，支持移动设备下载</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nSpc>
                <a:spcPts val="2200"/>
              </a:lnSpc>
              <a:buNone/>
            </a:pPr>
            <a:r>
              <a:rPr lang="zh-CN" altLang="en-US" sz="1600" dirty="0" smtClean="0">
                <a:solidFill>
                  <a:srgbClr val="FF6600"/>
                </a:solidFill>
                <a:latin typeface="微软雅黑" panose="020B0503020204020204" pitchFamily="34" charset="-122"/>
                <a:ea typeface="微软雅黑" panose="020B0503020204020204" pitchFamily="34" charset="-122"/>
              </a:rPr>
              <a:t>主要功能：</a:t>
            </a:r>
            <a:endParaRPr lang="en-US" altLang="zh-CN" sz="1600" dirty="0" smtClean="0">
              <a:solidFill>
                <a:srgbClr val="FF6600"/>
              </a:solidFill>
              <a:latin typeface="微软雅黑" panose="020B0503020204020204" pitchFamily="34" charset="-122"/>
              <a:ea typeface="微软雅黑" panose="020B0503020204020204" pitchFamily="34" charset="-122"/>
            </a:endParaRP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支持文件的上传、下载、移动、删除和属性编辑；</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支持文件夹的创建、下载、移动、删除和属性编辑；</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支持文件的断点续传，支持文件上传过程中暂停及再上传；</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支持文件“秒传”；</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支持一键快速转存到“中转站”（需要双方均为企业内部用户）；</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支持用户对文件自定义设置共享范围（公开、企业内、不共享），默认项可在后台全局设置；</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支持用户对文件自定义设置过期时间（可设置为永久或定量周期），默认项可在后台全局</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设置</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82834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19112" y="307430"/>
            <a:ext cx="6263825" cy="747897"/>
          </a:xfrm>
          <a:prstGeom prst="rect">
            <a:avLst/>
          </a:prstGeom>
        </p:spPr>
        <p:txBody>
          <a:bodyPr/>
          <a:lstStyle>
            <a:defPPr>
              <a:defRPr lang="zh-CN"/>
            </a:defPPr>
            <a:lvl1pPr>
              <a:lnSpc>
                <a:spcPct val="90000"/>
              </a:lnSpc>
              <a:spcBef>
                <a:spcPct val="0"/>
              </a:spcBef>
              <a:buNone/>
              <a:defRPr sz="4400">
                <a:solidFill>
                  <a:srgbClr val="1069AB"/>
                </a:solidFill>
                <a:latin typeface="微软雅黑" panose="020B0503020204020204" pitchFamily="34" charset="-122"/>
                <a:ea typeface="微软雅黑" panose="020B0503020204020204" pitchFamily="34" charset="-122"/>
                <a:cs typeface="+mj-cs"/>
              </a:defRPr>
            </a:lvl1pPr>
          </a:lstStyle>
          <a:p>
            <a:r>
              <a:rPr lang="zh-CN" altLang="en-US" dirty="0" smtClean="0">
                <a:solidFill>
                  <a:srgbClr val="FF6600"/>
                </a:solidFill>
              </a:rPr>
              <a:t>产品介绍（续）</a:t>
            </a:r>
            <a:endParaRPr lang="en-US" altLang="zh-CN" dirty="0" smtClean="0">
              <a:solidFill>
                <a:srgbClr val="FF6600"/>
              </a:solidFill>
            </a:endParaRPr>
          </a:p>
          <a:p>
            <a:endParaRPr lang="en-US" dirty="0"/>
          </a:p>
        </p:txBody>
      </p:sp>
      <p:sp>
        <p:nvSpPr>
          <p:cNvPr id="44" name="内容占位符 2"/>
          <p:cNvSpPr txBox="1">
            <a:spLocks/>
          </p:cNvSpPr>
          <p:nvPr/>
        </p:nvSpPr>
        <p:spPr>
          <a:xfrm>
            <a:off x="532759" y="1282302"/>
            <a:ext cx="10835825" cy="529888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buNone/>
            </a:pPr>
            <a:r>
              <a:rPr lang="zh-CN" altLang="en-US" sz="1600" dirty="0">
                <a:solidFill>
                  <a:srgbClr val="FF6600"/>
                </a:solidFill>
                <a:latin typeface="微软雅黑" panose="020B0503020204020204" pitchFamily="34" charset="-122"/>
                <a:ea typeface="微软雅黑" panose="020B0503020204020204" pitchFamily="34" charset="-122"/>
              </a:rPr>
              <a:t>后台管理</a:t>
            </a:r>
            <a:r>
              <a:rPr lang="zh-CN" altLang="en-US" sz="1600" dirty="0" smtClean="0">
                <a:solidFill>
                  <a:srgbClr val="FF6600"/>
                </a:solidFill>
                <a:latin typeface="微软雅黑" panose="020B0503020204020204" pitchFamily="34" charset="-122"/>
                <a:ea typeface="微软雅黑" panose="020B0503020204020204" pitchFamily="34" charset="-122"/>
              </a:rPr>
              <a:t>：</a:t>
            </a:r>
            <a:endParaRPr lang="en-US" altLang="zh-CN" sz="1600" dirty="0">
              <a:solidFill>
                <a:srgbClr val="FF6600"/>
              </a:solidFill>
              <a:latin typeface="微软雅黑" panose="020B0503020204020204" pitchFamily="34" charset="-122"/>
              <a:ea typeface="微软雅黑" panose="020B0503020204020204" pitchFamily="34" charset="-122"/>
            </a:endParaRPr>
          </a:p>
          <a:p>
            <a:pPr>
              <a:lnSpc>
                <a:spcPts val="2200"/>
              </a:lnSpc>
              <a:buFont typeface="Wingdings" panose="05000000000000000000" pitchFamily="2" charset="2"/>
              <a:buChar char="ü"/>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Web</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操作管理界面，简便易用；</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支持配置单个上传附件大小；</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支持配置上传附件的文件类型；</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支持配置用户存储空间大小；</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支持配置全局设置（共享范围、过期时间等）；</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支持文件恢复功能；</a:t>
            </a:r>
          </a:p>
          <a:p>
            <a:pPr>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支持审计，日志</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查看。</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lnSpc>
                <a:spcPts val="2200"/>
              </a:lnSpc>
              <a:buNone/>
            </a:pPr>
            <a:r>
              <a:rPr lang="zh-CN" altLang="en-US" sz="1600" dirty="0" smtClean="0">
                <a:solidFill>
                  <a:srgbClr val="FF6600"/>
                </a:solidFill>
                <a:latin typeface="微软雅黑" panose="020B0503020204020204" pitchFamily="34" charset="-122"/>
                <a:ea typeface="微软雅黑" panose="020B0503020204020204" pitchFamily="34" charset="-122"/>
              </a:rPr>
              <a:t>安全特性：</a:t>
            </a:r>
            <a:endParaRPr lang="en-US" altLang="zh-CN" sz="1600" dirty="0" smtClean="0">
              <a:solidFill>
                <a:srgbClr val="FF6600"/>
              </a:solidFill>
              <a:latin typeface="微软雅黑" panose="020B0503020204020204" pitchFamily="34" charset="-122"/>
              <a:ea typeface="微软雅黑" panose="020B0503020204020204" pitchFamily="34" charset="-122"/>
            </a:endParaRPr>
          </a:p>
          <a:p>
            <a:pPr fontAlgn="base">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SSL</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（安全套接层协议）加密传输访问；</a:t>
            </a:r>
          </a:p>
          <a:p>
            <a:pPr fontAlgn="base">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文件下载链接地址加密，无法穷举；</a:t>
            </a:r>
          </a:p>
          <a:p>
            <a:pPr fontAlgn="base">
              <a:lnSpc>
                <a:spcPts val="2200"/>
              </a:lnSpc>
              <a:buFont typeface="Wingdings" panose="05000000000000000000" pitchFamily="2" charset="2"/>
              <a:buChar char="ü"/>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支持文件断点续传化和文件一致性校验。</a:t>
            </a:r>
          </a:p>
          <a:p>
            <a:pPr marL="0" indent="0">
              <a:lnSpc>
                <a:spcPts val="2200"/>
              </a:lnSpc>
              <a:buNone/>
            </a:pPr>
            <a:endParaRPr lang="en-US" altLang="zh-CN" sz="1600" dirty="0" smtClean="0">
              <a:solidFill>
                <a:srgbClr val="FF66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5675"/>
          <a:stretch/>
        </p:blipFill>
        <p:spPr>
          <a:xfrm>
            <a:off x="5305504" y="1764961"/>
            <a:ext cx="6443030" cy="3421189"/>
          </a:xfrm>
          <a:prstGeom prst="rect">
            <a:avLst/>
          </a:prstGeom>
          <a:ln>
            <a:solidFill>
              <a:schemeClr val="bg1">
                <a:lumMod val="85000"/>
              </a:schemeClr>
            </a:solidFill>
          </a:ln>
        </p:spPr>
      </p:pic>
    </p:spTree>
    <p:extLst>
      <p:ext uri="{BB962C8B-B14F-4D97-AF65-F5344CB8AC3E}">
        <p14:creationId xmlns:p14="http://schemas.microsoft.com/office/powerpoint/2010/main" val="2527685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19112" y="307430"/>
            <a:ext cx="7956148" cy="747897"/>
          </a:xfrm>
          <a:prstGeom prst="rect">
            <a:avLst/>
          </a:prstGeom>
        </p:spPr>
        <p:txBody>
          <a:bodyPr/>
          <a:lstStyle>
            <a:defPPr>
              <a:defRPr lang="zh-CN"/>
            </a:defPPr>
            <a:lvl1pPr>
              <a:lnSpc>
                <a:spcPct val="90000"/>
              </a:lnSpc>
              <a:spcBef>
                <a:spcPct val="0"/>
              </a:spcBef>
              <a:buNone/>
              <a:defRPr sz="4400">
                <a:solidFill>
                  <a:srgbClr val="1069AB"/>
                </a:solidFill>
                <a:latin typeface="微软雅黑" panose="020B0503020204020204" pitchFamily="34" charset="-122"/>
                <a:ea typeface="微软雅黑" panose="020B0503020204020204" pitchFamily="34" charset="-122"/>
                <a:cs typeface="+mj-cs"/>
              </a:defRPr>
            </a:lvl1pPr>
          </a:lstStyle>
          <a:p>
            <a:r>
              <a:rPr lang="en-US" altLang="zh-CN" dirty="0" err="1">
                <a:solidFill>
                  <a:srgbClr val="FF6600"/>
                </a:solidFill>
              </a:rPr>
              <a:t>Exdrive</a:t>
            </a:r>
            <a:r>
              <a:rPr lang="en-US" altLang="zh-CN" dirty="0">
                <a:solidFill>
                  <a:srgbClr val="FF6600"/>
                </a:solidFill>
              </a:rPr>
              <a:t> for Outlook </a:t>
            </a:r>
            <a:r>
              <a:rPr lang="zh-CN" altLang="en-US" dirty="0" smtClean="0">
                <a:solidFill>
                  <a:srgbClr val="FF6600"/>
                </a:solidFill>
              </a:rPr>
              <a:t>插件</a:t>
            </a:r>
            <a:endParaRPr lang="en-US" dirty="0">
              <a:solidFill>
                <a:srgbClr val="FF6600"/>
              </a:solidFill>
            </a:endParaRPr>
          </a:p>
        </p:txBody>
      </p:sp>
      <p:sp>
        <p:nvSpPr>
          <p:cNvPr id="44" name="内容占位符 2"/>
          <p:cNvSpPr txBox="1">
            <a:spLocks/>
          </p:cNvSpPr>
          <p:nvPr/>
        </p:nvSpPr>
        <p:spPr>
          <a:xfrm>
            <a:off x="532760" y="1295950"/>
            <a:ext cx="5772506" cy="331366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700" dirty="0" err="1" smtClean="0">
                <a:solidFill>
                  <a:schemeClr val="tx1">
                    <a:lumMod val="65000"/>
                    <a:lumOff val="35000"/>
                  </a:schemeClr>
                </a:solidFill>
                <a:latin typeface="微软雅黑" panose="020B0503020204020204" pitchFamily="34" charset="-122"/>
                <a:ea typeface="微软雅黑" panose="020B0503020204020204" pitchFamily="34" charset="-122"/>
              </a:rPr>
              <a:t>Exdrive</a:t>
            </a:r>
            <a:r>
              <a:rPr lang="en-US" altLang="zh-CN" sz="17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700" dirty="0">
                <a:solidFill>
                  <a:schemeClr val="tx1">
                    <a:lumMod val="65000"/>
                    <a:lumOff val="35000"/>
                  </a:schemeClr>
                </a:solidFill>
                <a:latin typeface="微软雅黑" panose="020B0503020204020204" pitchFamily="34" charset="-122"/>
                <a:ea typeface="微软雅黑" panose="020B0503020204020204" pitchFamily="34" charset="-122"/>
              </a:rPr>
              <a:t>for Outlook</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是我们推出的专用于</a:t>
            </a:r>
            <a:r>
              <a:rPr lang="en-US" altLang="zh-CN" sz="1700" dirty="0">
                <a:solidFill>
                  <a:schemeClr val="tx1">
                    <a:lumMod val="65000"/>
                    <a:lumOff val="35000"/>
                  </a:schemeClr>
                </a:solidFill>
                <a:latin typeface="微软雅黑" panose="020B0503020204020204" pitchFamily="34" charset="-122"/>
                <a:ea typeface="微软雅黑" panose="020B0503020204020204" pitchFamily="34" charset="-122"/>
              </a:rPr>
              <a:t>Outlook</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客户端的邮件大附件插件。</a:t>
            </a:r>
            <a:r>
              <a:rPr lang="zh-CN" altLang="en-US" sz="1700" dirty="0">
                <a:solidFill>
                  <a:srgbClr val="FF6600"/>
                </a:solidFill>
                <a:latin typeface="微软雅黑" panose="020B0503020204020204" pitchFamily="34" charset="-122"/>
                <a:ea typeface="微软雅黑" panose="020B0503020204020204" pitchFamily="34" charset="-122"/>
              </a:rPr>
              <a:t>用户在</a:t>
            </a:r>
            <a:r>
              <a:rPr lang="en-US" altLang="zh-CN" sz="1700" dirty="0">
                <a:solidFill>
                  <a:srgbClr val="FF6600"/>
                </a:solidFill>
                <a:latin typeface="微软雅黑" panose="020B0503020204020204" pitchFamily="34" charset="-122"/>
                <a:ea typeface="微软雅黑" panose="020B0503020204020204" pitchFamily="34" charset="-122"/>
              </a:rPr>
              <a:t>Outlook</a:t>
            </a:r>
            <a:r>
              <a:rPr lang="zh-CN" altLang="en-US" sz="1700" dirty="0">
                <a:solidFill>
                  <a:srgbClr val="FF6600"/>
                </a:solidFill>
                <a:latin typeface="微软雅黑" panose="020B0503020204020204" pitchFamily="34" charset="-122"/>
                <a:ea typeface="微软雅黑" panose="020B0503020204020204" pitchFamily="34" charset="-122"/>
              </a:rPr>
              <a:t>中通过该插件就可以在邮件正文中简单、快速的插入大附件的链接地址</a:t>
            </a:r>
            <a:r>
              <a:rPr lang="en-US" altLang="zh-CN" sz="1700" dirty="0">
                <a:solidFill>
                  <a:srgbClr val="FF6600"/>
                </a:solidFill>
                <a:latin typeface="微软雅黑" panose="020B0503020204020204" pitchFamily="34" charset="-122"/>
                <a:ea typeface="微软雅黑" panose="020B0503020204020204" pitchFamily="34" charset="-122"/>
              </a:rPr>
              <a:t>URL</a:t>
            </a:r>
            <a:r>
              <a:rPr lang="zh-CN" altLang="en-US" sz="1700" dirty="0">
                <a:solidFill>
                  <a:srgbClr val="FF6600"/>
                </a:solidFill>
                <a:latin typeface="微软雅黑" panose="020B0503020204020204" pitchFamily="34" charset="-122"/>
                <a:ea typeface="微软雅黑" panose="020B0503020204020204" pitchFamily="34" charset="-122"/>
              </a:rPr>
              <a:t>，接收方用户只需点击邮件中的链接地址就可轻松下载该附件，不受其所用邮件系统的附件大小限制</a:t>
            </a:r>
            <a:r>
              <a:rPr lang="zh-CN" altLang="en-US" sz="1700" dirty="0" smtClean="0">
                <a:solidFill>
                  <a:srgbClr val="FF6600"/>
                </a:solidFill>
                <a:latin typeface="微软雅黑" panose="020B0503020204020204" pitchFamily="34" charset="-122"/>
                <a:ea typeface="微软雅黑" panose="020B0503020204020204" pitchFamily="34" charset="-122"/>
              </a:rPr>
              <a:t>。</a:t>
            </a:r>
            <a:endParaRPr lang="en-US" altLang="zh-CN" sz="1700" dirty="0" smtClean="0">
              <a:solidFill>
                <a:srgbClr val="FF6600"/>
              </a:solidFill>
              <a:latin typeface="微软雅黑" panose="020B0503020204020204" pitchFamily="34" charset="-122"/>
              <a:ea typeface="微软雅黑" panose="020B0503020204020204" pitchFamily="34" charset="-122"/>
            </a:endParaRPr>
          </a:p>
          <a:p>
            <a:pPr>
              <a:lnSpc>
                <a:spcPct val="150000"/>
              </a:lnSpc>
            </a:pPr>
            <a:r>
              <a:rPr lang="en-US" altLang="zh-CN" sz="1700" dirty="0" err="1" smtClean="0">
                <a:solidFill>
                  <a:schemeClr val="tx1">
                    <a:lumMod val="65000"/>
                    <a:lumOff val="35000"/>
                  </a:schemeClr>
                </a:solidFill>
                <a:latin typeface="微软雅黑" panose="020B0503020204020204" pitchFamily="34" charset="-122"/>
                <a:ea typeface="微软雅黑" panose="020B0503020204020204" pitchFamily="34" charset="-122"/>
              </a:rPr>
              <a:t>Exdrive</a:t>
            </a:r>
            <a:r>
              <a:rPr lang="en-US" altLang="zh-CN" sz="17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700" dirty="0">
                <a:solidFill>
                  <a:schemeClr val="tx1">
                    <a:lumMod val="65000"/>
                    <a:lumOff val="35000"/>
                  </a:schemeClr>
                </a:solidFill>
                <a:latin typeface="微软雅黑" panose="020B0503020204020204" pitchFamily="34" charset="-122"/>
                <a:ea typeface="微软雅黑" panose="020B0503020204020204" pitchFamily="34" charset="-122"/>
              </a:rPr>
              <a:t>for Outlook</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客户端小巧易</a:t>
            </a:r>
            <a:r>
              <a:rPr lang="zh-CN" altLang="en-US" sz="1700" dirty="0" smtClean="0">
                <a:solidFill>
                  <a:schemeClr val="tx1">
                    <a:lumMod val="65000"/>
                    <a:lumOff val="35000"/>
                  </a:schemeClr>
                </a:solidFill>
                <a:latin typeface="微软雅黑" panose="020B0503020204020204" pitchFamily="34" charset="-122"/>
                <a:ea typeface="微软雅黑" panose="020B0503020204020204" pitchFamily="34" charset="-122"/>
              </a:rPr>
              <a:t>用（仅</a:t>
            </a:r>
            <a:r>
              <a:rPr lang="en-US" altLang="zh-CN" sz="1700" dirty="0" smtClean="0">
                <a:solidFill>
                  <a:schemeClr val="tx1">
                    <a:lumMod val="65000"/>
                    <a:lumOff val="35000"/>
                  </a:schemeClr>
                </a:solidFill>
                <a:latin typeface="微软雅黑" panose="020B0503020204020204" pitchFamily="34" charset="-122"/>
                <a:ea typeface="微软雅黑" panose="020B0503020204020204" pitchFamily="34" charset="-122"/>
              </a:rPr>
              <a:t>2M</a:t>
            </a:r>
            <a:r>
              <a:rPr lang="zh-CN" altLang="en-US" sz="17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成熟稳定、安装简便，目前已支持</a:t>
            </a:r>
            <a:r>
              <a:rPr lang="en-US" altLang="zh-CN" sz="1700" dirty="0">
                <a:solidFill>
                  <a:schemeClr val="tx1">
                    <a:lumMod val="65000"/>
                    <a:lumOff val="35000"/>
                  </a:schemeClr>
                </a:solidFill>
                <a:latin typeface="微软雅黑" panose="020B0503020204020204" pitchFamily="34" charset="-122"/>
                <a:ea typeface="微软雅黑" panose="020B0503020204020204" pitchFamily="34" charset="-122"/>
              </a:rPr>
              <a:t>Outlook 2007</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700" dirty="0">
                <a:solidFill>
                  <a:schemeClr val="tx1">
                    <a:lumMod val="65000"/>
                    <a:lumOff val="35000"/>
                  </a:schemeClr>
                </a:solidFill>
                <a:latin typeface="微软雅黑" panose="020B0503020204020204" pitchFamily="34" charset="-122"/>
                <a:ea typeface="微软雅黑" panose="020B0503020204020204" pitchFamily="34" charset="-122"/>
              </a:rPr>
              <a:t>Outlook 2010</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和</a:t>
            </a:r>
            <a:r>
              <a:rPr lang="en-US" altLang="zh-CN" sz="1700" dirty="0">
                <a:solidFill>
                  <a:schemeClr val="tx1">
                    <a:lumMod val="65000"/>
                    <a:lumOff val="35000"/>
                  </a:schemeClr>
                </a:solidFill>
                <a:latin typeface="微软雅黑" panose="020B0503020204020204" pitchFamily="34" charset="-122"/>
                <a:ea typeface="微软雅黑" panose="020B0503020204020204" pitchFamily="34" charset="-122"/>
              </a:rPr>
              <a:t>Outlook 2013</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客户端</a:t>
            </a:r>
            <a:r>
              <a:rPr lang="zh-CN" altLang="en-US" sz="17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74917" y="1443714"/>
            <a:ext cx="4752975" cy="3695700"/>
          </a:xfrm>
          <a:prstGeom prst="rect">
            <a:avLst/>
          </a:prstGeom>
        </p:spPr>
      </p:pic>
      <p:sp>
        <p:nvSpPr>
          <p:cNvPr id="7" name="文本框 6"/>
          <p:cNvSpPr txBox="1"/>
          <p:nvPr/>
        </p:nvSpPr>
        <p:spPr>
          <a:xfrm>
            <a:off x="7171506" y="5344876"/>
            <a:ext cx="4159796" cy="338554"/>
          </a:xfrm>
          <a:prstGeom prst="rect">
            <a:avLst/>
          </a:prstGeom>
          <a:noFill/>
        </p:spPr>
        <p:txBody>
          <a:bodyPr wrap="square" rtlCol="0">
            <a:spAutoFit/>
          </a:bodyPr>
          <a:lstStyle/>
          <a:p>
            <a:pPr algn="ctr"/>
            <a:r>
              <a:rPr lang="en-US" altLang="zh-CN" sz="1600" dirty="0" err="1" smtClean="0">
                <a:solidFill>
                  <a:srgbClr val="0070C0"/>
                </a:solidFill>
                <a:latin typeface="+mj-ea"/>
                <a:ea typeface="+mj-ea"/>
              </a:rPr>
              <a:t>Exdrive</a:t>
            </a:r>
            <a:r>
              <a:rPr lang="en-US" altLang="zh-CN" sz="1600" dirty="0" smtClean="0">
                <a:solidFill>
                  <a:srgbClr val="0070C0"/>
                </a:solidFill>
                <a:latin typeface="+mj-ea"/>
                <a:ea typeface="+mj-ea"/>
              </a:rPr>
              <a:t> for Outlook</a:t>
            </a:r>
            <a:r>
              <a:rPr lang="zh-CN" altLang="en-US" sz="1600" dirty="0" smtClean="0">
                <a:solidFill>
                  <a:srgbClr val="0070C0"/>
                </a:solidFill>
                <a:latin typeface="+mj-ea"/>
                <a:ea typeface="+mj-ea"/>
              </a:rPr>
              <a:t>的</a:t>
            </a:r>
            <a:r>
              <a:rPr lang="en-US" altLang="zh-CN" sz="1600" dirty="0" err="1" smtClean="0">
                <a:solidFill>
                  <a:srgbClr val="0070C0"/>
                </a:solidFill>
                <a:latin typeface="+mj-ea"/>
                <a:ea typeface="+mj-ea"/>
              </a:rPr>
              <a:t>msi</a:t>
            </a:r>
            <a:r>
              <a:rPr lang="zh-CN" altLang="en-US" sz="1600" dirty="0" smtClean="0">
                <a:solidFill>
                  <a:srgbClr val="0070C0"/>
                </a:solidFill>
                <a:latin typeface="+mj-ea"/>
                <a:ea typeface="+mj-ea"/>
              </a:rPr>
              <a:t>安装程序</a:t>
            </a:r>
            <a:endParaRPr lang="zh-CN" altLang="en-US" sz="1600" dirty="0">
              <a:solidFill>
                <a:srgbClr val="0070C0"/>
              </a:solidFill>
              <a:latin typeface="+mj-ea"/>
              <a:ea typeface="+mj-ea"/>
            </a:endParaRPr>
          </a:p>
        </p:txBody>
      </p:sp>
    </p:spTree>
    <p:extLst>
      <p:ext uri="{BB962C8B-B14F-4D97-AF65-F5344CB8AC3E}">
        <p14:creationId xmlns:p14="http://schemas.microsoft.com/office/powerpoint/2010/main" val="1085889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05" y="1109615"/>
            <a:ext cx="9428650" cy="5090849"/>
          </a:xfrm>
          <a:prstGeom prst="rect">
            <a:avLst/>
          </a:prstGeom>
          <a:ln>
            <a:solidFill>
              <a:schemeClr val="bg1">
                <a:lumMod val="85000"/>
              </a:schemeClr>
            </a:solidFill>
          </a:ln>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78" y="1105086"/>
            <a:ext cx="3393643" cy="357225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502" y="1632797"/>
            <a:ext cx="3387691" cy="3572257"/>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144" y="2130502"/>
            <a:ext cx="3393644" cy="3572257"/>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3388" y="2513691"/>
            <a:ext cx="3393644" cy="3572257"/>
          </a:xfrm>
          <a:prstGeom prst="rect">
            <a:avLst/>
          </a:prstGeom>
        </p:spPr>
      </p:pic>
      <p:sp>
        <p:nvSpPr>
          <p:cNvPr id="20" name="文本框 19"/>
          <p:cNvSpPr txBox="1"/>
          <p:nvPr/>
        </p:nvSpPr>
        <p:spPr>
          <a:xfrm>
            <a:off x="1238494" y="4677342"/>
            <a:ext cx="2438400" cy="338554"/>
          </a:xfrm>
          <a:prstGeom prst="rect">
            <a:avLst/>
          </a:prstGeom>
          <a:noFill/>
        </p:spPr>
        <p:txBody>
          <a:bodyPr wrap="square" rtlCol="0">
            <a:spAutoFit/>
          </a:bodyPr>
          <a:lstStyle/>
          <a:p>
            <a:r>
              <a:rPr lang="zh-CN" altLang="en-US" sz="1600" dirty="0" smtClean="0">
                <a:solidFill>
                  <a:srgbClr val="0070C0"/>
                </a:solidFill>
                <a:latin typeface="+mj-ea"/>
                <a:ea typeface="+mj-ea"/>
              </a:rPr>
              <a:t>可修改文件属性</a:t>
            </a:r>
            <a:endParaRPr lang="zh-CN" altLang="en-US" sz="1600" dirty="0">
              <a:solidFill>
                <a:srgbClr val="0070C0"/>
              </a:solidFill>
              <a:latin typeface="+mj-ea"/>
              <a:ea typeface="+mj-ea"/>
            </a:endParaRPr>
          </a:p>
        </p:txBody>
      </p:sp>
      <p:sp>
        <p:nvSpPr>
          <p:cNvPr id="21" name="文本框 20"/>
          <p:cNvSpPr txBox="1"/>
          <p:nvPr/>
        </p:nvSpPr>
        <p:spPr>
          <a:xfrm>
            <a:off x="3009123" y="5233062"/>
            <a:ext cx="2438400" cy="338554"/>
          </a:xfrm>
          <a:prstGeom prst="rect">
            <a:avLst/>
          </a:prstGeom>
          <a:noFill/>
        </p:spPr>
        <p:txBody>
          <a:bodyPr wrap="square" rtlCol="0">
            <a:spAutoFit/>
          </a:bodyPr>
          <a:lstStyle/>
          <a:p>
            <a:r>
              <a:rPr lang="zh-CN" altLang="en-US" sz="1600" dirty="0" smtClean="0">
                <a:solidFill>
                  <a:srgbClr val="0070C0"/>
                </a:solidFill>
                <a:latin typeface="+mj-ea"/>
                <a:ea typeface="+mj-ea"/>
              </a:rPr>
              <a:t>可移动文件路径</a:t>
            </a:r>
            <a:endParaRPr lang="zh-CN" altLang="en-US" sz="1600" dirty="0">
              <a:solidFill>
                <a:srgbClr val="0070C0"/>
              </a:solidFill>
              <a:latin typeface="+mj-ea"/>
              <a:ea typeface="+mj-ea"/>
            </a:endParaRPr>
          </a:p>
        </p:txBody>
      </p:sp>
      <p:sp>
        <p:nvSpPr>
          <p:cNvPr id="22" name="文本框 21"/>
          <p:cNvSpPr txBox="1"/>
          <p:nvPr/>
        </p:nvSpPr>
        <p:spPr>
          <a:xfrm>
            <a:off x="5328964" y="5716763"/>
            <a:ext cx="1420773" cy="338554"/>
          </a:xfrm>
          <a:prstGeom prst="rect">
            <a:avLst/>
          </a:prstGeom>
          <a:noFill/>
        </p:spPr>
        <p:txBody>
          <a:bodyPr wrap="square" rtlCol="0">
            <a:spAutoFit/>
          </a:bodyPr>
          <a:lstStyle/>
          <a:p>
            <a:r>
              <a:rPr lang="zh-CN" altLang="en-US" sz="1600" dirty="0" smtClean="0">
                <a:solidFill>
                  <a:srgbClr val="0070C0"/>
                </a:solidFill>
                <a:latin typeface="+mj-ea"/>
                <a:ea typeface="+mj-ea"/>
              </a:rPr>
              <a:t>删除文件</a:t>
            </a:r>
            <a:endParaRPr lang="zh-CN" altLang="en-US" sz="1600" dirty="0">
              <a:solidFill>
                <a:srgbClr val="0070C0"/>
              </a:solidFill>
              <a:latin typeface="+mj-ea"/>
              <a:ea typeface="+mj-ea"/>
            </a:endParaRPr>
          </a:p>
        </p:txBody>
      </p:sp>
      <p:sp>
        <p:nvSpPr>
          <p:cNvPr id="23" name="文本框 22"/>
          <p:cNvSpPr txBox="1"/>
          <p:nvPr/>
        </p:nvSpPr>
        <p:spPr>
          <a:xfrm>
            <a:off x="7378322" y="6053504"/>
            <a:ext cx="2438400" cy="338554"/>
          </a:xfrm>
          <a:prstGeom prst="rect">
            <a:avLst/>
          </a:prstGeom>
          <a:noFill/>
        </p:spPr>
        <p:txBody>
          <a:bodyPr wrap="square" rtlCol="0">
            <a:spAutoFit/>
          </a:bodyPr>
          <a:lstStyle/>
          <a:p>
            <a:r>
              <a:rPr lang="zh-CN" altLang="en-US" sz="1600" dirty="0" smtClean="0">
                <a:solidFill>
                  <a:srgbClr val="0070C0"/>
                </a:solidFill>
                <a:latin typeface="+mj-ea"/>
                <a:ea typeface="+mj-ea"/>
              </a:rPr>
              <a:t>可修改上传设置</a:t>
            </a:r>
            <a:endParaRPr lang="zh-CN" altLang="en-US" sz="1600" dirty="0">
              <a:solidFill>
                <a:srgbClr val="0070C0"/>
              </a:solidFill>
              <a:latin typeface="+mj-ea"/>
              <a:ea typeface="+mj-ea"/>
            </a:endParaRPr>
          </a:p>
        </p:txBody>
      </p:sp>
      <p:sp>
        <p:nvSpPr>
          <p:cNvPr id="11" name="Title 2"/>
          <p:cNvSpPr txBox="1">
            <a:spLocks/>
          </p:cNvSpPr>
          <p:nvPr/>
        </p:nvSpPr>
        <p:spPr>
          <a:xfrm>
            <a:off x="519112" y="307430"/>
            <a:ext cx="7956148" cy="747897"/>
          </a:xfrm>
          <a:prstGeom prst="rect">
            <a:avLst/>
          </a:prstGeom>
        </p:spPr>
        <p:txBody>
          <a:bodyPr/>
          <a:lstStyle>
            <a:defPPr>
              <a:defRPr lang="zh-CN"/>
            </a:defPPr>
            <a:lvl1pPr>
              <a:lnSpc>
                <a:spcPct val="90000"/>
              </a:lnSpc>
              <a:spcBef>
                <a:spcPct val="0"/>
              </a:spcBef>
              <a:buNone/>
              <a:defRPr sz="4400">
                <a:solidFill>
                  <a:srgbClr val="1069AB"/>
                </a:solidFill>
                <a:latin typeface="微软雅黑" panose="020B0503020204020204" pitchFamily="34" charset="-122"/>
                <a:ea typeface="微软雅黑" panose="020B0503020204020204" pitchFamily="34" charset="-122"/>
                <a:cs typeface="+mj-cs"/>
              </a:defRPr>
            </a:lvl1pPr>
          </a:lstStyle>
          <a:p>
            <a:r>
              <a:rPr lang="en-US" altLang="zh-CN" dirty="0" smtClean="0">
                <a:solidFill>
                  <a:srgbClr val="FF6600"/>
                </a:solidFill>
              </a:rPr>
              <a:t>Outlook</a:t>
            </a:r>
            <a:r>
              <a:rPr lang="zh-CN" altLang="en-US" dirty="0" smtClean="0">
                <a:solidFill>
                  <a:srgbClr val="FF6600"/>
                </a:solidFill>
              </a:rPr>
              <a:t>操作界面</a:t>
            </a:r>
            <a:endParaRPr lang="en-US" dirty="0">
              <a:solidFill>
                <a:srgbClr val="FF6600"/>
              </a:solidFill>
            </a:endParaRPr>
          </a:p>
        </p:txBody>
      </p:sp>
    </p:spTree>
    <p:extLst>
      <p:ext uri="{BB962C8B-B14F-4D97-AF65-F5344CB8AC3E}">
        <p14:creationId xmlns:p14="http://schemas.microsoft.com/office/powerpoint/2010/main" val="38572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19112" y="307430"/>
            <a:ext cx="7956148" cy="747897"/>
          </a:xfrm>
          <a:prstGeom prst="rect">
            <a:avLst/>
          </a:prstGeom>
        </p:spPr>
        <p:txBody>
          <a:bodyPr/>
          <a:lstStyle>
            <a:defPPr>
              <a:defRPr lang="zh-CN"/>
            </a:defPPr>
            <a:lvl1pPr>
              <a:lnSpc>
                <a:spcPct val="90000"/>
              </a:lnSpc>
              <a:spcBef>
                <a:spcPct val="0"/>
              </a:spcBef>
              <a:buNone/>
              <a:defRPr sz="4400">
                <a:solidFill>
                  <a:srgbClr val="1069AB"/>
                </a:solidFill>
                <a:latin typeface="微软雅黑" panose="020B0503020204020204" pitchFamily="34" charset="-122"/>
                <a:ea typeface="微软雅黑" panose="020B0503020204020204" pitchFamily="34" charset="-122"/>
                <a:cs typeface="+mj-cs"/>
              </a:defRPr>
            </a:lvl1pPr>
          </a:lstStyle>
          <a:p>
            <a:r>
              <a:rPr lang="en-US" altLang="zh-CN" dirty="0" err="1">
                <a:solidFill>
                  <a:srgbClr val="FF6600"/>
                </a:solidFill>
              </a:rPr>
              <a:t>Exdrive</a:t>
            </a:r>
            <a:r>
              <a:rPr lang="en-US" altLang="zh-CN" dirty="0">
                <a:solidFill>
                  <a:srgbClr val="FF6600"/>
                </a:solidFill>
              </a:rPr>
              <a:t> for </a:t>
            </a:r>
            <a:r>
              <a:rPr lang="en-US" altLang="zh-CN" dirty="0" smtClean="0">
                <a:solidFill>
                  <a:srgbClr val="FF6600"/>
                </a:solidFill>
              </a:rPr>
              <a:t>OWA </a:t>
            </a:r>
            <a:r>
              <a:rPr lang="zh-CN" altLang="en-US" dirty="0" smtClean="0">
                <a:solidFill>
                  <a:srgbClr val="FF6600"/>
                </a:solidFill>
              </a:rPr>
              <a:t>应用插件</a:t>
            </a:r>
            <a:endParaRPr lang="en-US" dirty="0">
              <a:solidFill>
                <a:srgbClr val="FF6600"/>
              </a:solidFill>
            </a:endParaRPr>
          </a:p>
        </p:txBody>
      </p:sp>
      <p:sp>
        <p:nvSpPr>
          <p:cNvPr id="44" name="内容占位符 2"/>
          <p:cNvSpPr txBox="1">
            <a:spLocks/>
          </p:cNvSpPr>
          <p:nvPr/>
        </p:nvSpPr>
        <p:spPr>
          <a:xfrm>
            <a:off x="532759" y="1295950"/>
            <a:ext cx="10426393" cy="289066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1600" dirty="0" err="1" smtClean="0">
                <a:solidFill>
                  <a:schemeClr val="tx1">
                    <a:lumMod val="65000"/>
                    <a:lumOff val="35000"/>
                  </a:schemeClr>
                </a:solidFill>
                <a:latin typeface="微软雅黑" panose="020B0503020204020204" pitchFamily="34" charset="-122"/>
                <a:ea typeface="微软雅黑" panose="020B0503020204020204" pitchFamily="34" charset="-122"/>
              </a:rPr>
              <a:t>Exdrive</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for OWA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（全称为</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rPr>
              <a:t>Exdrive</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for Exchange OWA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）是我们推出的专用于微软</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Exchange OWA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的邮件大附件</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Web</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插件。用户在</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OWA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中通过该插件就可以在邮件正文中简单、快速的插入大附件的链接地址</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URL</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，接收方用户只需点击邮件中的链接地址就可轻松下载该附件，不受其所用邮件系统的附件大小限制</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rPr>
              <a:t>Exdrive</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for OWA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与</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rPr>
              <a:t>Exdrive</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for Outlook</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功能及应用体验一致。</a:t>
            </a:r>
          </a:p>
          <a:p>
            <a:pPr>
              <a:lnSpc>
                <a:spcPct val="150000"/>
              </a:lnSpc>
            </a:pPr>
            <a:r>
              <a:rPr lang="en-US" altLang="zh-CN" sz="1600" dirty="0" err="1" smtClean="0">
                <a:solidFill>
                  <a:schemeClr val="tx1">
                    <a:lumMod val="65000"/>
                    <a:lumOff val="35000"/>
                  </a:schemeClr>
                </a:solidFill>
                <a:latin typeface="微软雅黑" panose="020B0503020204020204" pitchFamily="34" charset="-122"/>
                <a:ea typeface="微软雅黑" panose="020B0503020204020204" pitchFamily="34" charset="-122"/>
              </a:rPr>
              <a:t>Exdrive</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for OWA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将</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rPr>
              <a:t>Exdrive</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嵌入到</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Outlook Web App</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中</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只需在服务器端进行简易部署，客户端无需任何插件及改动。</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rPr>
              <a:t>Exdrive</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for OWA</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目前对</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Exchange Server </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2007/2010/2013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均有良好的支持</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浏览器支持：</a:t>
            </a:r>
            <a:endParaRPr lang="zh-CN" altLang="en-US" sz="1600" dirty="0">
              <a:solidFill>
                <a:srgbClr val="FF6600"/>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063426736"/>
              </p:ext>
            </p:extLst>
          </p:nvPr>
        </p:nvGraphicFramePr>
        <p:xfrm>
          <a:off x="833934" y="4227946"/>
          <a:ext cx="9990160" cy="1920240"/>
        </p:xfrm>
        <a:graphic>
          <a:graphicData uri="http://schemas.openxmlformats.org/drawingml/2006/table">
            <a:tbl>
              <a:tblPr firstRow="1" bandRow="1">
                <a:tableStyleId>{F5AB1C69-6EDB-4FF4-983F-18BD219EF322}</a:tableStyleId>
              </a:tblPr>
              <a:tblGrid>
                <a:gridCol w="2497540"/>
                <a:gridCol w="2497540"/>
                <a:gridCol w="1674186"/>
                <a:gridCol w="3320894"/>
              </a:tblGrid>
              <a:tr h="200944">
                <a:tc>
                  <a:txBody>
                    <a:bodyPr/>
                    <a:lstStyle/>
                    <a:p>
                      <a:pPr algn="ctr"/>
                      <a:endParaRPr lang="zh-CN" altLang="en-US" sz="1200" dirty="0">
                        <a:latin typeface="+mj-ea"/>
                        <a:ea typeface="+mj-ea"/>
                      </a:endParaRPr>
                    </a:p>
                  </a:txBody>
                  <a:tcPr/>
                </a:tc>
                <a:tc>
                  <a:txBody>
                    <a:bodyPr/>
                    <a:lstStyle/>
                    <a:p>
                      <a:pPr algn="ctr"/>
                      <a:r>
                        <a:rPr lang="zh-CN" altLang="en-US" sz="1200" dirty="0" smtClean="0">
                          <a:latin typeface="+mj-ea"/>
                          <a:ea typeface="+mj-ea"/>
                        </a:rPr>
                        <a:t>上传</a:t>
                      </a:r>
                      <a:endParaRPr lang="zh-CN" altLang="en-US" sz="1200" dirty="0">
                        <a:latin typeface="+mj-ea"/>
                        <a:ea typeface="+mj-ea"/>
                      </a:endParaRPr>
                    </a:p>
                  </a:txBody>
                  <a:tcPr/>
                </a:tc>
                <a:tc>
                  <a:txBody>
                    <a:bodyPr/>
                    <a:lstStyle/>
                    <a:p>
                      <a:pPr algn="ctr"/>
                      <a:r>
                        <a:rPr lang="zh-CN" altLang="en-US" sz="1200" dirty="0" smtClean="0">
                          <a:latin typeface="+mj-ea"/>
                          <a:ea typeface="+mj-ea"/>
                        </a:rPr>
                        <a:t>下载</a:t>
                      </a:r>
                      <a:endParaRPr lang="zh-CN" altLang="en-US" sz="1200" dirty="0">
                        <a:latin typeface="+mj-ea"/>
                        <a:ea typeface="+mj-ea"/>
                      </a:endParaRPr>
                    </a:p>
                  </a:txBody>
                  <a:tcPr/>
                </a:tc>
                <a:tc>
                  <a:txBody>
                    <a:bodyPr/>
                    <a:lstStyle/>
                    <a:p>
                      <a:pPr algn="ctr"/>
                      <a:r>
                        <a:rPr lang="zh-CN" altLang="en-US" sz="1200" dirty="0" smtClean="0">
                          <a:latin typeface="+mj-ea"/>
                          <a:ea typeface="+mj-ea"/>
                        </a:rPr>
                        <a:t>备注</a:t>
                      </a:r>
                      <a:endParaRPr lang="zh-CN" altLang="en-US" sz="1200" dirty="0">
                        <a:latin typeface="+mj-ea"/>
                        <a:ea typeface="+mj-ea"/>
                      </a:endParaRPr>
                    </a:p>
                  </a:txBody>
                  <a:tcPr/>
                </a:tc>
              </a:tr>
              <a:tr h="200944">
                <a:tc>
                  <a:txBody>
                    <a:bodyPr/>
                    <a:lstStyle/>
                    <a:p>
                      <a:pPr algn="ctr"/>
                      <a:r>
                        <a:rPr lang="en-US" altLang="zh-CN" sz="1200" dirty="0" smtClean="0">
                          <a:latin typeface="+mj-ea"/>
                          <a:ea typeface="+mj-ea"/>
                        </a:rPr>
                        <a:t>IE6</a:t>
                      </a:r>
                      <a:endParaRPr lang="zh-CN" altLang="en-US" sz="1200" dirty="0">
                        <a:latin typeface="+mj-ea"/>
                        <a:ea typeface="+mj-ea"/>
                      </a:endParaRPr>
                    </a:p>
                  </a:txBody>
                  <a:tcPr/>
                </a:tc>
                <a:tc>
                  <a:txBody>
                    <a:bodyPr/>
                    <a:lstStyle/>
                    <a:p>
                      <a:pPr algn="ctr"/>
                      <a:r>
                        <a:rPr lang="zh-CN" altLang="en-US" sz="1200" dirty="0" smtClean="0">
                          <a:latin typeface="+mj-ea"/>
                          <a:ea typeface="+mj-ea"/>
                        </a:rPr>
                        <a:t>不支持</a:t>
                      </a:r>
                      <a:endParaRPr lang="zh-CN" altLang="en-US" sz="1200" dirty="0">
                        <a:latin typeface="+mj-ea"/>
                        <a:ea typeface="+mj-ea"/>
                      </a:endParaRPr>
                    </a:p>
                  </a:txBody>
                  <a:tcPr/>
                </a:tc>
                <a:tc>
                  <a:txBody>
                    <a:bodyPr/>
                    <a:lstStyle/>
                    <a:p>
                      <a:pPr algn="ctr"/>
                      <a:r>
                        <a:rPr lang="zh-CN" altLang="en-US" sz="1200" dirty="0" smtClean="0">
                          <a:latin typeface="+mj-ea"/>
                          <a:ea typeface="+mj-ea"/>
                        </a:rPr>
                        <a:t>支持</a:t>
                      </a:r>
                      <a:endParaRPr lang="zh-CN" altLang="en-US" sz="1200" dirty="0">
                        <a:latin typeface="+mj-ea"/>
                        <a:ea typeface="+mj-ea"/>
                      </a:endParaRPr>
                    </a:p>
                  </a:txBody>
                  <a:tcPr/>
                </a:tc>
                <a:tc>
                  <a:txBody>
                    <a:bodyPr/>
                    <a:lstStyle/>
                    <a:p>
                      <a:endParaRPr lang="zh-CN" altLang="en-US" sz="1200">
                        <a:latin typeface="+mj-ea"/>
                        <a:ea typeface="+mj-ea"/>
                      </a:endParaRPr>
                    </a:p>
                  </a:txBody>
                  <a:tcPr/>
                </a:tc>
              </a:tr>
              <a:tr h="200944">
                <a:tc>
                  <a:txBody>
                    <a:bodyPr/>
                    <a:lstStyle/>
                    <a:p>
                      <a:pPr algn="ctr"/>
                      <a:r>
                        <a:rPr lang="en-US" altLang="zh-CN" sz="1200" dirty="0" smtClean="0">
                          <a:latin typeface="+mj-ea"/>
                          <a:ea typeface="+mj-ea"/>
                        </a:rPr>
                        <a:t>IE7</a:t>
                      </a:r>
                      <a:endParaRPr lang="zh-CN" altLang="en-US" sz="1200" dirty="0">
                        <a:latin typeface="+mj-ea"/>
                        <a:ea typeface="+mj-ea"/>
                      </a:endParaRPr>
                    </a:p>
                  </a:txBody>
                  <a:tcPr/>
                </a:tc>
                <a:tc>
                  <a:txBody>
                    <a:bodyPr/>
                    <a:lstStyle/>
                    <a:p>
                      <a:pPr algn="ctr"/>
                      <a:r>
                        <a:rPr lang="zh-CN" altLang="en-US" sz="1200" dirty="0" smtClean="0">
                          <a:latin typeface="+mj-ea"/>
                          <a:ea typeface="+mj-ea"/>
                        </a:rPr>
                        <a:t>不支持</a:t>
                      </a:r>
                      <a:endParaRPr lang="zh-CN" altLang="en-US" sz="1200" dirty="0">
                        <a:latin typeface="+mj-ea"/>
                        <a:ea typeface="+mj-ea"/>
                      </a:endParaRPr>
                    </a:p>
                  </a:txBody>
                  <a:tcPr/>
                </a:tc>
                <a:tc>
                  <a:txBody>
                    <a:bodyPr/>
                    <a:lstStyle/>
                    <a:p>
                      <a:pPr algn="ctr"/>
                      <a:r>
                        <a:rPr lang="zh-CN" altLang="en-US" sz="1200" dirty="0" smtClean="0">
                          <a:latin typeface="+mj-ea"/>
                          <a:ea typeface="+mj-ea"/>
                        </a:rPr>
                        <a:t>支持</a:t>
                      </a:r>
                      <a:endParaRPr lang="zh-CN" altLang="en-US" sz="1200" dirty="0">
                        <a:latin typeface="+mj-ea"/>
                        <a:ea typeface="+mj-ea"/>
                      </a:endParaRPr>
                    </a:p>
                  </a:txBody>
                  <a:tcPr/>
                </a:tc>
                <a:tc>
                  <a:txBody>
                    <a:bodyPr/>
                    <a:lstStyle/>
                    <a:p>
                      <a:endParaRPr lang="zh-CN" altLang="en-US" sz="1200" dirty="0">
                        <a:latin typeface="+mj-ea"/>
                        <a:ea typeface="+mj-ea"/>
                      </a:endParaRPr>
                    </a:p>
                  </a:txBody>
                  <a:tcPr/>
                </a:tc>
              </a:tr>
              <a:tr h="200944">
                <a:tc>
                  <a:txBody>
                    <a:bodyPr/>
                    <a:lstStyle/>
                    <a:p>
                      <a:pPr algn="ctr"/>
                      <a:r>
                        <a:rPr lang="en-US" altLang="zh-CN" sz="1200" dirty="0" smtClean="0">
                          <a:latin typeface="+mj-ea"/>
                          <a:ea typeface="+mj-ea"/>
                        </a:rPr>
                        <a:t>IE8+</a:t>
                      </a:r>
                      <a:endParaRPr lang="zh-CN" altLang="en-US" sz="1200" dirty="0">
                        <a:latin typeface="+mj-ea"/>
                        <a:ea typeface="+mj-ea"/>
                      </a:endParaRPr>
                    </a:p>
                  </a:txBody>
                  <a:tcPr/>
                </a:tc>
                <a:tc>
                  <a:txBody>
                    <a:bodyPr/>
                    <a:lstStyle/>
                    <a:p>
                      <a:pPr algn="ctr"/>
                      <a:r>
                        <a:rPr lang="zh-CN" altLang="en-US" sz="1200" dirty="0" smtClean="0">
                          <a:latin typeface="+mj-ea"/>
                          <a:ea typeface="+mj-ea"/>
                        </a:rPr>
                        <a:t>支持</a:t>
                      </a:r>
                      <a:endParaRPr lang="zh-CN" altLang="en-US" sz="1200" dirty="0">
                        <a:latin typeface="+mj-ea"/>
                        <a:ea typeface="+mj-ea"/>
                      </a:endParaRPr>
                    </a:p>
                  </a:txBody>
                  <a:tcPr/>
                </a:tc>
                <a:tc>
                  <a:txBody>
                    <a:bodyPr/>
                    <a:lstStyle/>
                    <a:p>
                      <a:pPr algn="ctr"/>
                      <a:r>
                        <a:rPr lang="zh-CN" altLang="en-US" sz="1200" dirty="0" smtClean="0">
                          <a:latin typeface="+mj-ea"/>
                          <a:ea typeface="+mj-ea"/>
                        </a:rPr>
                        <a:t>支持</a:t>
                      </a:r>
                      <a:endParaRPr lang="zh-CN" altLang="en-US" sz="1200" dirty="0">
                        <a:latin typeface="+mj-ea"/>
                        <a:ea typeface="+mj-ea"/>
                      </a:endParaRPr>
                    </a:p>
                  </a:txBody>
                  <a:tcPr/>
                </a:tc>
                <a:tc>
                  <a:txBody>
                    <a:bodyPr/>
                    <a:lstStyle/>
                    <a:p>
                      <a:r>
                        <a:rPr lang="en-US" altLang="zh-CN" sz="1200" dirty="0" smtClean="0">
                          <a:latin typeface="+mj-ea"/>
                          <a:ea typeface="+mj-ea"/>
                        </a:rPr>
                        <a:t>IE 11 </a:t>
                      </a:r>
                      <a:r>
                        <a:rPr lang="zh-CN" altLang="en-US" sz="1200" dirty="0" smtClean="0">
                          <a:latin typeface="+mj-ea"/>
                          <a:ea typeface="+mj-ea"/>
                        </a:rPr>
                        <a:t>需要打开兼容性视图（</a:t>
                      </a:r>
                      <a:r>
                        <a:rPr lang="en-US" altLang="zh-CN" sz="1200" dirty="0" smtClean="0">
                          <a:latin typeface="+mj-ea"/>
                          <a:ea typeface="+mj-ea"/>
                        </a:rPr>
                        <a:t>Exchange 2010</a:t>
                      </a:r>
                      <a:r>
                        <a:rPr lang="zh-CN" altLang="en-US" sz="1200" dirty="0" smtClean="0">
                          <a:latin typeface="+mj-ea"/>
                          <a:ea typeface="+mj-ea"/>
                        </a:rPr>
                        <a:t>）</a:t>
                      </a:r>
                      <a:endParaRPr lang="zh-CN" altLang="en-US" sz="1200" dirty="0">
                        <a:latin typeface="+mj-ea"/>
                        <a:ea typeface="+mj-ea"/>
                      </a:endParaRPr>
                    </a:p>
                  </a:txBody>
                  <a:tcPr/>
                </a:tc>
              </a:tr>
              <a:tr h="200944">
                <a:tc>
                  <a:txBody>
                    <a:bodyPr/>
                    <a:lstStyle/>
                    <a:p>
                      <a:pPr algn="ctr"/>
                      <a:r>
                        <a:rPr lang="en-US" altLang="zh-CN" sz="1200" dirty="0" smtClean="0">
                          <a:latin typeface="+mj-ea"/>
                          <a:ea typeface="+mj-ea"/>
                        </a:rPr>
                        <a:t>Firefox</a:t>
                      </a:r>
                      <a:endParaRPr lang="zh-CN" altLang="en-US" sz="1200" dirty="0">
                        <a:latin typeface="+mj-ea"/>
                        <a:ea typeface="+mj-ea"/>
                      </a:endParaRPr>
                    </a:p>
                  </a:txBody>
                  <a:tcPr/>
                </a:tc>
                <a:tc>
                  <a:txBody>
                    <a:bodyPr/>
                    <a:lstStyle/>
                    <a:p>
                      <a:pPr algn="ctr"/>
                      <a:r>
                        <a:rPr lang="zh-CN" altLang="en-US" sz="1200" kern="1200" dirty="0" smtClean="0">
                          <a:solidFill>
                            <a:schemeClr val="dk1"/>
                          </a:solidFill>
                          <a:latin typeface="+mj-ea"/>
                          <a:ea typeface="+mn-ea"/>
                          <a:cs typeface="+mn-cs"/>
                        </a:rPr>
                        <a:t>支持</a:t>
                      </a:r>
                      <a:endParaRPr lang="zh-CN" altLang="en-US" sz="1200" dirty="0">
                        <a:latin typeface="+mj-ea"/>
                        <a:ea typeface="+mj-ea"/>
                      </a:endParaRPr>
                    </a:p>
                  </a:txBody>
                  <a:tcPr/>
                </a:tc>
                <a:tc>
                  <a:txBody>
                    <a:bodyPr/>
                    <a:lstStyle/>
                    <a:p>
                      <a:pPr algn="ctr"/>
                      <a:r>
                        <a:rPr lang="zh-CN" altLang="en-US" sz="1200" dirty="0" smtClean="0">
                          <a:latin typeface="+mj-ea"/>
                          <a:ea typeface="+mj-ea"/>
                        </a:rPr>
                        <a:t>支持</a:t>
                      </a:r>
                      <a:endParaRPr lang="zh-CN" altLang="en-US" sz="1200" dirty="0">
                        <a:latin typeface="+mj-ea"/>
                        <a:ea typeface="+mj-ea"/>
                      </a:endParaRPr>
                    </a:p>
                  </a:txBody>
                  <a:tcPr/>
                </a:tc>
                <a:tc>
                  <a:txBody>
                    <a:bodyPr/>
                    <a:lstStyle/>
                    <a:p>
                      <a:endParaRPr lang="zh-CN" altLang="en-US" sz="1200" dirty="0">
                        <a:latin typeface="+mj-ea"/>
                        <a:ea typeface="+mj-ea"/>
                      </a:endParaRPr>
                    </a:p>
                  </a:txBody>
                  <a:tcPr/>
                </a:tc>
              </a:tr>
              <a:tr h="200944">
                <a:tc>
                  <a:txBody>
                    <a:bodyPr/>
                    <a:lstStyle/>
                    <a:p>
                      <a:pPr algn="ctr"/>
                      <a:r>
                        <a:rPr lang="en-US" altLang="zh-CN" sz="1200" dirty="0" smtClean="0">
                          <a:latin typeface="+mj-ea"/>
                          <a:ea typeface="+mj-ea"/>
                        </a:rPr>
                        <a:t>Chrome</a:t>
                      </a:r>
                      <a:endParaRPr lang="zh-CN" altLang="en-US" sz="1200" dirty="0">
                        <a:latin typeface="+mj-ea"/>
                        <a:ea typeface="+mj-ea"/>
                      </a:endParaRPr>
                    </a:p>
                  </a:txBody>
                  <a:tcPr/>
                </a:tc>
                <a:tc>
                  <a:txBody>
                    <a:bodyPr/>
                    <a:lstStyle/>
                    <a:p>
                      <a:pPr algn="ctr"/>
                      <a:r>
                        <a:rPr lang="zh-CN" altLang="en-US" sz="1200" kern="1200" dirty="0" smtClean="0">
                          <a:solidFill>
                            <a:schemeClr val="dk1"/>
                          </a:solidFill>
                          <a:latin typeface="+mj-ea"/>
                          <a:ea typeface="+mn-ea"/>
                          <a:cs typeface="+mn-cs"/>
                        </a:rPr>
                        <a:t>支持</a:t>
                      </a:r>
                      <a:endParaRPr lang="zh-CN" altLang="en-US" sz="1200" dirty="0">
                        <a:latin typeface="+mj-ea"/>
                        <a:ea typeface="+mj-ea"/>
                      </a:endParaRPr>
                    </a:p>
                  </a:txBody>
                  <a:tcPr/>
                </a:tc>
                <a:tc>
                  <a:txBody>
                    <a:bodyPr/>
                    <a:lstStyle/>
                    <a:p>
                      <a:pPr algn="ctr"/>
                      <a:r>
                        <a:rPr lang="zh-CN" altLang="en-US" sz="1200" dirty="0" smtClean="0">
                          <a:latin typeface="+mj-ea"/>
                          <a:ea typeface="+mj-ea"/>
                        </a:rPr>
                        <a:t>支持</a:t>
                      </a:r>
                      <a:endParaRPr lang="zh-CN" altLang="en-US" sz="1200" dirty="0">
                        <a:latin typeface="+mj-ea"/>
                        <a:ea typeface="+mj-ea"/>
                      </a:endParaRPr>
                    </a:p>
                  </a:txBody>
                  <a:tcPr/>
                </a:tc>
                <a:tc>
                  <a:txBody>
                    <a:bodyPr/>
                    <a:lstStyle/>
                    <a:p>
                      <a:endParaRPr lang="zh-CN" altLang="en-US" sz="1200" dirty="0">
                        <a:latin typeface="+mj-ea"/>
                        <a:ea typeface="+mj-ea"/>
                      </a:endParaRPr>
                    </a:p>
                  </a:txBody>
                  <a:tcPr/>
                </a:tc>
              </a:tr>
              <a:tr h="200944">
                <a:tc>
                  <a:txBody>
                    <a:bodyPr/>
                    <a:lstStyle/>
                    <a:p>
                      <a:pPr algn="ctr"/>
                      <a:r>
                        <a:rPr lang="en-US" altLang="zh-CN" sz="1200" dirty="0" err="1" smtClean="0">
                          <a:latin typeface="+mj-ea"/>
                          <a:ea typeface="+mj-ea"/>
                        </a:rPr>
                        <a:t>Sarfari</a:t>
                      </a:r>
                      <a:r>
                        <a:rPr lang="en-US" altLang="zh-CN" sz="1200" dirty="0" smtClean="0">
                          <a:latin typeface="+mj-ea"/>
                          <a:ea typeface="+mj-ea"/>
                        </a:rPr>
                        <a:t> </a:t>
                      </a:r>
                      <a:endParaRPr lang="zh-CN" altLang="en-US" sz="1200" dirty="0">
                        <a:latin typeface="+mj-ea"/>
                        <a:ea typeface="+mj-ea"/>
                      </a:endParaRPr>
                    </a:p>
                  </a:txBody>
                  <a:tcPr/>
                </a:tc>
                <a:tc>
                  <a:txBody>
                    <a:bodyPr/>
                    <a:lstStyle/>
                    <a:p>
                      <a:pPr algn="ctr"/>
                      <a:r>
                        <a:rPr lang="zh-CN" altLang="en-US" sz="1200" kern="1200" dirty="0" smtClean="0">
                          <a:solidFill>
                            <a:schemeClr val="dk1"/>
                          </a:solidFill>
                          <a:latin typeface="+mj-ea"/>
                          <a:ea typeface="+mn-ea"/>
                          <a:cs typeface="+mn-cs"/>
                        </a:rPr>
                        <a:t>支持</a:t>
                      </a:r>
                      <a:endParaRPr lang="zh-CN" altLang="en-US" sz="1200" dirty="0">
                        <a:latin typeface="+mj-ea"/>
                        <a:ea typeface="+mj-ea"/>
                      </a:endParaRPr>
                    </a:p>
                  </a:txBody>
                  <a:tcPr/>
                </a:tc>
                <a:tc>
                  <a:txBody>
                    <a:bodyPr/>
                    <a:lstStyle/>
                    <a:p>
                      <a:pPr algn="ctr"/>
                      <a:r>
                        <a:rPr lang="zh-CN" altLang="en-US" sz="1200" dirty="0" smtClean="0">
                          <a:latin typeface="+mj-ea"/>
                          <a:ea typeface="+mj-ea"/>
                        </a:rPr>
                        <a:t>支持</a:t>
                      </a:r>
                      <a:endParaRPr lang="zh-CN" altLang="en-US" sz="1200" dirty="0">
                        <a:latin typeface="+mj-ea"/>
                        <a:ea typeface="+mj-ea"/>
                      </a:endParaRPr>
                    </a:p>
                  </a:txBody>
                  <a:tcPr/>
                </a:tc>
                <a:tc>
                  <a:txBody>
                    <a:bodyPr/>
                    <a:lstStyle/>
                    <a:p>
                      <a:endParaRPr lang="zh-CN" altLang="en-US" sz="1200" dirty="0">
                        <a:latin typeface="+mj-ea"/>
                        <a:ea typeface="+mj-ea"/>
                      </a:endParaRPr>
                    </a:p>
                  </a:txBody>
                  <a:tcPr/>
                </a:tc>
              </a:tr>
            </a:tbl>
          </a:graphicData>
        </a:graphic>
      </p:graphicFrame>
    </p:spTree>
    <p:extLst>
      <p:ext uri="{BB962C8B-B14F-4D97-AF65-F5344CB8AC3E}">
        <p14:creationId xmlns:p14="http://schemas.microsoft.com/office/powerpoint/2010/main" val="391771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Segoe UI Light"/>
        <a:ea typeface="微软雅黑"/>
        <a:cs typeface=""/>
      </a:majorFont>
      <a:minorFont>
        <a:latin typeface="Segoe UI Light"/>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92cbf73b-12aa-4f36-910f-55c9c62ac950">HUDAHFRPENXN-669693639-551</_dlc_DocId>
    <_dlc_DocIdUrl xmlns="92cbf73b-12aa-4f36-910f-55c9c62ac950">
      <Url>https://doc.ifcloud.com/_layouts/15/DocIdRedir.aspx?ID=HUDAHFRPENXN-669693639-551</Url>
      <Description>HUDAHFRPENXN-669693639-551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文档" ma:contentTypeID="0x010100E761B4F29D90D34F844C832A947B1146" ma:contentTypeVersion="1" ma:contentTypeDescription="新建文档。" ma:contentTypeScope="" ma:versionID="ce62db8a60270317740eaf5316e33f4f">
  <xsd:schema xmlns:xsd="http://www.w3.org/2001/XMLSchema" xmlns:xs="http://www.w3.org/2001/XMLSchema" xmlns:p="http://schemas.microsoft.com/office/2006/metadata/properties" xmlns:ns2="92cbf73b-12aa-4f36-910f-55c9c62ac950" targetNamespace="http://schemas.microsoft.com/office/2006/metadata/properties" ma:root="true" ma:fieldsID="becb39f2d5a0b4fb3fa58486280f1852" ns2:_="">
    <xsd:import namespace="92cbf73b-12aa-4f36-910f-55c9c62ac95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cbf73b-12aa-4f36-910f-55c9c62ac950" elementFormDefault="qualified">
    <xsd:import namespace="http://schemas.microsoft.com/office/2006/documentManagement/types"/>
    <xsd:import namespace="http://schemas.microsoft.com/office/infopath/2007/PartnerControls"/>
    <xsd:element name="_dlc_DocId" ma:index="8" nillable="true" ma:displayName="文档 ID 值" ma:description="分配至此项的文档 ID 值。" ma:internalName="_dlc_DocId" ma:readOnly="true">
      <xsd:simpleType>
        <xsd:restriction base="dms:Text"/>
      </xsd:simpleType>
    </xsd:element>
    <xsd:element name="_dlc_DocIdUrl" ma:index="9" nillable="true" ma:displayName="文档 ID" ma:description="此文档的永久链接。"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永久 ID" ma:description="在添加过程中保留 ID。" ma:hidden="true" ma:internalName="_dlc_DocIdPersistId" ma:readOnly="true">
      <xsd:simpleType>
        <xsd:restriction base="dms:Boolean"/>
      </xsd:simpleType>
    </xsd:element>
    <xsd:element name="SharedWithUsers" ma:index="11" nillable="true" ma:displayName="共享对象:"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DD6195-D17A-4432-80A7-7F75F6AE54A4}"/>
</file>

<file path=customXml/itemProps2.xml><?xml version="1.0" encoding="utf-8"?>
<ds:datastoreItem xmlns:ds="http://schemas.openxmlformats.org/officeDocument/2006/customXml" ds:itemID="{934ECFBB-C15B-46C5-8725-B7F6AA9C8E87}"/>
</file>

<file path=customXml/itemProps3.xml><?xml version="1.0" encoding="utf-8"?>
<ds:datastoreItem xmlns:ds="http://schemas.openxmlformats.org/officeDocument/2006/customXml" ds:itemID="{DBD31267-EBE3-4C17-A06E-03B8FC9C695D}"/>
</file>

<file path=customXml/itemProps4.xml><?xml version="1.0" encoding="utf-8"?>
<ds:datastoreItem xmlns:ds="http://schemas.openxmlformats.org/officeDocument/2006/customXml" ds:itemID="{36984C37-1242-4507-A45A-5D0382288853}"/>
</file>

<file path=docProps/app.xml><?xml version="1.0" encoding="utf-8"?>
<Properties xmlns="http://schemas.openxmlformats.org/officeDocument/2006/extended-properties" xmlns:vt="http://schemas.openxmlformats.org/officeDocument/2006/docPropsVTypes">
  <TotalTime>617</TotalTime>
  <Words>1092</Words>
  <Application>Microsoft Office PowerPoint</Application>
  <PresentationFormat>宽屏</PresentationFormat>
  <Paragraphs>122</Paragraphs>
  <Slides>13</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23" baseType="lpstr">
      <vt:lpstr>黑体</vt:lpstr>
      <vt:lpstr>宋体</vt:lpstr>
      <vt:lpstr>微软雅黑</vt:lpstr>
      <vt:lpstr>Arial</vt:lpstr>
      <vt:lpstr>Calibri</vt:lpstr>
      <vt:lpstr>Segoe UI Light</vt:lpstr>
      <vt:lpstr>Times New Roman</vt:lpstr>
      <vt:lpstr>Wingdings</vt:lpstr>
      <vt:lpstr>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Exchange 分层通讯簿（HAB）管理工具</dc:title>
  <dc:creator>zhengyong ye</dc:creator>
  <cp:lastModifiedBy>zhengyong ye</cp:lastModifiedBy>
  <cp:revision>323</cp:revision>
  <dcterms:created xsi:type="dcterms:W3CDTF">2014-08-15T15:21:07Z</dcterms:created>
  <dcterms:modified xsi:type="dcterms:W3CDTF">2015-03-27T11:43:33Z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0x010100E761B4F29D90D34F844C832A947B1146</vt:lpwstr>
  </property>
  <property fmtid="{D5CDD505-2E9C-101B-9397-08002B2CF9AE}" pid="3" name="_dlc_DocIdItemGuid">
    <vt:lpwstr>213505eb-8bda-40cc-8ae3-bc5f4edf00a3</vt:lpwstr>
  </property>
</Properties>
</file>