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7" r:id="rId3"/>
    <p:sldId id="257" r:id="rId4"/>
    <p:sldId id="258" r:id="rId5"/>
    <p:sldId id="262" r:id="rId6"/>
    <p:sldId id="259" r:id="rId7"/>
    <p:sldId id="268" r:id="rId8"/>
    <p:sldId id="269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9990;&#33538;&#22823;&#38468;&#20214;&#32479;&#3574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9990;&#33538;&#22823;&#38468;&#20214;&#32479;&#3574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9990;&#33538;&#22823;&#38468;&#20214;&#32479;&#3574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9990;&#33538;&#22823;&#38468;&#20214;&#32479;&#3574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9990;&#33538;&#22823;&#38468;&#20214;&#32479;&#3574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用户空间使用情况</a:t>
            </a:r>
          </a:p>
        </c:rich>
      </c:tx>
      <c:layout>
        <c:manualLayout>
          <c:xMode val="edge"/>
          <c:yMode val="edge"/>
          <c:x val="0.26546525769036239"/>
          <c:y val="3.1329114395597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0038155828460261"/>
          <c:y val="0.18524842013348214"/>
          <c:w val="0.6052515054906128"/>
          <c:h val="0.76176402657722164"/>
        </c:manualLayout>
      </c:layout>
      <c:pieChart>
        <c:varyColors val="1"/>
        <c:ser>
          <c:idx val="0"/>
          <c:order val="0"/>
          <c:tx>
            <c:strRef>
              <c:f>Sheet5!$K$1</c:f>
              <c:strCache>
                <c:ptCount val="1"/>
                <c:pt idx="0">
                  <c:v>人数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 baseline="0" dirty="0" smtClean="0"/>
                      <a:t>&lt;100MB</a:t>
                    </a:r>
                    <a:r>
                      <a:rPr lang="en-US" altLang="zh-CN" baseline="0" dirty="0"/>
                      <a:t>
</a:t>
                    </a:r>
                    <a:fld id="{D5BD9856-38E1-451F-9B90-65106C044EF6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 baseline="0" dirty="0" smtClean="0"/>
                      <a:t>100M~1024MB</a:t>
                    </a:r>
                    <a:r>
                      <a:rPr lang="en-US" altLang="zh-CN" baseline="0" dirty="0"/>
                      <a:t>
</a:t>
                    </a:r>
                    <a:fld id="{B92B9519-BAB1-45B3-B88C-DE0A41AD3801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 smtClean="0"/>
                      <a:t>&gt;1GB</a:t>
                    </a:r>
                    <a:r>
                      <a:rPr lang="en-US" altLang="zh-CN" baseline="0" dirty="0"/>
                      <a:t>
</a:t>
                    </a:r>
                    <a:fld id="{93B9C732-8D5C-481D-AC08-2CC9554B547C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Sheet5!$J$2:$J$768</c:f>
              <c:strCache>
                <c:ptCount val="3"/>
                <c:pt idx="0">
                  <c:v>0~9MB</c:v>
                </c:pt>
                <c:pt idx="1">
                  <c:v>10~99MB</c:v>
                </c:pt>
                <c:pt idx="2">
                  <c:v>100~1000MB</c:v>
                </c:pt>
              </c:strCache>
            </c:strRef>
          </c:cat>
          <c:val>
            <c:numRef>
              <c:f>Sheet5!$K$2:$K$768</c:f>
              <c:numCache>
                <c:formatCode>General</c:formatCode>
                <c:ptCount val="3"/>
                <c:pt idx="0">
                  <c:v>1352</c:v>
                </c:pt>
                <c:pt idx="1">
                  <c:v>1852</c:v>
                </c:pt>
                <c:pt idx="2">
                  <c:v>508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用户每周访问数</a:t>
            </a:r>
            <a:r>
              <a:rPr lang="en-US"/>
              <a:t>(</a:t>
            </a:r>
            <a:r>
              <a:rPr lang="zh-CN"/>
              <a:t>次</a:t>
            </a:r>
            <a:r>
              <a:rPr lang="en-US"/>
              <a:t>)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Sheet7!$F$1</c:f>
              <c:strCache>
                <c:ptCount val="1"/>
                <c:pt idx="0">
                  <c:v>人数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243133228207856"/>
                  <c:y val="0.18482238521726135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&lt;2</a:t>
                    </a:r>
                  </a:p>
                  <a:p>
                    <a:fld id="{AD231628-91C7-4D4B-8C68-1217DD4BD23C}" type="PERCENTAGE">
                      <a:rPr lang="en-US" altLang="zh-CN" smtClean="0"/>
                      <a:pPr/>
                      <a:t>[百分比]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002434082657963"/>
                  <c:y val="-0.14723675962862187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3-20</a:t>
                    </a:r>
                  </a:p>
                  <a:p>
                    <a:fld id="{57FC0082-51AB-443A-9415-447B995D19BD}" type="PERCENTAGE">
                      <a:rPr lang="en-US" altLang="zh-CN" smtClean="0"/>
                      <a:pPr/>
                      <a:t>[百分比]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 baseline="0" dirty="0" smtClean="0"/>
                      <a:t>&gt;20</a:t>
                    </a:r>
                    <a:endParaRPr lang="en-US" altLang="zh-CN" baseline="0" dirty="0"/>
                  </a:p>
                  <a:p>
                    <a:fld id="{BA98C08F-F472-4703-AE78-5A8E321D377B}" type="PERCENTAGE">
                      <a:rPr lang="en-US" altLang="zh-CN" smtClean="0"/>
                      <a:pPr/>
                      <a:t>[百分比]</a:t>
                    </a:fld>
                    <a:endParaRPr lang="zh-CN" alt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Sheet7!$E$2:$E$408</c:f>
              <c:strCache>
                <c:ptCount val="3"/>
                <c:pt idx="0">
                  <c:v>1-10次</c:v>
                </c:pt>
                <c:pt idx="1">
                  <c:v>11-200次</c:v>
                </c:pt>
                <c:pt idx="2">
                  <c:v>200次以上</c:v>
                </c:pt>
              </c:strCache>
            </c:strRef>
          </c:cat>
          <c:val>
            <c:numRef>
              <c:f>Sheet7!$F$2:$F$408</c:f>
              <c:numCache>
                <c:formatCode>General</c:formatCode>
                <c:ptCount val="3"/>
                <c:pt idx="0">
                  <c:v>967</c:v>
                </c:pt>
                <c:pt idx="1">
                  <c:v>2471</c:v>
                </c:pt>
                <c:pt idx="2">
                  <c:v>274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429320742115425"/>
                  <c:y val="0.13996842539384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8985219254185324"/>
                  <c:y val="-0.21718257438423944"/>
                </c:manualLayout>
              </c:layout>
              <c:tx>
                <c:rich>
                  <a:bodyPr/>
                  <a:lstStyle/>
                  <a:p>
                    <a:fld id="{78132D8E-CD2C-41E6-9606-803A4A52746F}" type="CATEGORYNAME">
                      <a:rPr lang="en-US" altLang="zh-CN" smtClean="0"/>
                      <a:pPr/>
                      <a:t>[类别名称]</a:t>
                    </a:fld>
                    <a:endParaRPr lang="en-US" altLang="zh-CN" baseline="0" dirty="0"/>
                  </a:p>
                  <a:p>
                    <a:fld id="{BE52AADB-4127-4055-8FD7-E5C877823211}" type="PERCENTAGE">
                      <a:rPr lang="en-US" altLang="zh-CN" dirty="0"/>
                      <a:pPr/>
                      <a:t>[百分比]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Sheet8!$B$1:$C$1</c:f>
              <c:strCache>
                <c:ptCount val="2"/>
                <c:pt idx="0">
                  <c:v>Exdrive for OWA</c:v>
                </c:pt>
                <c:pt idx="1">
                  <c:v>Exdrive for Outlook</c:v>
                </c:pt>
              </c:strCache>
            </c:strRef>
          </c:cat>
          <c:val>
            <c:numRef>
              <c:f>Sheet8!$B$2:$C$2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44004339391348"/>
                  <c:y val="0.17126213176510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091520349750528"/>
                  <c:y val="-0.15374995985678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485756133094167"/>
                  <c:y val="0.17788138240569265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baseline="0" dirty="0" smtClean="0"/>
                      <a:t>&gt;0.5Mbps</a:t>
                    </a:r>
                    <a:r>
                      <a:rPr lang="en-US" altLang="zh-CN" baseline="0" dirty="0"/>
                      <a:t>
</a:t>
                    </a:r>
                    <a:fld id="{09EF3C2C-2EBD-4882-BFA4-4896D3DFB69F}" type="PERCENTAGE">
                      <a:rPr lang="en-US" altLang="zh-CN" baseline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Sheet3!$E$3:$E$7</c:f>
              <c:strCache>
                <c:ptCount val="5"/>
                <c:pt idx="0">
                  <c:v>3Mbps~4Mbps</c:v>
                </c:pt>
                <c:pt idx="1">
                  <c:v>2Mbps~3Mbps</c:v>
                </c:pt>
                <c:pt idx="2">
                  <c:v>1Mbps~2Mbps</c:v>
                </c:pt>
                <c:pt idx="3">
                  <c:v>500kbps~1Mbps</c:v>
                </c:pt>
                <c:pt idx="4">
                  <c:v>500kbps以下</c:v>
                </c:pt>
              </c:strCache>
            </c:strRef>
          </c:cat>
          <c:val>
            <c:numRef>
              <c:f>Sheet3!$F$3:$F$7</c:f>
              <c:numCache>
                <c:formatCode>General</c:formatCode>
                <c:ptCount val="5"/>
                <c:pt idx="0">
                  <c:v>24645</c:v>
                </c:pt>
                <c:pt idx="1">
                  <c:v>48435</c:v>
                </c:pt>
                <c:pt idx="2">
                  <c:v>37759</c:v>
                </c:pt>
                <c:pt idx="3">
                  <c:v>20058</c:v>
                </c:pt>
                <c:pt idx="4">
                  <c:v>33338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每月上传文件变化趋势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文件数量</c:v>
          </c:tx>
          <c:spPr>
            <a:solidFill>
              <a:schemeClr val="accent2">
                <a:shade val="80000"/>
                <a:satMod val="18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9050" h="3175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Sheet1!$B$2:$K$2</c:f>
              <c:numCache>
                <c:formatCode>yyyy"年"m"月"</c:formatCode>
                <c:ptCount val="6"/>
                <c:pt idx="0">
                  <c:v>41852</c:v>
                </c:pt>
                <c:pt idx="1">
                  <c:v>41883</c:v>
                </c:pt>
                <c:pt idx="2">
                  <c:v>41913</c:v>
                </c:pt>
                <c:pt idx="3">
                  <c:v>41944</c:v>
                </c:pt>
                <c:pt idx="4">
                  <c:v>41974</c:v>
                </c:pt>
                <c:pt idx="5">
                  <c:v>42005</c:v>
                </c:pt>
              </c:numCache>
              <c:extLst/>
            </c:numRef>
          </c:cat>
          <c:val>
            <c:numRef>
              <c:f>Sheet1!$B$3:$K$3</c:f>
              <c:numCache>
                <c:formatCode>General</c:formatCode>
                <c:ptCount val="6"/>
                <c:pt idx="0">
                  <c:v>16152</c:v>
                </c:pt>
                <c:pt idx="1">
                  <c:v>20299</c:v>
                </c:pt>
                <c:pt idx="2">
                  <c:v>22132</c:v>
                </c:pt>
                <c:pt idx="3">
                  <c:v>26395</c:v>
                </c:pt>
                <c:pt idx="4">
                  <c:v>26097</c:v>
                </c:pt>
                <c:pt idx="5">
                  <c:v>27939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2909544"/>
        <c:axId val="392908368"/>
      </c:barChart>
      <c:lineChart>
        <c:grouping val="standard"/>
        <c:varyColors val="0"/>
        <c:ser>
          <c:idx val="1"/>
          <c:order val="1"/>
          <c:tx>
            <c:v>文件大小(GB)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0121836305410515E-2"/>
                  <c:y val="5.075408248302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101530254508764E-3"/>
                  <c:y val="3.284087690078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Sheet1!$B$2:$K$2</c:f>
              <c:numCache>
                <c:formatCode>yyyy"年"m"月"</c:formatCode>
                <c:ptCount val="6"/>
                <c:pt idx="0">
                  <c:v>41852</c:v>
                </c:pt>
                <c:pt idx="1">
                  <c:v>41883</c:v>
                </c:pt>
                <c:pt idx="2">
                  <c:v>41913</c:v>
                </c:pt>
                <c:pt idx="3">
                  <c:v>41944</c:v>
                </c:pt>
                <c:pt idx="4">
                  <c:v>41974</c:v>
                </c:pt>
                <c:pt idx="5">
                  <c:v>42005</c:v>
                </c:pt>
              </c:numCache>
              <c:extLst/>
            </c:numRef>
          </c:cat>
          <c:val>
            <c:numRef>
              <c:f>Sheet1!$B$4:$K$4</c:f>
              <c:numCache>
                <c:formatCode>General</c:formatCode>
                <c:ptCount val="6"/>
                <c:pt idx="0">
                  <c:v>384.4</c:v>
                </c:pt>
                <c:pt idx="1">
                  <c:v>462</c:v>
                </c:pt>
                <c:pt idx="2">
                  <c:v>471.8</c:v>
                </c:pt>
                <c:pt idx="3">
                  <c:v>580.1</c:v>
                </c:pt>
                <c:pt idx="4">
                  <c:v>574.20000000000005</c:v>
                </c:pt>
                <c:pt idx="5">
                  <c:v>621.29999999999995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909936"/>
        <c:axId val="392906016"/>
      </c:lineChart>
      <c:dateAx>
        <c:axId val="392909544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2908368"/>
        <c:crosses val="autoZero"/>
        <c:auto val="1"/>
        <c:lblOffset val="100"/>
        <c:baseTimeUnit val="months"/>
      </c:dateAx>
      <c:valAx>
        <c:axId val="3929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2909544"/>
        <c:crosses val="autoZero"/>
        <c:crossBetween val="between"/>
      </c:valAx>
      <c:valAx>
        <c:axId val="39290601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2909936"/>
        <c:crosses val="max"/>
        <c:crossBetween val="between"/>
      </c:valAx>
      <c:dateAx>
        <c:axId val="39290993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3929060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7683744" y="86787"/>
            <a:ext cx="4508256" cy="627864"/>
            <a:chOff x="430689" y="6110480"/>
            <a:chExt cx="4508256" cy="627864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523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7683744" y="86787"/>
            <a:ext cx="4508256" cy="627864"/>
            <a:chOff x="430689" y="6110480"/>
            <a:chExt cx="4508256" cy="62786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34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524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936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621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7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745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718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556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34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96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008"/>
            <a:ext cx="12191999" cy="6855984"/>
          </a:xfrm>
          <a:prstGeom prst="rect">
            <a:avLst/>
          </a:prstGeom>
        </p:spPr>
      </p:pic>
      <p:sp>
        <p:nvSpPr>
          <p:cNvPr id="14" name="Dark gradation bottom"/>
          <p:cNvSpPr/>
          <p:nvPr/>
        </p:nvSpPr>
        <p:spPr bwMode="gray">
          <a:xfrm flipV="1">
            <a:off x="0" y="-3"/>
            <a:ext cx="12202081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3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Dark gradation top"/>
          <p:cNvSpPr/>
          <p:nvPr/>
        </p:nvSpPr>
        <p:spPr bwMode="gray">
          <a:xfrm>
            <a:off x="0" y="-1007"/>
            <a:ext cx="1220208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269239" y="2084172"/>
            <a:ext cx="6274974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4146242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7683744" y="86787"/>
            <a:ext cx="4508256" cy="627864"/>
            <a:chOff x="430689" y="6110480"/>
            <a:chExt cx="4508256" cy="627864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3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48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78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7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 smtClean="0"/>
              <a:t>“Sample quote goes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 Name</a:t>
            </a:r>
          </a:p>
          <a:p>
            <a:pPr lvl="0"/>
            <a:r>
              <a:rPr lang="en-US" dirty="0" smtClean="0"/>
              <a:t>Title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946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_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 smtClean="0"/>
              <a:t>“	Add a quote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Author’s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53524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68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-50 Right Photo Layout">
    <p:bg bwMode="auto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336145" marR="0" indent="-336145" algn="ctr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lang="en-US" sz="2353" kern="1200" spc="0" baseline="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8" name="TechEd 2014 logo 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788" y="440042"/>
            <a:ext cx="2907036" cy="125796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712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711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417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597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auto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683744" y="86787"/>
            <a:ext cx="4508256" cy="627864"/>
            <a:chOff x="430689" y="6110480"/>
            <a:chExt cx="4508256" cy="62786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8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573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31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4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98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18480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28847" y="6247892"/>
            <a:ext cx="4508256" cy="627864"/>
            <a:chOff x="430689" y="6110480"/>
            <a:chExt cx="4508256" cy="627864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29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7683744" y="86787"/>
            <a:ext cx="4508256" cy="627864"/>
            <a:chOff x="430689" y="6110480"/>
            <a:chExt cx="4508256" cy="627864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24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683744" y="86787"/>
            <a:ext cx="4508256" cy="627864"/>
            <a:chOff x="430689" y="6110480"/>
            <a:chExt cx="4508256" cy="627864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1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23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7683744" y="86787"/>
            <a:ext cx="4508256" cy="627864"/>
            <a:chOff x="430689" y="6110480"/>
            <a:chExt cx="4508256" cy="627864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89" y="6222506"/>
              <a:ext cx="368301" cy="3683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 userDrawn="1"/>
          </p:nvSpPr>
          <p:spPr>
            <a:xfrm>
              <a:off x="798990" y="6110480"/>
              <a:ext cx="4139955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altLang="zh-CN" sz="2400" dirty="0" smtClean="0">
                  <a:solidFill>
                    <a:srgbClr val="0072C6"/>
                  </a:solidFill>
                </a:rPr>
                <a:t>MS</a:t>
              </a:r>
              <a:r>
                <a:rPr lang="en-US" altLang="zh-CN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dirty="0" smtClean="0">
                  <a:solidFill>
                    <a:srgbClr val="0072C6"/>
                  </a:solidFill>
                </a:rPr>
                <a:t>U</a:t>
              </a:r>
              <a:r>
                <a:rPr lang="en-US" altLang="zh-CN" sz="16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nified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C</a:t>
              </a:r>
              <a:r>
                <a:rPr lang="en-US" altLang="zh-CN" sz="18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ommnuications</a:t>
              </a:r>
              <a:r>
                <a:rPr lang="en-US" altLang="zh-CN" sz="24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zh-CN" sz="2400" baseline="0" dirty="0" smtClean="0">
                  <a:solidFill>
                    <a:srgbClr val="0072C6"/>
                  </a:solidFill>
                </a:rPr>
                <a:t>Plus</a:t>
              </a:r>
              <a:endParaRPr lang="zh-CN" altLang="en-US" sz="2400" dirty="0" err="1" smtClean="0">
                <a:solidFill>
                  <a:srgbClr val="0072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81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32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1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57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66978" y="982663"/>
            <a:ext cx="8001000" cy="2971800"/>
          </a:xfrm>
        </p:spPr>
        <p:txBody>
          <a:bodyPr/>
          <a:lstStyle/>
          <a:p>
            <a:r>
              <a:rPr lang="zh-CN" altLang="en-US" dirty="0" smtClean="0"/>
              <a:t>邮件大附件案例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(</a:t>
            </a:r>
            <a:r>
              <a:rPr lang="zh-CN" altLang="en-US" dirty="0" smtClean="0"/>
              <a:t>某地产公司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0" y="3843338"/>
            <a:ext cx="6400800" cy="1947862"/>
          </a:xfrm>
        </p:spPr>
        <p:txBody>
          <a:bodyPr/>
          <a:lstStyle/>
          <a:p>
            <a:r>
              <a:rPr lang="en-US" altLang="zh-CN" dirty="0" smtClean="0"/>
              <a:t>2015/2/28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338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使用趋势分析     </a:t>
            </a:r>
            <a:r>
              <a:rPr lang="en-US" altLang="zh-CN" sz="2800" dirty="0" smtClean="0"/>
              <a:t>2014.8-2015.1</a:t>
            </a:r>
            <a:endParaRPr lang="zh-CN" altLang="en-US" sz="28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8075508"/>
              </p:ext>
            </p:extLst>
          </p:nvPr>
        </p:nvGraphicFramePr>
        <p:xfrm>
          <a:off x="420688" y="1398663"/>
          <a:ext cx="8083550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749336" y="2000385"/>
            <a:ext cx="3412502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145" indent="-336145" defTabSz="914367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zh-CN" alt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文件平均大小</a:t>
            </a:r>
            <a:r>
              <a:rPr lang="zh-CN" altLang="en-US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：</a:t>
            </a:r>
            <a:r>
              <a:rPr lang="en-US" altLang="zh-CN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/>
            </a:r>
            <a:br>
              <a:rPr lang="en-US" altLang="zh-CN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altLang="zh-CN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25MB</a:t>
            </a:r>
            <a:endParaRPr lang="en-US" altLang="zh-CN" sz="28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</a:endParaRPr>
          </a:p>
          <a:p>
            <a:pPr marL="336145" indent="-336145" defTabSz="914367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zh-CN" alt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日均上传文件数</a:t>
            </a:r>
            <a:r>
              <a:rPr lang="zh-CN" altLang="en-US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：</a:t>
            </a:r>
            <a:r>
              <a:rPr lang="en-US" altLang="zh-CN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/>
            </a:r>
            <a:br>
              <a:rPr lang="en-US" altLang="zh-CN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altLang="zh-CN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592</a:t>
            </a:r>
            <a:endParaRPr lang="en-US" altLang="zh-CN" sz="28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</a:endParaRPr>
          </a:p>
          <a:p>
            <a:pPr marL="336145" indent="-336145" defTabSz="914367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zh-CN" alt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日均上传量</a:t>
            </a:r>
            <a:r>
              <a:rPr lang="zh-CN" altLang="en-US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：</a:t>
            </a:r>
            <a:r>
              <a:rPr lang="en-US" altLang="zh-CN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/>
            </a:r>
            <a:br>
              <a:rPr lang="en-US" altLang="zh-CN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altLang="zh-CN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14G</a:t>
            </a:r>
            <a:endParaRPr lang="en-US" altLang="zh-CN" sz="28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1643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sz="quarter" idx="14"/>
          </p:nvPr>
        </p:nvSpPr>
        <p:spPr>
          <a:xfrm>
            <a:off x="220753" y="3115205"/>
            <a:ext cx="6370390" cy="2707782"/>
          </a:xfrm>
        </p:spPr>
        <p:txBody>
          <a:bodyPr/>
          <a:lstStyle/>
          <a:p>
            <a:r>
              <a:rPr lang="zh-CN" altLang="en-US" sz="2400" dirty="0" smtClean="0"/>
              <a:t>本案例中的数据取自一家房地产公司部署的</a:t>
            </a:r>
            <a:r>
              <a:rPr lang="en-US" altLang="zh-CN" sz="2400" dirty="0" smtClean="0"/>
              <a:t>Exdrive</a:t>
            </a:r>
            <a:r>
              <a:rPr lang="zh-CN" altLang="en-US" sz="2400" dirty="0" smtClean="0"/>
              <a:t>系统</a:t>
            </a:r>
            <a:endParaRPr lang="en-US" altLang="zh-CN" sz="2400" dirty="0" smtClean="0"/>
          </a:p>
          <a:p>
            <a:r>
              <a:rPr lang="en-US" altLang="zh-CN" sz="2400" dirty="0" smtClean="0"/>
              <a:t>Exdrive</a:t>
            </a:r>
            <a:r>
              <a:rPr lang="zh-CN" altLang="en-US" sz="2400" dirty="0" smtClean="0"/>
              <a:t>系统在该公司于</a:t>
            </a:r>
            <a:r>
              <a:rPr lang="en-US" altLang="zh-CN" sz="2400" dirty="0" smtClean="0"/>
              <a:t>2013</a:t>
            </a:r>
            <a:r>
              <a:rPr lang="zh-CN" altLang="en-US" sz="2400" dirty="0" smtClean="0"/>
              <a:t>年开始上线，本案例收集了</a:t>
            </a:r>
            <a:r>
              <a:rPr lang="en-US" altLang="zh-CN" sz="2400" dirty="0" smtClean="0"/>
              <a:t>2014/8~2015/1</a:t>
            </a:r>
            <a:r>
              <a:rPr lang="zh-CN" altLang="en-US" sz="2400" dirty="0" smtClean="0"/>
              <a:t>月的数据，对用户使用行为进行分析</a:t>
            </a:r>
            <a:endParaRPr lang="en-US" altLang="zh-CN" sz="2400" dirty="0" smtClean="0"/>
          </a:p>
          <a:p>
            <a:r>
              <a:rPr lang="zh-CN" altLang="en-US" sz="2400" dirty="0" smtClean="0"/>
              <a:t>截止至分析之日，</a:t>
            </a:r>
            <a:r>
              <a:rPr lang="en-US" altLang="zh-CN" sz="2400" dirty="0" smtClean="0"/>
              <a:t>Exdrive</a:t>
            </a:r>
            <a:r>
              <a:rPr lang="zh-CN" altLang="en-US" sz="2400" dirty="0" smtClean="0"/>
              <a:t>系统已经为该公司提供了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年的稳定服务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09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拓扑结构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469213"/>
            <a:ext cx="9279138" cy="63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9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服务器配置情况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5495151"/>
              </p:ext>
            </p:extLst>
          </p:nvPr>
        </p:nvGraphicFramePr>
        <p:xfrm>
          <a:off x="457200" y="1751275"/>
          <a:ext cx="8907462" cy="3517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74604"/>
                <a:gridCol w="978011"/>
                <a:gridCol w="803082"/>
                <a:gridCol w="435176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服务器角色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CPU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内存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操作系统</a:t>
                      </a:r>
                      <a:endParaRPr lang="zh-CN" altLang="en-US" dirty="0"/>
                    </a:p>
                  </a:txBody>
                  <a:tcPr marL="78779" marR="7877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Exdrive</a:t>
                      </a:r>
                      <a:r>
                        <a:rPr lang="zh-CN" altLang="en-US" dirty="0" smtClean="0"/>
                        <a:t>服务器（节点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）</a:t>
                      </a:r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 vCPU</a:t>
                      </a:r>
                    </a:p>
                    <a:p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8GB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Windows</a:t>
                      </a:r>
                      <a:r>
                        <a:rPr lang="en-US" altLang="zh-CN" baseline="0" dirty="0" smtClean="0"/>
                        <a:t> Server 2012 R2 Enterprise</a:t>
                      </a:r>
                      <a:endParaRPr lang="zh-CN" altLang="en-US" dirty="0"/>
                    </a:p>
                  </a:txBody>
                  <a:tcPr marL="78779" marR="7877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Exdrive</a:t>
                      </a:r>
                      <a:r>
                        <a:rPr lang="zh-CN" altLang="en-US" dirty="0" smtClean="0"/>
                        <a:t>服务器（节点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）</a:t>
                      </a:r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 vCPU</a:t>
                      </a:r>
                    </a:p>
                    <a:p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8GB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Windows</a:t>
                      </a:r>
                      <a:r>
                        <a:rPr lang="en-US" altLang="zh-CN" baseline="0" dirty="0" smtClean="0"/>
                        <a:t> Server 2012 R2 Enterprise</a:t>
                      </a:r>
                      <a:endParaRPr lang="zh-CN" altLang="en-US" dirty="0"/>
                    </a:p>
                  </a:txBody>
                  <a:tcPr marL="78779" marR="787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SQL</a:t>
                      </a:r>
                      <a:r>
                        <a:rPr lang="zh-CN" altLang="en-US" dirty="0" smtClean="0"/>
                        <a:t>服务器（节点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 vCPU</a:t>
                      </a:r>
                    </a:p>
                    <a:p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16GB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Windows</a:t>
                      </a:r>
                      <a:r>
                        <a:rPr lang="en-US" altLang="zh-CN" baseline="0" dirty="0" smtClean="0"/>
                        <a:t> Server 2008 R2 Enterprise</a:t>
                      </a:r>
                      <a:endParaRPr lang="zh-CN" altLang="en-US" dirty="0"/>
                    </a:p>
                  </a:txBody>
                  <a:tcPr marL="78779" marR="787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SQL</a:t>
                      </a:r>
                      <a:r>
                        <a:rPr lang="zh-CN" altLang="en-US" dirty="0" smtClean="0"/>
                        <a:t>服务器（节点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 vCPU</a:t>
                      </a:r>
                    </a:p>
                    <a:p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16GB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Windows</a:t>
                      </a:r>
                      <a:r>
                        <a:rPr lang="en-US" altLang="zh-CN" baseline="0" dirty="0" smtClean="0"/>
                        <a:t> Server 2008 R2 Enterprise</a:t>
                      </a:r>
                      <a:endParaRPr lang="zh-CN" altLang="en-US" dirty="0"/>
                    </a:p>
                  </a:txBody>
                  <a:tcPr marL="78779" marR="787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文件服务器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 vCPU</a:t>
                      </a:r>
                    </a:p>
                    <a:p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4GB</a:t>
                      </a:r>
                      <a:endParaRPr lang="zh-CN" altLang="en-US" dirty="0"/>
                    </a:p>
                  </a:txBody>
                  <a:tcPr marL="78779" marR="7877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Windows</a:t>
                      </a:r>
                      <a:r>
                        <a:rPr lang="en-US" altLang="zh-CN" baseline="0" dirty="0" smtClean="0"/>
                        <a:t> Server 2012 R2 Enterprise</a:t>
                      </a:r>
                      <a:endParaRPr lang="zh-CN" altLang="en-US" dirty="0"/>
                    </a:p>
                  </a:txBody>
                  <a:tcPr marL="78779" marR="7877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466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</a:t>
            </a:r>
            <a:r>
              <a:rPr lang="zh-CN" altLang="en-US" dirty="0" smtClean="0"/>
              <a:t>配置情况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5300806"/>
              </p:ext>
            </p:extLst>
          </p:nvPr>
        </p:nvGraphicFramePr>
        <p:xfrm>
          <a:off x="457200" y="1730523"/>
          <a:ext cx="9621837" cy="31383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5478"/>
                <a:gridCol w="4564049"/>
                <a:gridCol w="1435808"/>
                <a:gridCol w="1316502"/>
              </a:tblGrid>
              <a:tr h="39345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存储类型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存储用途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类型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容量</a:t>
                      </a:r>
                      <a:endParaRPr lang="zh-CN" altLang="en-US" dirty="0"/>
                    </a:p>
                  </a:txBody>
                  <a:tcPr/>
                </a:tc>
              </a:tr>
              <a:tr h="393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OS</a:t>
                      </a:r>
                      <a:r>
                        <a:rPr lang="zh-CN" altLang="en-US" dirty="0" smtClean="0"/>
                        <a:t>存储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用于部署</a:t>
                      </a:r>
                      <a:r>
                        <a:rPr lang="en-US" altLang="zh-CN" dirty="0" smtClean="0"/>
                        <a:t>Windows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0" dirty="0" smtClean="0"/>
                        <a:t>操作系统、</a:t>
                      </a:r>
                      <a:r>
                        <a:rPr lang="en-US" altLang="zh-CN" baseline="0" dirty="0" smtClean="0"/>
                        <a:t>SQL</a:t>
                      </a:r>
                      <a:r>
                        <a:rPr lang="zh-CN" altLang="en-US" baseline="0" dirty="0" smtClean="0"/>
                        <a:t>组件</a:t>
                      </a:r>
                      <a:endParaRPr lang="en-US" altLang="zh-CN" baseline="0" dirty="0" smtClean="0"/>
                    </a:p>
                    <a:p>
                      <a:r>
                        <a:rPr lang="en-US" altLang="zh-CN" baseline="0" dirty="0" smtClean="0"/>
                        <a:t>Exdrive</a:t>
                      </a:r>
                      <a:r>
                        <a:rPr lang="zh-CN" altLang="en-US" baseline="0" dirty="0" smtClean="0"/>
                        <a:t>应用程序、</a:t>
                      </a:r>
                      <a:r>
                        <a:rPr lang="en-US" altLang="zh-CN" baseline="0" dirty="0" smtClean="0"/>
                        <a:t>Exdrive</a:t>
                      </a:r>
                      <a:r>
                        <a:rPr lang="zh-CN" altLang="en-US" baseline="0" dirty="0" smtClean="0"/>
                        <a:t>运行日志</a:t>
                      </a:r>
                      <a:endParaRPr lang="en-US" altLang="zh-CN" baseline="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本地硬盘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100GB/</a:t>
                      </a:r>
                      <a:r>
                        <a:rPr lang="zh-CN" altLang="en-US" dirty="0" smtClean="0"/>
                        <a:t>台</a:t>
                      </a:r>
                      <a:endParaRPr lang="zh-CN" altLang="en-US" dirty="0"/>
                    </a:p>
                  </a:txBody>
                  <a:tcPr/>
                </a:tc>
              </a:tr>
              <a:tr h="393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Exdrive</a:t>
                      </a:r>
                      <a:r>
                        <a:rPr lang="zh-CN" altLang="en-US" dirty="0" smtClean="0"/>
                        <a:t>数据库存储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用于部署</a:t>
                      </a:r>
                      <a:r>
                        <a:rPr lang="en-US" altLang="zh-CN" dirty="0" smtClean="0"/>
                        <a:t>Exdrive</a:t>
                      </a:r>
                      <a:r>
                        <a:rPr lang="zh-CN" altLang="en-US" dirty="0" smtClean="0"/>
                        <a:t>数据库，存放文件属性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文件名、路径、用户目录结构、大小等</a:t>
                      </a:r>
                      <a:r>
                        <a:rPr lang="en-US" altLang="zh-CN" dirty="0" smtClean="0"/>
                        <a:t>)</a:t>
                      </a:r>
                      <a:r>
                        <a:rPr lang="zh-CN" altLang="en-US" dirty="0" smtClean="0"/>
                        <a:t>以及</a:t>
                      </a:r>
                      <a:r>
                        <a:rPr lang="en-US" altLang="zh-CN" dirty="0" smtClean="0"/>
                        <a:t>Exdrive</a:t>
                      </a:r>
                      <a:r>
                        <a:rPr lang="zh-CN" altLang="en-US" dirty="0" smtClean="0"/>
                        <a:t>操作日志</a:t>
                      </a:r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光纤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10GB</a:t>
                      </a:r>
                      <a:endParaRPr lang="zh-CN" altLang="en-US" dirty="0"/>
                    </a:p>
                  </a:txBody>
                  <a:tcPr/>
                </a:tc>
              </a:tr>
              <a:tr h="67910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文件存储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用户上传的文件的存储位置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本地硬盘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4TB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4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8317064" y="1447137"/>
            <a:ext cx="3874936" cy="5250526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Exchange</a:t>
            </a:r>
            <a:r>
              <a:rPr lang="zh-CN" altLang="en-US" sz="3200" dirty="0" smtClean="0"/>
              <a:t>用户</a:t>
            </a:r>
            <a:r>
              <a:rPr lang="en-US" altLang="zh-CN" sz="3200" dirty="0" smtClean="0"/>
              <a:t>:</a:t>
            </a:r>
            <a:br>
              <a:rPr lang="en-US" altLang="zh-CN" sz="3200" dirty="0" smtClean="0"/>
            </a:br>
            <a:r>
              <a:rPr lang="en-US" altLang="zh-CN" sz="3200" dirty="0" smtClean="0"/>
              <a:t>7500</a:t>
            </a:r>
          </a:p>
          <a:p>
            <a:r>
              <a:rPr lang="zh-CN" altLang="en-US" sz="3200" dirty="0" smtClean="0"/>
              <a:t>用户数</a:t>
            </a:r>
            <a:r>
              <a:rPr lang="en-US" altLang="zh-CN" sz="3200" dirty="0"/>
              <a:t>: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3712</a:t>
            </a:r>
          </a:p>
          <a:p>
            <a:r>
              <a:rPr lang="zh-CN" altLang="en-US" sz="3200" dirty="0" smtClean="0"/>
              <a:t>总</a:t>
            </a:r>
            <a:r>
              <a:rPr lang="zh-CN" altLang="en-US" sz="3200" dirty="0"/>
              <a:t>上传文件大小</a:t>
            </a:r>
            <a:r>
              <a:rPr lang="en-US" altLang="zh-CN" sz="3200" dirty="0"/>
              <a:t>: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3.74TB</a:t>
            </a:r>
          </a:p>
          <a:p>
            <a:r>
              <a:rPr lang="zh-CN" altLang="en-US" sz="3200" dirty="0" smtClean="0"/>
              <a:t>总文件占用大小</a:t>
            </a:r>
            <a:r>
              <a:rPr lang="en-US" altLang="zh-CN" sz="3200" dirty="0" smtClean="0"/>
              <a:t>:</a:t>
            </a:r>
            <a:br>
              <a:rPr lang="en-US" altLang="zh-CN" sz="3200" dirty="0" smtClean="0"/>
            </a:br>
            <a:r>
              <a:rPr lang="en-US" altLang="zh-CN" sz="3200" dirty="0" smtClean="0"/>
              <a:t>1.7TB</a:t>
            </a:r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用户使用行为分析    </a:t>
            </a:r>
            <a:r>
              <a:rPr lang="en-US" altLang="zh-CN" sz="2800" dirty="0"/>
              <a:t>2014.8-2015.1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61973"/>
              </p:ext>
            </p:extLst>
          </p:nvPr>
        </p:nvGraphicFramePr>
        <p:xfrm>
          <a:off x="3763918" y="1608774"/>
          <a:ext cx="4223208" cy="335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307122"/>
              </p:ext>
            </p:extLst>
          </p:nvPr>
        </p:nvGraphicFramePr>
        <p:xfrm>
          <a:off x="458013" y="1597763"/>
          <a:ext cx="3835139" cy="327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630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270732"/>
          </a:xfrm>
        </p:spPr>
        <p:txBody>
          <a:bodyPr/>
          <a:lstStyle/>
          <a:p>
            <a:r>
              <a:rPr lang="zh-CN" altLang="en-US" dirty="0" smtClean="0"/>
              <a:t>用户空间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使用情况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用户使用行为</a:t>
            </a:r>
            <a:r>
              <a:rPr lang="zh-CN" altLang="en-US" dirty="0" smtClean="0"/>
              <a:t>分析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0" y="1386242"/>
            <a:ext cx="8145892" cy="48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05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/>
          <a:stretch/>
        </p:blipFill>
        <p:spPr>
          <a:xfrm>
            <a:off x="2814762" y="1894548"/>
            <a:ext cx="9108000" cy="442999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270732"/>
          </a:xfrm>
        </p:spPr>
        <p:txBody>
          <a:bodyPr/>
          <a:lstStyle/>
          <a:p>
            <a:r>
              <a:rPr lang="zh-CN" altLang="en-US" dirty="0" smtClean="0"/>
              <a:t>文件服务器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磁盘占用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用户使用行为</a:t>
            </a:r>
            <a:r>
              <a:rPr lang="zh-CN" altLang="en-US" dirty="0" smtClean="0"/>
              <a:t>分析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376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用户登陆方式以及上传速度  </a:t>
            </a:r>
            <a:r>
              <a:rPr lang="en-US" altLang="zh-CN" sz="2800" dirty="0"/>
              <a:t>2014.8-2015.1</a:t>
            </a: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836317" y="1614278"/>
            <a:ext cx="4363041" cy="4336332"/>
            <a:chOff x="878264" y="509047"/>
            <a:chExt cx="4363041" cy="4336332"/>
          </a:xfrm>
        </p:grpSpPr>
        <p:graphicFrame>
          <p:nvGraphicFramePr>
            <p:cNvPr id="4" name="图表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045642"/>
                </p:ext>
              </p:extLst>
            </p:nvPr>
          </p:nvGraphicFramePr>
          <p:xfrm>
            <a:off x="878264" y="897903"/>
            <a:ext cx="4363041" cy="39474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文本框 6"/>
            <p:cNvSpPr txBox="1"/>
            <p:nvPr/>
          </p:nvSpPr>
          <p:spPr>
            <a:xfrm>
              <a:off x="2337848" y="509047"/>
              <a:ext cx="168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用户登录方式</a:t>
              </a:r>
              <a:endParaRPr lang="zh-CN" altLang="en-US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26388" y="1614278"/>
            <a:ext cx="5761098" cy="4285590"/>
            <a:chOff x="5426388" y="1614278"/>
            <a:chExt cx="5761098" cy="4285590"/>
          </a:xfrm>
        </p:grpSpPr>
        <p:graphicFrame>
          <p:nvGraphicFramePr>
            <p:cNvPr id="5" name="图表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8689745"/>
                </p:ext>
              </p:extLst>
            </p:nvPr>
          </p:nvGraphicFramePr>
          <p:xfrm>
            <a:off x="5426388" y="1995297"/>
            <a:ext cx="5761098" cy="3904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7589838" y="1614278"/>
              <a:ext cx="168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文件上传速度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955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Ed 2014 Dk Blue">
  <a:themeElements>
    <a:clrScheme name="TechEd 2014 Dark template">
      <a:dk1>
        <a:srgbClr val="000000"/>
      </a:dk1>
      <a:lt1>
        <a:srgbClr val="FFFFFF"/>
      </a:lt1>
      <a:dk2>
        <a:srgbClr val="002050"/>
      </a:dk2>
      <a:lt2>
        <a:srgbClr val="00BCF2"/>
      </a:lt2>
      <a:accent1>
        <a:srgbClr val="0072C6"/>
      </a:accent1>
      <a:accent2>
        <a:srgbClr val="7FBA00"/>
      </a:accent2>
      <a:accent3>
        <a:srgbClr val="DC3C00"/>
      </a:accent3>
      <a:accent4>
        <a:srgbClr val="68217A"/>
      </a:accent4>
      <a:accent5>
        <a:srgbClr val="009E49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时装设计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D46BF016-7306-4010-8127-919A71F023F6}" vid="{2C5A3328-D17C-422F-BB7B-1DCA154578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E761B4F29D90D34F844C832A947B1146" ma:contentTypeVersion="1" ma:contentTypeDescription="新建文档。" ma:contentTypeScope="" ma:versionID="ce62db8a60270317740eaf5316e33f4f">
  <xsd:schema xmlns:xsd="http://www.w3.org/2001/XMLSchema" xmlns:xs="http://www.w3.org/2001/XMLSchema" xmlns:p="http://schemas.microsoft.com/office/2006/metadata/properties" xmlns:ns2="92cbf73b-12aa-4f36-910f-55c9c62ac950" targetNamespace="http://schemas.microsoft.com/office/2006/metadata/properties" ma:root="true" ma:fieldsID="becb39f2d5a0b4fb3fa58486280f1852" ns2:_="">
    <xsd:import namespace="92cbf73b-12aa-4f36-910f-55c9c62ac9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bf73b-12aa-4f36-910f-55c9c62ac9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永久 ID" ma:description="在添加过程中保留 ID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cbf73b-12aa-4f36-910f-55c9c62ac950">HUDAHFRPENXN-669693639-557</_dlc_DocId>
    <_dlc_DocIdUrl xmlns="92cbf73b-12aa-4f36-910f-55c9c62ac950">
      <Url>https://doc.ifcloud.com/_layouts/15/DocIdRedir.aspx?ID=HUDAHFRPENXN-669693639-557</Url>
      <Description>HUDAHFRPENXN-669693639-557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FFC643-1D20-4EBF-BEA3-070F0CC4BE32}"/>
</file>

<file path=customXml/itemProps2.xml><?xml version="1.0" encoding="utf-8"?>
<ds:datastoreItem xmlns:ds="http://schemas.openxmlformats.org/officeDocument/2006/customXml" ds:itemID="{FAB71623-E3AC-40E3-965E-4F7A42F9D3B2}"/>
</file>

<file path=customXml/itemProps3.xml><?xml version="1.0" encoding="utf-8"?>
<ds:datastoreItem xmlns:ds="http://schemas.openxmlformats.org/officeDocument/2006/customXml" ds:itemID="{DCD935E6-12F0-4FCF-83D2-75AAF1754A69}"/>
</file>

<file path=customXml/itemProps4.xml><?xml version="1.0" encoding="utf-8"?>
<ds:datastoreItem xmlns:ds="http://schemas.openxmlformats.org/officeDocument/2006/customXml" ds:itemID="{9143284F-59FF-430F-975D-B232F10AF4E5}"/>
</file>

<file path=docProps/app.xml><?xml version="1.0" encoding="utf-8"?>
<Properties xmlns="http://schemas.openxmlformats.org/officeDocument/2006/extended-properties" xmlns:vt="http://schemas.openxmlformats.org/officeDocument/2006/docPropsVTypes">
  <Template>MSTECHED14</Template>
  <TotalTime>713</TotalTime>
  <Words>281</Words>
  <Application>Microsoft Office PowerPoint</Application>
  <PresentationFormat>宽屏</PresentationFormat>
  <Paragraphs>81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Arial</vt:lpstr>
      <vt:lpstr>Consolas</vt:lpstr>
      <vt:lpstr>Segoe UI</vt:lpstr>
      <vt:lpstr>Segoe UI Light</vt:lpstr>
      <vt:lpstr>Wingdings</vt:lpstr>
      <vt:lpstr>TechEd 2014 Dk Blue</vt:lpstr>
      <vt:lpstr>邮件大附件案例 (某地产公司)</vt:lpstr>
      <vt:lpstr>概述</vt:lpstr>
      <vt:lpstr>拓扑结构</vt:lpstr>
      <vt:lpstr>服务器配置情况</vt:lpstr>
      <vt:lpstr>存储配置情况</vt:lpstr>
      <vt:lpstr>用户使用行为分析    2014.8-2015.1</vt:lpstr>
      <vt:lpstr>用户使用行为分析</vt:lpstr>
      <vt:lpstr>用户使用行为分析</vt:lpstr>
      <vt:lpstr>用户登陆方式以及上传速度  2014.8-2015.1</vt:lpstr>
      <vt:lpstr>使用趋势分析     2014.8-2015.1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Exdrive案例</dc:title>
  <dc:creator>Kane DQX</dc:creator>
  <cp:lastModifiedBy>zhengyong ye</cp:lastModifiedBy>
  <cp:revision>66</cp:revision>
  <dcterms:created xsi:type="dcterms:W3CDTF">2015-02-28T01:59:51Z</dcterms:created>
  <dcterms:modified xsi:type="dcterms:W3CDTF">2015-03-19T15:12:48Z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0x010100E761B4F29D90D34F844C832A947B1146</vt:lpwstr>
  </property>
  <property fmtid="{D5CDD505-2E9C-101B-9397-08002B2CF9AE}" pid="3" name="_dlc_DocIdItemGuid">
    <vt:lpwstr>7a5b156e-890e-4ea1-ad59-d69d8f0af987</vt:lpwstr>
  </property>
</Properties>
</file>