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91" r:id="rId2"/>
    <p:sldId id="293" r:id="rId3"/>
    <p:sldId id="276" r:id="rId4"/>
    <p:sldId id="294" r:id="rId5"/>
    <p:sldId id="295" r:id="rId6"/>
    <p:sldId id="284" r:id="rId7"/>
    <p:sldId id="296" r:id="rId8"/>
    <p:sldId id="302" r:id="rId9"/>
    <p:sldId id="297" r:id="rId10"/>
    <p:sldId id="298" r:id="rId11"/>
    <p:sldId id="300" r:id="rId12"/>
    <p:sldId id="299" r:id="rId13"/>
    <p:sldId id="301" r:id="rId14"/>
    <p:sldId id="278" r:id="rId15"/>
    <p:sldId id="280"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3C00"/>
    <a:srgbClr val="0072C6"/>
    <a:srgbClr val="7AB850"/>
    <a:srgbClr val="993399"/>
    <a:srgbClr val="B52BC3"/>
    <a:srgbClr val="FF6600"/>
    <a:srgbClr val="FF9069"/>
    <a:srgbClr val="1069AB"/>
    <a:srgbClr val="7395D3"/>
    <a:srgbClr val="E2A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60"/>
  </p:normalViewPr>
  <p:slideViewPr>
    <p:cSldViewPr snapToGrid="0">
      <p:cViewPr varScale="1">
        <p:scale>
          <a:sx n="82" d="100"/>
          <a:sy n="82" d="100"/>
        </p:scale>
        <p:origin x="715" y="62"/>
      </p:cViewPr>
      <p:guideLst/>
    </p:cSldViewPr>
  </p:slideViewPr>
  <p:notesTextViewPr>
    <p:cViewPr>
      <p:scale>
        <a:sx n="1" d="1"/>
        <a:sy n="1" d="1"/>
      </p:scale>
      <p:origin x="0" y="0"/>
    </p:cViewPr>
  </p:notesTextViewPr>
  <p:notesViewPr>
    <p:cSldViewPr snapToGrid="0">
      <p:cViewPr varScale="1">
        <p:scale>
          <a:sx n="56" d="100"/>
          <a:sy n="56" d="100"/>
        </p:scale>
        <p:origin x="285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openxmlformats.org/officeDocument/2006/relationships/customXml" Target="../customXml/item4.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730360C-633D-48E3-8909-8F713E2B90DF}" type="datetimeFigureOut">
              <a:rPr lang="zh-CN" altLang="en-US" smtClean="0"/>
              <a:t>2017/4/11</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A00AE69-743A-4B3B-B76D-12CEACC70736}" type="slidenum">
              <a:rPr lang="zh-CN" altLang="en-US" smtClean="0"/>
              <a:t>‹#›</a:t>
            </a:fld>
            <a:endParaRPr lang="zh-CN" altLang="en-US"/>
          </a:p>
        </p:txBody>
      </p:sp>
    </p:spTree>
    <p:extLst>
      <p:ext uri="{BB962C8B-B14F-4D97-AF65-F5344CB8AC3E}">
        <p14:creationId xmlns:p14="http://schemas.microsoft.com/office/powerpoint/2010/main" val="1606428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E54868-B938-436F-A475-B2E165EC5873}" type="datetimeFigureOut">
              <a:rPr lang="zh-CN" altLang="en-US" smtClean="0"/>
              <a:t>2017/4/11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913FC5-6CD8-4D5E-8BB2-057E73425556}" type="slidenum">
              <a:rPr lang="zh-CN" altLang="en-US" smtClean="0"/>
              <a:t>‹#›</a:t>
            </a:fld>
            <a:endParaRPr lang="zh-CN" altLang="en-US"/>
          </a:p>
        </p:txBody>
      </p:sp>
    </p:spTree>
    <p:extLst>
      <p:ext uri="{BB962C8B-B14F-4D97-AF65-F5344CB8AC3E}">
        <p14:creationId xmlns:p14="http://schemas.microsoft.com/office/powerpoint/2010/main" val="2398560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rgbClr val="EB3C0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8589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8" name="副标题 2"/>
          <p:cNvSpPr txBox="1">
            <a:spLocks/>
          </p:cNvSpPr>
          <p:nvPr userDrawn="1"/>
        </p:nvSpPr>
        <p:spPr>
          <a:xfrm>
            <a:off x="0" y="6319685"/>
            <a:ext cx="12192000" cy="538316"/>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3600" kern="1200">
                <a:solidFill>
                  <a:schemeClr val="tx1"/>
                </a:solidFill>
                <a:latin typeface="微软雅黑" panose="020B0503020204020204" pitchFamily="34" charset="-122"/>
                <a:ea typeface="微软雅黑" panose="020B0503020204020204" pitchFamily="34" charset="-122"/>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endParaRPr lang="en-US" altLang="zh-CN" sz="1400" u="sng" baseline="0" dirty="0">
              <a:solidFill>
                <a:srgbClr val="0072C6"/>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875759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9B6B2-CDBD-42F0-8B3B-BEB90F1C87E8}" type="datetimeFigureOut">
              <a:rPr lang="zh-CN" altLang="en-US" smtClean="0"/>
              <a:t>2017/4/11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F4683E-8173-46C6-8EF0-AC6DCED17ADF}" type="slidenum">
              <a:rPr lang="zh-CN" altLang="en-US" smtClean="0"/>
              <a:t>‹#›</a:t>
            </a:fld>
            <a:endParaRPr lang="zh-CN" altLang="en-US"/>
          </a:p>
        </p:txBody>
      </p:sp>
    </p:spTree>
    <p:extLst>
      <p:ext uri="{BB962C8B-B14F-4D97-AF65-F5344CB8AC3E}">
        <p14:creationId xmlns:p14="http://schemas.microsoft.com/office/powerpoint/2010/main" val="412932885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标题 1"/>
          <p:cNvSpPr txBox="1">
            <a:spLocks/>
          </p:cNvSpPr>
          <p:nvPr/>
        </p:nvSpPr>
        <p:spPr>
          <a:xfrm>
            <a:off x="0" y="2091590"/>
            <a:ext cx="12192000" cy="1246495"/>
          </a:xfrm>
          <a:prstGeom prst="rect">
            <a:avLst/>
          </a:prstGeom>
        </p:spPr>
        <p:txBody>
          <a:bodyPr vert="horz"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altLang="zh-CN" sz="7500" b="1" spc="-150" dirty="0">
                <a:solidFill>
                  <a:schemeClr val="bg1"/>
                </a:solidFill>
                <a:latin typeface="+mn-lt"/>
              </a:rPr>
              <a:t>Outlook</a:t>
            </a:r>
            <a:r>
              <a:rPr lang="zh-CN" altLang="en-US" sz="7500" b="1" spc="-150" dirty="0">
                <a:solidFill>
                  <a:schemeClr val="bg1"/>
                </a:solidFill>
                <a:latin typeface="+mn-lt"/>
              </a:rPr>
              <a:t>智能收件人插件</a:t>
            </a:r>
            <a:endParaRPr lang="en-US" altLang="zh-CN" sz="2800" dirty="0">
              <a:solidFill>
                <a:schemeClr val="bg1"/>
              </a:solidFill>
              <a:latin typeface="+mn-lt"/>
            </a:endParaRPr>
          </a:p>
        </p:txBody>
      </p:sp>
    </p:spTree>
    <p:extLst>
      <p:ext uri="{BB962C8B-B14F-4D97-AF65-F5344CB8AC3E}">
        <p14:creationId xmlns:p14="http://schemas.microsoft.com/office/powerpoint/2010/main" val="2601100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txBox="1">
            <a:spLocks/>
          </p:cNvSpPr>
          <p:nvPr/>
        </p:nvSpPr>
        <p:spPr>
          <a:xfrm>
            <a:off x="519112" y="307430"/>
            <a:ext cx="8126123" cy="701731"/>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solidFill>
                  <a:srgbClr val="EB3C00"/>
                </a:solidFill>
                <a:latin typeface="Segoe UI" panose="020B0502040204020203" pitchFamily="34" charset="0"/>
                <a:cs typeface="Segoe UI" panose="020B0502040204020203" pitchFamily="34" charset="0"/>
              </a:rPr>
              <a:t>产品介绍（模糊匹配搜索）</a:t>
            </a:r>
            <a:endParaRPr lang="en-US" altLang="zh-CN" spc="-150" dirty="0">
              <a:solidFill>
                <a:srgbClr val="EB3C00"/>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矩形 3"/>
          <p:cNvSpPr/>
          <p:nvPr/>
        </p:nvSpPr>
        <p:spPr>
          <a:xfrm>
            <a:off x="1080655" y="1282712"/>
            <a:ext cx="10224651" cy="11252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rIns="360000" rtlCol="0" anchor="t" anchorCtr="0">
            <a:noAutofit/>
          </a:bodyPr>
          <a:lstStyle/>
          <a:p>
            <a:pPr marL="342900" indent="-342900">
              <a:lnSpc>
                <a:spcPct val="200000"/>
              </a:lnSpc>
              <a:buFont typeface="Arial" panose="020B0604020202020204" pitchFamily="34" charset="0"/>
              <a:buChar char="•"/>
            </a:pP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搜索“孙”，模糊匹配 </a:t>
            </a:r>
            <a:r>
              <a:rPr lang="en-US" altLang="zh-CN" sz="2400" dirty="0" err="1">
                <a:solidFill>
                  <a:schemeClr val="tx1">
                    <a:lumMod val="65000"/>
                    <a:lumOff val="35000"/>
                  </a:schemeClr>
                </a:solidFill>
                <a:latin typeface="Segoe UI" panose="020B0502040204020203" pitchFamily="34" charset="0"/>
                <a:ea typeface="+mj-ea"/>
                <a:cs typeface="Segoe UI" panose="020B0502040204020203" pitchFamily="34" charset="0"/>
              </a:rPr>
              <a:t>DisplayName</a:t>
            </a:r>
            <a:r>
              <a:rPr lang="en-US" altLang="zh-CN" sz="2400" dirty="0">
                <a:solidFill>
                  <a:schemeClr val="tx1">
                    <a:lumMod val="65000"/>
                    <a:lumOff val="35000"/>
                  </a:schemeClr>
                </a:solidFill>
                <a:latin typeface="Segoe UI" panose="020B0502040204020203" pitchFamily="34" charset="0"/>
                <a:ea typeface="+mj-ea"/>
                <a:cs typeface="Segoe UI" panose="020B0502040204020203" pitchFamily="34" charset="0"/>
              </a:rPr>
              <a:t>(</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显示名</a:t>
            </a:r>
            <a:r>
              <a:rPr lang="en-US" altLang="zh-CN" sz="2400" dirty="0">
                <a:solidFill>
                  <a:schemeClr val="tx1">
                    <a:lumMod val="65000"/>
                    <a:lumOff val="35000"/>
                  </a:schemeClr>
                </a:solidFill>
                <a:latin typeface="Segoe UI" panose="020B0502040204020203" pitchFamily="34" charset="0"/>
                <a:ea typeface="+mj-ea"/>
                <a:cs typeface="Segoe UI" panose="020B0502040204020203" pitchFamily="34" charset="0"/>
              </a:rPr>
              <a:t>)</a:t>
            </a:r>
          </a:p>
          <a:p>
            <a:pPr>
              <a:lnSpc>
                <a:spcPct val="200000"/>
              </a:lnSpc>
            </a:pPr>
            <a:endPar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endParaRPr>
          </a:p>
        </p:txBody>
      </p:sp>
      <p:pic>
        <p:nvPicPr>
          <p:cNvPr id="6" name="图片 5"/>
          <p:cNvPicPr>
            <a:picLocks noChangeAspect="1"/>
          </p:cNvPicPr>
          <p:nvPr/>
        </p:nvPicPr>
        <p:blipFill>
          <a:blip r:embed="rId2"/>
          <a:stretch>
            <a:fillRect/>
          </a:stretch>
        </p:blipFill>
        <p:spPr>
          <a:xfrm>
            <a:off x="1080654" y="1983861"/>
            <a:ext cx="10921932" cy="4694029"/>
          </a:xfrm>
          <a:prstGeom prst="rect">
            <a:avLst/>
          </a:prstGeom>
        </p:spPr>
      </p:pic>
    </p:spTree>
    <p:extLst>
      <p:ext uri="{BB962C8B-B14F-4D97-AF65-F5344CB8AC3E}">
        <p14:creationId xmlns:p14="http://schemas.microsoft.com/office/powerpoint/2010/main" val="2319899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txBox="1">
            <a:spLocks/>
          </p:cNvSpPr>
          <p:nvPr/>
        </p:nvSpPr>
        <p:spPr>
          <a:xfrm>
            <a:off x="519112" y="307430"/>
            <a:ext cx="8126123" cy="701731"/>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solidFill>
                  <a:srgbClr val="EB3C00"/>
                </a:solidFill>
                <a:latin typeface="Segoe UI" panose="020B0502040204020203" pitchFamily="34" charset="0"/>
                <a:cs typeface="Segoe UI" panose="020B0502040204020203" pitchFamily="34" charset="0"/>
              </a:rPr>
              <a:t>产品介绍（模糊匹配搜索）</a:t>
            </a:r>
            <a:endParaRPr lang="en-US" altLang="zh-CN" spc="-150" dirty="0">
              <a:solidFill>
                <a:srgbClr val="EB3C00"/>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矩形 3"/>
          <p:cNvSpPr/>
          <p:nvPr/>
        </p:nvSpPr>
        <p:spPr>
          <a:xfrm>
            <a:off x="1080655" y="1282712"/>
            <a:ext cx="10224651" cy="11252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rIns="360000" rtlCol="0" anchor="t" anchorCtr="0">
            <a:noAutofit/>
          </a:bodyPr>
          <a:lstStyle/>
          <a:p>
            <a:pPr marL="342900" indent="-342900">
              <a:lnSpc>
                <a:spcPct val="200000"/>
              </a:lnSpc>
              <a:buFont typeface="Arial" panose="020B0604020202020204" pitchFamily="34" charset="0"/>
              <a:buChar char="•"/>
            </a:pP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搜索“</a:t>
            </a:r>
            <a:r>
              <a:rPr lang="en-US" altLang="zh-CN" sz="2400" dirty="0" err="1">
                <a:solidFill>
                  <a:schemeClr val="tx1">
                    <a:lumMod val="65000"/>
                    <a:lumOff val="35000"/>
                  </a:schemeClr>
                </a:solidFill>
                <a:latin typeface="Segoe UI" panose="020B0502040204020203" pitchFamily="34" charset="0"/>
                <a:ea typeface="+mj-ea"/>
                <a:cs typeface="Segoe UI" panose="020B0502040204020203" pitchFamily="34" charset="0"/>
              </a:rPr>
              <a:t>wang</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”，模糊匹配 </a:t>
            </a:r>
            <a:r>
              <a:rPr lang="en-US" altLang="zh-CN" sz="2400" dirty="0" err="1">
                <a:solidFill>
                  <a:schemeClr val="tx1">
                    <a:lumMod val="65000"/>
                    <a:lumOff val="35000"/>
                  </a:schemeClr>
                </a:solidFill>
                <a:latin typeface="Segoe UI" panose="020B0502040204020203" pitchFamily="34" charset="0"/>
                <a:ea typeface="+mj-ea"/>
                <a:cs typeface="Segoe UI" panose="020B0502040204020203" pitchFamily="34" charset="0"/>
              </a:rPr>
              <a:t>DisplayName</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汉字拼音</a:t>
            </a:r>
            <a:endParaRPr lang="en-US" altLang="zh-CN" sz="2400" dirty="0">
              <a:solidFill>
                <a:schemeClr val="tx1">
                  <a:lumMod val="65000"/>
                  <a:lumOff val="35000"/>
                </a:schemeClr>
              </a:solidFill>
              <a:latin typeface="Segoe UI" panose="020B0502040204020203" pitchFamily="34" charset="0"/>
              <a:ea typeface="+mj-ea"/>
              <a:cs typeface="Segoe UI" panose="020B0502040204020203" pitchFamily="34" charset="0"/>
            </a:endParaRPr>
          </a:p>
          <a:p>
            <a:pPr>
              <a:lnSpc>
                <a:spcPct val="200000"/>
              </a:lnSpc>
            </a:pPr>
            <a:endPar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endParaRPr>
          </a:p>
        </p:txBody>
      </p:sp>
      <p:pic>
        <p:nvPicPr>
          <p:cNvPr id="2" name="图片 1"/>
          <p:cNvPicPr>
            <a:picLocks noChangeAspect="1"/>
          </p:cNvPicPr>
          <p:nvPr/>
        </p:nvPicPr>
        <p:blipFill>
          <a:blip r:embed="rId2"/>
          <a:stretch>
            <a:fillRect/>
          </a:stretch>
        </p:blipFill>
        <p:spPr>
          <a:xfrm>
            <a:off x="1080655" y="2006309"/>
            <a:ext cx="10891500" cy="4736236"/>
          </a:xfrm>
          <a:prstGeom prst="rect">
            <a:avLst/>
          </a:prstGeom>
        </p:spPr>
      </p:pic>
    </p:spTree>
    <p:extLst>
      <p:ext uri="{BB962C8B-B14F-4D97-AF65-F5344CB8AC3E}">
        <p14:creationId xmlns:p14="http://schemas.microsoft.com/office/powerpoint/2010/main" val="2909931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txBox="1">
            <a:spLocks/>
          </p:cNvSpPr>
          <p:nvPr/>
        </p:nvSpPr>
        <p:spPr>
          <a:xfrm>
            <a:off x="519112" y="307430"/>
            <a:ext cx="8126123" cy="701731"/>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solidFill>
                  <a:srgbClr val="EB3C00"/>
                </a:solidFill>
                <a:latin typeface="Segoe UI" panose="020B0502040204020203" pitchFamily="34" charset="0"/>
                <a:cs typeface="Segoe UI" panose="020B0502040204020203" pitchFamily="34" charset="0"/>
              </a:rPr>
              <a:t>产品介绍（模糊匹配搜索）</a:t>
            </a:r>
            <a:endParaRPr lang="en-US" altLang="zh-CN" spc="-150" dirty="0">
              <a:solidFill>
                <a:srgbClr val="EB3C00"/>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矩形 3"/>
          <p:cNvSpPr/>
          <p:nvPr/>
        </p:nvSpPr>
        <p:spPr>
          <a:xfrm>
            <a:off x="1080655" y="1282712"/>
            <a:ext cx="10224651" cy="11252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rIns="360000" rtlCol="0" anchor="t" anchorCtr="0">
            <a:noAutofit/>
          </a:bodyPr>
          <a:lstStyle/>
          <a:p>
            <a:pPr marL="342900" indent="-342900">
              <a:lnSpc>
                <a:spcPct val="200000"/>
              </a:lnSpc>
              <a:buFont typeface="Arial" panose="020B0604020202020204" pitchFamily="34" charset="0"/>
              <a:buChar char="•"/>
            </a:pP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搜索“</a:t>
            </a:r>
            <a:r>
              <a:rPr lang="en-US" altLang="zh-CN" sz="2400" dirty="0" err="1">
                <a:solidFill>
                  <a:schemeClr val="tx1">
                    <a:lumMod val="65000"/>
                    <a:lumOff val="35000"/>
                  </a:schemeClr>
                </a:solidFill>
                <a:latin typeface="Segoe UI" panose="020B0502040204020203" pitchFamily="34" charset="0"/>
                <a:ea typeface="+mj-ea"/>
                <a:cs typeface="Segoe UI" panose="020B0502040204020203" pitchFamily="34" charset="0"/>
              </a:rPr>
              <a:t>lj</a:t>
            </a:r>
            <a:r>
              <a:rPr lang="en-US" altLang="zh-CN" sz="2400" dirty="0">
                <a:solidFill>
                  <a:schemeClr val="tx1">
                    <a:lumMod val="65000"/>
                    <a:lumOff val="35000"/>
                  </a:schemeClr>
                </a:solidFill>
                <a:latin typeface="Segoe UI" panose="020B0502040204020203" pitchFamily="34" charset="0"/>
                <a:ea typeface="+mj-ea"/>
                <a:cs typeface="Segoe UI" panose="020B0502040204020203" pitchFamily="34" charset="0"/>
              </a:rPr>
              <a:t>”</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a:t>
            </a:r>
            <a:r>
              <a:rPr lang="en-US" altLang="zh-CN" sz="2400" dirty="0" err="1">
                <a:solidFill>
                  <a:schemeClr val="tx1">
                    <a:lumMod val="65000"/>
                    <a:lumOff val="35000"/>
                  </a:schemeClr>
                </a:solidFill>
                <a:latin typeface="Segoe UI" panose="020B0502040204020203" pitchFamily="34" charset="0"/>
                <a:ea typeface="+mj-ea"/>
                <a:cs typeface="Segoe UI" panose="020B0502040204020203" pitchFamily="34" charset="0"/>
              </a:rPr>
              <a:t>DisplayName</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汉子拼音首字母匹配“</a:t>
            </a:r>
            <a:r>
              <a:rPr lang="en-US" altLang="zh-CN" sz="2400" dirty="0" err="1">
                <a:solidFill>
                  <a:schemeClr val="tx1">
                    <a:lumMod val="65000"/>
                    <a:lumOff val="35000"/>
                  </a:schemeClr>
                </a:solidFill>
                <a:latin typeface="Segoe UI" panose="020B0502040204020203" pitchFamily="34" charset="0"/>
                <a:ea typeface="+mj-ea"/>
                <a:cs typeface="Segoe UI" panose="020B0502040204020203" pitchFamily="34" charset="0"/>
              </a:rPr>
              <a:t>lj</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”的会被搜索出</a:t>
            </a:r>
          </a:p>
        </p:txBody>
      </p:sp>
      <p:pic>
        <p:nvPicPr>
          <p:cNvPr id="3" name="图片 2"/>
          <p:cNvPicPr>
            <a:picLocks noChangeAspect="1"/>
          </p:cNvPicPr>
          <p:nvPr/>
        </p:nvPicPr>
        <p:blipFill>
          <a:blip r:embed="rId2"/>
          <a:stretch>
            <a:fillRect/>
          </a:stretch>
        </p:blipFill>
        <p:spPr>
          <a:xfrm>
            <a:off x="1080654" y="1995342"/>
            <a:ext cx="10947869" cy="4871894"/>
          </a:xfrm>
          <a:prstGeom prst="rect">
            <a:avLst/>
          </a:prstGeom>
        </p:spPr>
      </p:pic>
    </p:spTree>
    <p:extLst>
      <p:ext uri="{BB962C8B-B14F-4D97-AF65-F5344CB8AC3E}">
        <p14:creationId xmlns:p14="http://schemas.microsoft.com/office/powerpoint/2010/main" val="2746159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txBox="1">
            <a:spLocks/>
          </p:cNvSpPr>
          <p:nvPr/>
        </p:nvSpPr>
        <p:spPr>
          <a:xfrm>
            <a:off x="519112" y="307430"/>
            <a:ext cx="8126123" cy="701731"/>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solidFill>
                  <a:srgbClr val="EB3C00"/>
                </a:solidFill>
                <a:latin typeface="Segoe UI" panose="020B0502040204020203" pitchFamily="34" charset="0"/>
                <a:cs typeface="Segoe UI" panose="020B0502040204020203" pitchFamily="34" charset="0"/>
              </a:rPr>
              <a:t>产品介绍（模糊匹配搜索）</a:t>
            </a:r>
            <a:endParaRPr lang="en-US" altLang="zh-CN" spc="-150" dirty="0">
              <a:solidFill>
                <a:srgbClr val="EB3C00"/>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矩形 3"/>
          <p:cNvSpPr/>
          <p:nvPr/>
        </p:nvSpPr>
        <p:spPr>
          <a:xfrm>
            <a:off x="1080655" y="1282712"/>
            <a:ext cx="10224651" cy="11252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rIns="360000" rtlCol="0" anchor="t" anchorCtr="0">
            <a:noAutofit/>
          </a:bodyPr>
          <a:lstStyle/>
          <a:p>
            <a:pPr marL="342900" indent="-342900">
              <a:lnSpc>
                <a:spcPct val="200000"/>
              </a:lnSpc>
              <a:buFont typeface="Arial" panose="020B0604020202020204" pitchFamily="34" charset="0"/>
              <a:buChar char="•"/>
            </a:pP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搜索“</a:t>
            </a:r>
            <a:r>
              <a:rPr lang="en-US" altLang="zh-CN" sz="2400" dirty="0" err="1">
                <a:solidFill>
                  <a:schemeClr val="tx1">
                    <a:lumMod val="65000"/>
                    <a:lumOff val="35000"/>
                  </a:schemeClr>
                </a:solidFill>
                <a:latin typeface="Segoe UI" panose="020B0502040204020203" pitchFamily="34" charset="0"/>
                <a:ea typeface="+mj-ea"/>
                <a:cs typeface="Segoe UI" panose="020B0502040204020203" pitchFamily="34" charset="0"/>
              </a:rPr>
              <a:t>xie</a:t>
            </a:r>
            <a:r>
              <a:rPr lang="en-US" altLang="zh-CN" sz="2400" dirty="0">
                <a:solidFill>
                  <a:schemeClr val="tx1">
                    <a:lumMod val="65000"/>
                    <a:lumOff val="35000"/>
                  </a:schemeClr>
                </a:solidFill>
                <a:latin typeface="Segoe UI" panose="020B0502040204020203" pitchFamily="34" charset="0"/>
                <a:ea typeface="+mj-ea"/>
                <a:cs typeface="Segoe UI" panose="020B0502040204020203" pitchFamily="34" charset="0"/>
              </a:rPr>
              <a:t>”</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，模糊匹配 </a:t>
            </a:r>
            <a:r>
              <a:rPr lang="en-US" altLang="zh-CN" sz="2400" dirty="0" err="1">
                <a:solidFill>
                  <a:schemeClr val="tx1">
                    <a:lumMod val="65000"/>
                    <a:lumOff val="35000"/>
                  </a:schemeClr>
                </a:solidFill>
                <a:latin typeface="Segoe UI" panose="020B0502040204020203" pitchFamily="34" charset="0"/>
                <a:ea typeface="+mj-ea"/>
                <a:cs typeface="Segoe UI" panose="020B0502040204020203" pitchFamily="34" charset="0"/>
              </a:rPr>
              <a:t>DisplayName</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汉字拼音（多音字）</a:t>
            </a:r>
          </a:p>
          <a:p>
            <a:pPr marL="342900" indent="-342900">
              <a:lnSpc>
                <a:spcPct val="200000"/>
              </a:lnSpc>
              <a:buFont typeface="Arial" panose="020B0604020202020204" pitchFamily="34" charset="0"/>
              <a:buChar char="•"/>
            </a:pPr>
            <a:endPar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endParaRPr>
          </a:p>
        </p:txBody>
      </p:sp>
      <p:pic>
        <p:nvPicPr>
          <p:cNvPr id="2" name="图片 1"/>
          <p:cNvPicPr>
            <a:picLocks noChangeAspect="1"/>
          </p:cNvPicPr>
          <p:nvPr/>
        </p:nvPicPr>
        <p:blipFill>
          <a:blip r:embed="rId2"/>
          <a:stretch>
            <a:fillRect/>
          </a:stretch>
        </p:blipFill>
        <p:spPr>
          <a:xfrm>
            <a:off x="1080655" y="2025654"/>
            <a:ext cx="10834253" cy="4752026"/>
          </a:xfrm>
          <a:prstGeom prst="rect">
            <a:avLst/>
          </a:prstGeom>
        </p:spPr>
      </p:pic>
    </p:spTree>
    <p:extLst>
      <p:ext uri="{BB962C8B-B14F-4D97-AF65-F5344CB8AC3E}">
        <p14:creationId xmlns:p14="http://schemas.microsoft.com/office/powerpoint/2010/main" val="3677340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519112" y="307430"/>
            <a:ext cx="3898143" cy="701731"/>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pc="-150" dirty="0">
                <a:solidFill>
                  <a:srgbClr val="EB3C00"/>
                </a:solidFill>
                <a:latin typeface="Segoe UI" panose="020B0502040204020203" pitchFamily="34" charset="0"/>
                <a:cs typeface="Segoe UI" panose="020B0502040204020203" pitchFamily="34" charset="0"/>
              </a:rPr>
              <a:t>产品部署环境</a:t>
            </a:r>
            <a:endParaRPr lang="en-US" altLang="zh-CN" dirty="0">
              <a:solidFill>
                <a:srgbClr val="EB3C00"/>
              </a:solidFill>
              <a:latin typeface="Segoe UI" panose="020B0502040204020203" pitchFamily="34" charset="0"/>
              <a:ea typeface="Segoe UI" panose="020B0502040204020203" pitchFamily="34" charset="0"/>
              <a:cs typeface="Segoe UI" panose="020B0502040204020203" pitchFamily="34" charset="0"/>
            </a:endParaRPr>
          </a:p>
        </p:txBody>
      </p:sp>
      <p:grpSp>
        <p:nvGrpSpPr>
          <p:cNvPr id="5" name="组合 4"/>
          <p:cNvGrpSpPr/>
          <p:nvPr/>
        </p:nvGrpSpPr>
        <p:grpSpPr>
          <a:xfrm>
            <a:off x="673965" y="1332454"/>
            <a:ext cx="10728791" cy="861848"/>
            <a:chOff x="462950" y="1233982"/>
            <a:chExt cx="10728791" cy="645227"/>
          </a:xfrm>
        </p:grpSpPr>
        <p:sp>
          <p:nvSpPr>
            <p:cNvPr id="6" name="剪去单角的矩形 5"/>
            <p:cNvSpPr/>
            <p:nvPr/>
          </p:nvSpPr>
          <p:spPr>
            <a:xfrm flipH="1">
              <a:off x="462950" y="1233982"/>
              <a:ext cx="738156" cy="645226"/>
            </a:xfrm>
            <a:prstGeom prst="snip1Rect">
              <a:avLst/>
            </a:prstGeom>
            <a:solidFill>
              <a:srgbClr val="EB3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latin typeface="Segoe UI" panose="020B0502040204020203" pitchFamily="34" charset="0"/>
                  <a:ea typeface="Segoe UI" panose="020B0502040204020203" pitchFamily="34" charset="0"/>
                  <a:cs typeface="Segoe UI" panose="020B0502040204020203" pitchFamily="34" charset="0"/>
                </a:rPr>
                <a:t>1</a:t>
              </a:r>
              <a:endParaRPr lang="zh-CN" altLang="en-US" sz="2800" dirty="0">
                <a:latin typeface="Segoe UI" panose="020B0502040204020203" pitchFamily="34" charset="0"/>
                <a:ea typeface="+mj-ea"/>
                <a:cs typeface="Segoe UI" panose="020B0502040204020203" pitchFamily="34" charset="0"/>
              </a:endParaRPr>
            </a:p>
          </p:txBody>
        </p:sp>
        <p:sp>
          <p:nvSpPr>
            <p:cNvPr id="7" name="矩形 6"/>
            <p:cNvSpPr/>
            <p:nvPr/>
          </p:nvSpPr>
          <p:spPr>
            <a:xfrm>
              <a:off x="1276430" y="1233983"/>
              <a:ext cx="9915311" cy="6452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r>
                <a:rPr lang="zh-CN" altLang="en-US" sz="2000" dirty="0">
                  <a:solidFill>
                    <a:schemeClr val="tx1"/>
                  </a:solidFill>
                  <a:latin typeface="Segoe UI" panose="020B0502040204020203" pitchFamily="34" charset="0"/>
                  <a:ea typeface="+mj-ea"/>
                  <a:cs typeface="Segoe UI" panose="020B0502040204020203" pitchFamily="34" charset="0"/>
                </a:rPr>
                <a:t>至少准备在一台</a:t>
              </a:r>
              <a:r>
                <a:rPr lang="en-US" altLang="zh-CN" sz="2000" dirty="0">
                  <a:solidFill>
                    <a:schemeClr val="tx1"/>
                  </a:solidFill>
                  <a:latin typeface="Segoe UI" panose="020B0502040204020203" pitchFamily="34" charset="0"/>
                  <a:ea typeface="Segoe UI" panose="020B0502040204020203" pitchFamily="34" charset="0"/>
                  <a:cs typeface="Segoe UI" panose="020B0502040204020203" pitchFamily="34" charset="0"/>
                </a:rPr>
                <a:t>Windows IIS </a:t>
              </a:r>
              <a:r>
                <a:rPr lang="zh-CN" altLang="en-US" sz="2000" dirty="0">
                  <a:solidFill>
                    <a:schemeClr val="tx1"/>
                  </a:solidFill>
                  <a:latin typeface="Segoe UI" panose="020B0502040204020203" pitchFamily="34" charset="0"/>
                  <a:ea typeface="+mj-ea"/>
                  <a:cs typeface="Segoe UI" panose="020B0502040204020203" pitchFamily="34" charset="0"/>
                </a:rPr>
                <a:t>服务器，一台</a:t>
              </a:r>
              <a:r>
                <a:rPr lang="en-US" altLang="zh-CN" sz="2000" dirty="0">
                  <a:solidFill>
                    <a:schemeClr val="tx1"/>
                  </a:solidFill>
                  <a:latin typeface="Segoe UI" panose="020B0502040204020203" pitchFamily="34" charset="0"/>
                  <a:ea typeface="+mj-ea"/>
                  <a:cs typeface="Segoe UI" panose="020B0502040204020203" pitchFamily="34" charset="0"/>
                </a:rPr>
                <a:t>SQL</a:t>
              </a:r>
              <a:r>
                <a:rPr lang="zh-CN" altLang="en-US" sz="2000" dirty="0">
                  <a:solidFill>
                    <a:schemeClr val="tx1"/>
                  </a:solidFill>
                  <a:latin typeface="Segoe UI" panose="020B0502040204020203" pitchFamily="34" charset="0"/>
                  <a:ea typeface="+mj-ea"/>
                  <a:cs typeface="Segoe UI" panose="020B0502040204020203" pitchFamily="34" charset="0"/>
                </a:rPr>
                <a:t>数据库服务器</a:t>
              </a:r>
            </a:p>
          </p:txBody>
        </p:sp>
        <p:sp>
          <p:nvSpPr>
            <p:cNvPr id="8" name="直角三角形 7"/>
            <p:cNvSpPr/>
            <p:nvPr/>
          </p:nvSpPr>
          <p:spPr bwMode="auto">
            <a:xfrm flipH="1">
              <a:off x="462950" y="1233983"/>
              <a:ext cx="738156" cy="645226"/>
            </a:xfrm>
            <a:prstGeom prst="rtTriangle">
              <a:avLst/>
            </a:prstGeom>
            <a:solidFill>
              <a:schemeClr val="bg1">
                <a:alpha val="20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64008" tIns="45718" rIns="91436" bIns="91440" numCol="1" rtlCol="0" anchor="b" anchorCtr="0" compatLnSpc="1">
              <a:prstTxWarp prst="textNoShape">
                <a:avLst/>
              </a:prstTxWarp>
            </a:bodyPr>
            <a:lstStyle/>
            <a:p>
              <a:pPr algn="ctr" defTabSz="914099" fontAlgn="base">
                <a:lnSpc>
                  <a:spcPct val="90000"/>
                </a:lnSpc>
                <a:spcBef>
                  <a:spcPct val="0"/>
                </a:spcBef>
                <a:spcAft>
                  <a:spcPct val="0"/>
                </a:spcAft>
              </a:pPr>
              <a:endParaRPr lang="zh-Hans" altLang="en-US" sz="2800" dirty="0">
                <a:gradFill>
                  <a:gsLst>
                    <a:gs pos="0">
                      <a:srgbClr val="FFFFFF"/>
                    </a:gs>
                    <a:gs pos="100000">
                      <a:srgbClr val="FFFFFF"/>
                    </a:gs>
                  </a:gsLst>
                  <a:lin ang="5400000" scaled="0"/>
                </a:gradFill>
                <a:latin typeface="Segoe UI" panose="020B0502040204020203" pitchFamily="34" charset="0"/>
                <a:ea typeface="+mj-ea"/>
                <a:cs typeface="Segoe UI" panose="020B0502040204020203" pitchFamily="34" charset="0"/>
              </a:endParaRPr>
            </a:p>
          </p:txBody>
        </p:sp>
      </p:grpSp>
      <p:grpSp>
        <p:nvGrpSpPr>
          <p:cNvPr id="9" name="组合 8"/>
          <p:cNvGrpSpPr/>
          <p:nvPr/>
        </p:nvGrpSpPr>
        <p:grpSpPr>
          <a:xfrm>
            <a:off x="673965" y="2579876"/>
            <a:ext cx="10728791" cy="861848"/>
            <a:chOff x="462950" y="1233982"/>
            <a:chExt cx="10728791" cy="645227"/>
          </a:xfrm>
        </p:grpSpPr>
        <p:sp>
          <p:nvSpPr>
            <p:cNvPr id="10" name="剪去单角的矩形 9"/>
            <p:cNvSpPr/>
            <p:nvPr/>
          </p:nvSpPr>
          <p:spPr>
            <a:xfrm flipH="1">
              <a:off x="462950" y="1233982"/>
              <a:ext cx="738156" cy="645226"/>
            </a:xfrm>
            <a:prstGeom prst="snip1Rect">
              <a:avLst/>
            </a:prstGeom>
            <a:solidFill>
              <a:srgbClr val="EB3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latin typeface="Segoe UI" panose="020B0502040204020203" pitchFamily="34" charset="0"/>
                  <a:ea typeface="Segoe UI" panose="020B0502040204020203" pitchFamily="34" charset="0"/>
                  <a:cs typeface="Segoe UI" panose="020B0502040204020203" pitchFamily="34" charset="0"/>
                </a:rPr>
                <a:t>2</a:t>
              </a:r>
              <a:endParaRPr lang="zh-CN" altLang="en-US" sz="2800" dirty="0">
                <a:latin typeface="Segoe UI" panose="020B0502040204020203" pitchFamily="34" charset="0"/>
                <a:ea typeface="+mj-ea"/>
                <a:cs typeface="Segoe UI" panose="020B0502040204020203" pitchFamily="34" charset="0"/>
              </a:endParaRPr>
            </a:p>
          </p:txBody>
        </p:sp>
        <p:sp>
          <p:nvSpPr>
            <p:cNvPr id="11" name="矩形 10"/>
            <p:cNvSpPr/>
            <p:nvPr/>
          </p:nvSpPr>
          <p:spPr>
            <a:xfrm>
              <a:off x="1276430" y="1233983"/>
              <a:ext cx="9915311" cy="6452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r>
                <a:rPr lang="zh-CN" altLang="en-US" sz="2000" dirty="0">
                  <a:solidFill>
                    <a:schemeClr val="tx1"/>
                  </a:solidFill>
                  <a:latin typeface="Segoe UI" panose="020B0502040204020203" pitchFamily="34" charset="0"/>
                  <a:ea typeface="+mj-ea"/>
                  <a:cs typeface="Segoe UI" panose="020B0502040204020203" pitchFamily="34" charset="0"/>
                </a:rPr>
                <a:t>该</a:t>
              </a:r>
              <a:r>
                <a:rPr lang="en-US" altLang="zh-CN" sz="2000" dirty="0">
                  <a:solidFill>
                    <a:schemeClr val="tx1"/>
                  </a:solidFill>
                  <a:latin typeface="Segoe UI" panose="020B0502040204020203" pitchFamily="34" charset="0"/>
                  <a:ea typeface="+mj-ea"/>
                  <a:cs typeface="Segoe UI" panose="020B0502040204020203" pitchFamily="34" charset="0"/>
                </a:rPr>
                <a:t>IIS</a:t>
              </a:r>
              <a:r>
                <a:rPr lang="zh-CN" altLang="en-US" sz="2000" dirty="0">
                  <a:solidFill>
                    <a:schemeClr val="tx1"/>
                  </a:solidFill>
                  <a:latin typeface="Segoe UI" panose="020B0502040204020203" pitchFamily="34" charset="0"/>
                  <a:ea typeface="+mj-ea"/>
                  <a:cs typeface="Segoe UI" panose="020B0502040204020203" pitchFamily="34" charset="0"/>
                </a:rPr>
                <a:t>服务器需要发布到互联网</a:t>
              </a:r>
            </a:p>
          </p:txBody>
        </p:sp>
        <p:sp>
          <p:nvSpPr>
            <p:cNvPr id="12" name="直角三角形 11"/>
            <p:cNvSpPr/>
            <p:nvPr/>
          </p:nvSpPr>
          <p:spPr bwMode="auto">
            <a:xfrm flipH="1">
              <a:off x="462950" y="1233983"/>
              <a:ext cx="738156" cy="645226"/>
            </a:xfrm>
            <a:prstGeom prst="rtTriangle">
              <a:avLst/>
            </a:prstGeom>
            <a:solidFill>
              <a:schemeClr val="bg1">
                <a:alpha val="20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64008" tIns="45718" rIns="91436" bIns="91440" numCol="1" rtlCol="0" anchor="b" anchorCtr="0" compatLnSpc="1">
              <a:prstTxWarp prst="textNoShape">
                <a:avLst/>
              </a:prstTxWarp>
            </a:bodyPr>
            <a:lstStyle/>
            <a:p>
              <a:pPr algn="ctr" defTabSz="914099" fontAlgn="base">
                <a:lnSpc>
                  <a:spcPct val="90000"/>
                </a:lnSpc>
                <a:spcBef>
                  <a:spcPct val="0"/>
                </a:spcBef>
                <a:spcAft>
                  <a:spcPct val="0"/>
                </a:spcAft>
              </a:pPr>
              <a:endParaRPr lang="zh-Hans" altLang="en-US" sz="2800" dirty="0">
                <a:gradFill>
                  <a:gsLst>
                    <a:gs pos="0">
                      <a:srgbClr val="FFFFFF"/>
                    </a:gs>
                    <a:gs pos="100000">
                      <a:srgbClr val="FFFFFF"/>
                    </a:gs>
                  </a:gsLst>
                  <a:lin ang="5400000" scaled="0"/>
                </a:gradFill>
                <a:latin typeface="Segoe UI" panose="020B0502040204020203" pitchFamily="34" charset="0"/>
                <a:ea typeface="+mj-ea"/>
                <a:cs typeface="Segoe UI" panose="020B0502040204020203" pitchFamily="34" charset="0"/>
              </a:endParaRPr>
            </a:p>
          </p:txBody>
        </p:sp>
      </p:grpSp>
      <p:grpSp>
        <p:nvGrpSpPr>
          <p:cNvPr id="13" name="组合 12"/>
          <p:cNvGrpSpPr/>
          <p:nvPr/>
        </p:nvGrpSpPr>
        <p:grpSpPr>
          <a:xfrm>
            <a:off x="673965" y="3827296"/>
            <a:ext cx="10728791" cy="861848"/>
            <a:chOff x="462950" y="1233982"/>
            <a:chExt cx="10728791" cy="645227"/>
          </a:xfrm>
        </p:grpSpPr>
        <p:sp>
          <p:nvSpPr>
            <p:cNvPr id="15" name="剪去单角的矩形 14"/>
            <p:cNvSpPr/>
            <p:nvPr/>
          </p:nvSpPr>
          <p:spPr>
            <a:xfrm flipH="1">
              <a:off x="462950" y="1233982"/>
              <a:ext cx="738156" cy="645226"/>
            </a:xfrm>
            <a:prstGeom prst="snip1Rect">
              <a:avLst/>
            </a:prstGeom>
            <a:solidFill>
              <a:srgbClr val="EB3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latin typeface="Segoe UI" panose="020B0502040204020203" pitchFamily="34" charset="0"/>
                  <a:ea typeface="Segoe UI" panose="020B0502040204020203" pitchFamily="34" charset="0"/>
                  <a:cs typeface="Segoe UI" panose="020B0502040204020203" pitchFamily="34" charset="0"/>
                </a:rPr>
                <a:t>3</a:t>
              </a:r>
              <a:endParaRPr lang="zh-CN" altLang="en-US" sz="2800" dirty="0">
                <a:latin typeface="Segoe UI" panose="020B0502040204020203" pitchFamily="34" charset="0"/>
                <a:ea typeface="+mj-ea"/>
                <a:cs typeface="Segoe UI" panose="020B0502040204020203" pitchFamily="34" charset="0"/>
              </a:endParaRPr>
            </a:p>
          </p:txBody>
        </p:sp>
        <p:sp>
          <p:nvSpPr>
            <p:cNvPr id="16" name="矩形 15"/>
            <p:cNvSpPr/>
            <p:nvPr/>
          </p:nvSpPr>
          <p:spPr>
            <a:xfrm>
              <a:off x="1276430" y="1233983"/>
              <a:ext cx="9915311" cy="6452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r>
                <a:rPr lang="zh-CN" altLang="en-US" sz="2000" dirty="0">
                  <a:solidFill>
                    <a:schemeClr val="tx1"/>
                  </a:solidFill>
                  <a:latin typeface="Segoe UI" panose="020B0502040204020203" pitchFamily="34" charset="0"/>
                  <a:ea typeface="+mj-ea"/>
                  <a:cs typeface="Segoe UI" panose="020B0502040204020203" pitchFamily="34" charset="0"/>
                </a:rPr>
                <a:t>客户端计算机安装一个轻量级的小插件</a:t>
              </a:r>
            </a:p>
          </p:txBody>
        </p:sp>
        <p:sp>
          <p:nvSpPr>
            <p:cNvPr id="17" name="直角三角形 16"/>
            <p:cNvSpPr/>
            <p:nvPr/>
          </p:nvSpPr>
          <p:spPr bwMode="auto">
            <a:xfrm flipH="1">
              <a:off x="462950" y="1233983"/>
              <a:ext cx="738156" cy="645226"/>
            </a:xfrm>
            <a:prstGeom prst="rtTriangle">
              <a:avLst/>
            </a:prstGeom>
            <a:solidFill>
              <a:schemeClr val="bg1">
                <a:alpha val="20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64008" tIns="45718" rIns="91436" bIns="91440" numCol="1" rtlCol="0" anchor="b" anchorCtr="0" compatLnSpc="1">
              <a:prstTxWarp prst="textNoShape">
                <a:avLst/>
              </a:prstTxWarp>
            </a:bodyPr>
            <a:lstStyle/>
            <a:p>
              <a:pPr algn="ctr" defTabSz="914099" fontAlgn="base">
                <a:lnSpc>
                  <a:spcPct val="90000"/>
                </a:lnSpc>
                <a:spcBef>
                  <a:spcPct val="0"/>
                </a:spcBef>
                <a:spcAft>
                  <a:spcPct val="0"/>
                </a:spcAft>
              </a:pPr>
              <a:endParaRPr lang="zh-Hans" altLang="en-US" sz="2800" dirty="0">
                <a:gradFill>
                  <a:gsLst>
                    <a:gs pos="0">
                      <a:srgbClr val="FFFFFF"/>
                    </a:gs>
                    <a:gs pos="100000">
                      <a:srgbClr val="FFFFFF"/>
                    </a:gs>
                  </a:gsLst>
                  <a:lin ang="5400000" scaled="0"/>
                </a:gradFill>
                <a:latin typeface="Segoe UI" panose="020B0502040204020203" pitchFamily="34" charset="0"/>
                <a:ea typeface="+mj-ea"/>
                <a:cs typeface="Segoe UI" panose="020B0502040204020203" pitchFamily="34" charset="0"/>
              </a:endParaRPr>
            </a:p>
          </p:txBody>
        </p:sp>
      </p:grpSp>
      <p:grpSp>
        <p:nvGrpSpPr>
          <p:cNvPr id="18" name="组合 17"/>
          <p:cNvGrpSpPr/>
          <p:nvPr/>
        </p:nvGrpSpPr>
        <p:grpSpPr>
          <a:xfrm>
            <a:off x="673965" y="5074718"/>
            <a:ext cx="10728791" cy="861848"/>
            <a:chOff x="462950" y="1233982"/>
            <a:chExt cx="10728791" cy="645227"/>
          </a:xfrm>
        </p:grpSpPr>
        <p:sp>
          <p:nvSpPr>
            <p:cNvPr id="19" name="剪去单角的矩形 18"/>
            <p:cNvSpPr/>
            <p:nvPr/>
          </p:nvSpPr>
          <p:spPr>
            <a:xfrm flipH="1">
              <a:off x="462950" y="1233982"/>
              <a:ext cx="738156" cy="645226"/>
            </a:xfrm>
            <a:prstGeom prst="snip1Rect">
              <a:avLst/>
            </a:prstGeom>
            <a:solidFill>
              <a:srgbClr val="EB3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latin typeface="Segoe UI" panose="020B0502040204020203" pitchFamily="34" charset="0"/>
                  <a:ea typeface="Segoe UI" panose="020B0502040204020203" pitchFamily="34" charset="0"/>
                  <a:cs typeface="Segoe UI" panose="020B0502040204020203" pitchFamily="34" charset="0"/>
                </a:rPr>
                <a:t>4</a:t>
              </a:r>
              <a:endParaRPr lang="zh-CN" altLang="en-US" sz="2800" dirty="0">
                <a:latin typeface="Segoe UI" panose="020B0502040204020203" pitchFamily="34" charset="0"/>
                <a:ea typeface="+mj-ea"/>
                <a:cs typeface="Segoe UI" panose="020B0502040204020203" pitchFamily="34" charset="0"/>
              </a:endParaRPr>
            </a:p>
          </p:txBody>
        </p:sp>
        <p:sp>
          <p:nvSpPr>
            <p:cNvPr id="20" name="矩形 19"/>
            <p:cNvSpPr/>
            <p:nvPr/>
          </p:nvSpPr>
          <p:spPr>
            <a:xfrm>
              <a:off x="1276430" y="1233983"/>
              <a:ext cx="9915311" cy="6452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r>
                <a:rPr lang="zh-CN" altLang="en-US" sz="2000" dirty="0">
                  <a:solidFill>
                    <a:schemeClr val="tx1"/>
                  </a:solidFill>
                  <a:latin typeface="Segoe UI" panose="020B0502040204020203" pitchFamily="34" charset="0"/>
                  <a:ea typeface="+mj-ea"/>
                  <a:cs typeface="Segoe UI" panose="020B0502040204020203" pitchFamily="34" charset="0"/>
                </a:rPr>
                <a:t>插件检测当前登录身份为域用户时，自动完成配置，无需干预</a:t>
              </a:r>
            </a:p>
          </p:txBody>
        </p:sp>
        <p:sp>
          <p:nvSpPr>
            <p:cNvPr id="21" name="直角三角形 20"/>
            <p:cNvSpPr/>
            <p:nvPr/>
          </p:nvSpPr>
          <p:spPr bwMode="auto">
            <a:xfrm flipH="1">
              <a:off x="462950" y="1233983"/>
              <a:ext cx="738156" cy="645226"/>
            </a:xfrm>
            <a:prstGeom prst="rtTriangle">
              <a:avLst/>
            </a:prstGeom>
            <a:solidFill>
              <a:schemeClr val="bg1">
                <a:alpha val="20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64008" tIns="45718" rIns="91436" bIns="91440" numCol="1" rtlCol="0" anchor="b" anchorCtr="0" compatLnSpc="1">
              <a:prstTxWarp prst="textNoShape">
                <a:avLst/>
              </a:prstTxWarp>
            </a:bodyPr>
            <a:lstStyle/>
            <a:p>
              <a:pPr algn="ctr" defTabSz="914099" fontAlgn="base">
                <a:lnSpc>
                  <a:spcPct val="90000"/>
                </a:lnSpc>
                <a:spcBef>
                  <a:spcPct val="0"/>
                </a:spcBef>
                <a:spcAft>
                  <a:spcPct val="0"/>
                </a:spcAft>
              </a:pPr>
              <a:endParaRPr lang="zh-Hans" altLang="en-US" sz="2800" dirty="0">
                <a:gradFill>
                  <a:gsLst>
                    <a:gs pos="0">
                      <a:srgbClr val="FFFFFF"/>
                    </a:gs>
                    <a:gs pos="100000">
                      <a:srgbClr val="FFFFFF"/>
                    </a:gs>
                  </a:gsLst>
                  <a:lin ang="5400000" scaled="0"/>
                </a:gradFill>
                <a:latin typeface="Segoe UI" panose="020B0502040204020203" pitchFamily="34" charset="0"/>
                <a:ea typeface="+mj-ea"/>
                <a:cs typeface="Segoe UI" panose="020B0502040204020203" pitchFamily="34" charset="0"/>
              </a:endParaRPr>
            </a:p>
          </p:txBody>
        </p:sp>
      </p:grpSp>
    </p:spTree>
    <p:extLst>
      <p:ext uri="{BB962C8B-B14F-4D97-AF65-F5344CB8AC3E}">
        <p14:creationId xmlns:p14="http://schemas.microsoft.com/office/powerpoint/2010/main" val="2014736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0467" y="2368224"/>
            <a:ext cx="1800000" cy="1800000"/>
          </a:xfrm>
          <a:prstGeom prst="rect">
            <a:avLst/>
          </a:prstGeom>
        </p:spPr>
      </p:pic>
      <p:grpSp>
        <p:nvGrpSpPr>
          <p:cNvPr id="34" name="组合 33"/>
          <p:cNvGrpSpPr/>
          <p:nvPr/>
        </p:nvGrpSpPr>
        <p:grpSpPr>
          <a:xfrm>
            <a:off x="6671052" y="708463"/>
            <a:ext cx="1800000" cy="1800000"/>
            <a:chOff x="762517" y="735765"/>
            <a:chExt cx="1800000" cy="1800000"/>
          </a:xfrm>
        </p:grpSpPr>
        <p:sp>
          <p:nvSpPr>
            <p:cNvPr id="3" name="椭圆 2"/>
            <p:cNvSpPr/>
            <p:nvPr/>
          </p:nvSpPr>
          <p:spPr>
            <a:xfrm>
              <a:off x="762517" y="735765"/>
              <a:ext cx="1800000" cy="180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egoe UI" panose="020B0502040204020203" pitchFamily="34" charset="0"/>
                <a:ea typeface="微软雅黑" panose="020B0503020204020204" pitchFamily="34" charset="-122"/>
                <a:cs typeface="Segoe UI" panose="020B0502040204020203" pitchFamily="34" charset="0"/>
              </a:endParaRPr>
            </a:p>
          </p:txBody>
        </p:sp>
        <p:pic>
          <p:nvPicPr>
            <p:cNvPr id="11" name="图片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6975" y="1020223"/>
              <a:ext cx="1231084" cy="1231084"/>
            </a:xfrm>
            <a:prstGeom prst="rect">
              <a:avLst/>
            </a:prstGeom>
            <a:solidFill>
              <a:schemeClr val="bg1"/>
            </a:solidFill>
          </p:spPr>
        </p:pic>
      </p:grpSp>
      <p:grpSp>
        <p:nvGrpSpPr>
          <p:cNvPr id="18" name="组合 17"/>
          <p:cNvGrpSpPr/>
          <p:nvPr/>
        </p:nvGrpSpPr>
        <p:grpSpPr>
          <a:xfrm>
            <a:off x="2688519" y="2807512"/>
            <a:ext cx="1800000" cy="1800000"/>
            <a:chOff x="2688519" y="2737172"/>
            <a:chExt cx="1800000" cy="1800000"/>
          </a:xfrm>
        </p:grpSpPr>
        <p:sp>
          <p:nvSpPr>
            <p:cNvPr id="12" name="椭圆 11"/>
            <p:cNvSpPr/>
            <p:nvPr/>
          </p:nvSpPr>
          <p:spPr>
            <a:xfrm>
              <a:off x="2688519" y="2737172"/>
              <a:ext cx="1800000" cy="180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egoe UI" panose="020B0502040204020203" pitchFamily="34" charset="0"/>
                <a:ea typeface="微软雅黑" panose="020B0503020204020204" pitchFamily="34" charset="-122"/>
                <a:cs typeface="Segoe UI" panose="020B0502040204020203" pitchFamily="34" charset="0"/>
              </a:endParaRPr>
            </a:p>
          </p:txBody>
        </p:sp>
        <p:pic>
          <p:nvPicPr>
            <p:cNvPr id="13" name="图片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58519" y="2837884"/>
              <a:ext cx="1224000" cy="1224000"/>
            </a:xfrm>
            <a:prstGeom prst="rect">
              <a:avLst/>
            </a:prstGeom>
          </p:spPr>
        </p:pic>
        <p:sp>
          <p:nvSpPr>
            <p:cNvPr id="14" name="文本框 13"/>
            <p:cNvSpPr txBox="1"/>
            <p:nvPr/>
          </p:nvSpPr>
          <p:spPr>
            <a:xfrm>
              <a:off x="2930967" y="4000745"/>
              <a:ext cx="1220591" cy="338554"/>
            </a:xfrm>
            <a:prstGeom prst="rect">
              <a:avLst/>
            </a:prstGeom>
            <a:noFill/>
          </p:spPr>
          <p:txBody>
            <a:bodyPr wrap="none" rtlCol="0">
              <a:spAutoFit/>
            </a:bodyPr>
            <a:lstStyle/>
            <a:p>
              <a:r>
                <a:rPr lang="en-US" altLang="zh-CN" sz="1600" dirty="0">
                  <a:solidFill>
                    <a:srgbClr val="0072C6"/>
                  </a:solidFill>
                  <a:latin typeface="Segoe UI" panose="020B0502040204020203" pitchFamily="34" charset="0"/>
                  <a:ea typeface="Segoe UI" panose="020B0502040204020203" pitchFamily="34" charset="0"/>
                  <a:cs typeface="Segoe UI" panose="020B0502040204020203" pitchFamily="34" charset="0"/>
                </a:rPr>
                <a:t>ExDrivePlus</a:t>
              </a:r>
              <a:endParaRPr lang="zh-CN" altLang="en-US" sz="1600" dirty="0">
                <a:solidFill>
                  <a:srgbClr val="0072C6"/>
                </a:solidFill>
                <a:latin typeface="Segoe UI" panose="020B0502040204020203" pitchFamily="34" charset="0"/>
                <a:ea typeface="微软雅黑" panose="020B0503020204020204" pitchFamily="34" charset="-122"/>
                <a:cs typeface="Segoe UI" panose="020B0502040204020203" pitchFamily="34" charset="0"/>
              </a:endParaRPr>
            </a:p>
          </p:txBody>
        </p:sp>
      </p:grpSp>
      <p:grpSp>
        <p:nvGrpSpPr>
          <p:cNvPr id="19" name="组合 18"/>
          <p:cNvGrpSpPr/>
          <p:nvPr/>
        </p:nvGrpSpPr>
        <p:grpSpPr>
          <a:xfrm>
            <a:off x="993103" y="990614"/>
            <a:ext cx="1800000" cy="1800000"/>
            <a:chOff x="6916772" y="1091097"/>
            <a:chExt cx="1800000" cy="1800000"/>
          </a:xfrm>
        </p:grpSpPr>
        <p:sp>
          <p:nvSpPr>
            <p:cNvPr id="15" name="椭圆 14"/>
            <p:cNvSpPr/>
            <p:nvPr/>
          </p:nvSpPr>
          <p:spPr>
            <a:xfrm>
              <a:off x="6916772" y="1091097"/>
              <a:ext cx="1800000" cy="180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egoe UI" panose="020B0502040204020203" pitchFamily="34" charset="0"/>
                <a:ea typeface="微软雅黑" panose="020B0503020204020204" pitchFamily="34" charset="-122"/>
                <a:cs typeface="Segoe UI" panose="020B0502040204020203" pitchFamily="34" charset="0"/>
              </a:endParaRPr>
            </a:p>
          </p:txBody>
        </p:sp>
        <p:sp>
          <p:nvSpPr>
            <p:cNvPr id="16" name="文本框 15"/>
            <p:cNvSpPr txBox="1"/>
            <p:nvPr/>
          </p:nvSpPr>
          <p:spPr>
            <a:xfrm>
              <a:off x="6954997" y="1575598"/>
              <a:ext cx="1723549" cy="830997"/>
            </a:xfrm>
            <a:prstGeom prst="rect">
              <a:avLst/>
            </a:prstGeom>
            <a:noFill/>
          </p:spPr>
          <p:txBody>
            <a:bodyPr wrap="none" rtlCol="0">
              <a:spAutoFit/>
            </a:bodyPr>
            <a:lstStyle/>
            <a:p>
              <a:pPr algn="ctr"/>
              <a:r>
                <a:rPr lang="en-US" altLang="zh-CN" sz="2400" dirty="0">
                  <a:solidFill>
                    <a:srgbClr val="0072C6"/>
                  </a:solidFill>
                  <a:latin typeface="Segoe UI" panose="020B0502040204020203" pitchFamily="34" charset="0"/>
                  <a:ea typeface="Segoe UI" panose="020B0502040204020203" pitchFamily="34" charset="0"/>
                  <a:cs typeface="Segoe UI" panose="020B0502040204020203" pitchFamily="34" charset="0"/>
                </a:rPr>
                <a:t>LyncMP</a:t>
              </a:r>
            </a:p>
            <a:p>
              <a:pPr algn="ctr"/>
              <a:r>
                <a:rPr lang="zh-CN" altLang="en-US" sz="2400" dirty="0">
                  <a:solidFill>
                    <a:srgbClr val="0072C6"/>
                  </a:solidFill>
                  <a:latin typeface="Segoe UI" panose="020B0502040204020203" pitchFamily="34" charset="0"/>
                  <a:ea typeface="微软雅黑" panose="020B0503020204020204" pitchFamily="34" charset="-122"/>
                  <a:cs typeface="Segoe UI" panose="020B0502040204020203" pitchFamily="34" charset="0"/>
                </a:rPr>
                <a:t>企业微门户</a:t>
              </a:r>
            </a:p>
          </p:txBody>
        </p:sp>
      </p:grpSp>
      <p:grpSp>
        <p:nvGrpSpPr>
          <p:cNvPr id="21" name="组合 20"/>
          <p:cNvGrpSpPr/>
          <p:nvPr/>
        </p:nvGrpSpPr>
        <p:grpSpPr>
          <a:xfrm>
            <a:off x="9245249" y="1468224"/>
            <a:ext cx="1440000" cy="1440000"/>
            <a:chOff x="9260830" y="2694093"/>
            <a:chExt cx="1440000" cy="1440000"/>
          </a:xfrm>
        </p:grpSpPr>
        <p:sp>
          <p:nvSpPr>
            <p:cNvPr id="17" name="椭圆 16"/>
            <p:cNvSpPr/>
            <p:nvPr/>
          </p:nvSpPr>
          <p:spPr>
            <a:xfrm>
              <a:off x="9260830" y="2694093"/>
              <a:ext cx="1440000" cy="144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egoe UI" panose="020B0502040204020203" pitchFamily="34" charset="0"/>
                <a:ea typeface="微软雅黑" panose="020B0503020204020204" pitchFamily="34" charset="-122"/>
                <a:cs typeface="Segoe UI" panose="020B0502040204020203" pitchFamily="34" charset="0"/>
              </a:endParaRPr>
            </a:p>
          </p:txBody>
        </p:sp>
        <p:sp>
          <p:nvSpPr>
            <p:cNvPr id="20" name="文本框 19"/>
            <p:cNvSpPr txBox="1"/>
            <p:nvPr/>
          </p:nvSpPr>
          <p:spPr>
            <a:xfrm>
              <a:off x="9311415" y="3090927"/>
              <a:ext cx="1338829" cy="646331"/>
            </a:xfrm>
            <a:prstGeom prst="rect">
              <a:avLst/>
            </a:prstGeom>
            <a:noFill/>
          </p:spPr>
          <p:txBody>
            <a:bodyPr wrap="none" rtlCol="0">
              <a:spAutoFit/>
            </a:bodyPr>
            <a:lstStyle/>
            <a:p>
              <a:pPr algn="ctr"/>
              <a:r>
                <a:rPr lang="en-US" altLang="zh-CN" dirty="0">
                  <a:solidFill>
                    <a:srgbClr val="0072C6"/>
                  </a:solidFill>
                  <a:latin typeface="Segoe UI" panose="020B0502040204020203" pitchFamily="34" charset="0"/>
                  <a:ea typeface="Segoe UI" panose="020B0502040204020203" pitchFamily="34" charset="0"/>
                  <a:cs typeface="Segoe UI" panose="020B0502040204020203" pitchFamily="34" charset="0"/>
                </a:rPr>
                <a:t>HABPlus</a:t>
              </a:r>
            </a:p>
            <a:p>
              <a:pPr algn="ctr"/>
              <a:r>
                <a:rPr lang="zh-CN" altLang="en-US" dirty="0">
                  <a:solidFill>
                    <a:srgbClr val="0072C6"/>
                  </a:solidFill>
                  <a:latin typeface="Segoe UI" panose="020B0502040204020203" pitchFamily="34" charset="0"/>
                  <a:ea typeface="微软雅黑" panose="020B0503020204020204" pitchFamily="34" charset="-122"/>
                  <a:cs typeface="Segoe UI" panose="020B0502040204020203" pitchFamily="34" charset="0"/>
                </a:rPr>
                <a:t>企业通讯录</a:t>
              </a:r>
            </a:p>
          </p:txBody>
        </p:sp>
      </p:grpSp>
      <p:grpSp>
        <p:nvGrpSpPr>
          <p:cNvPr id="22" name="组合 21"/>
          <p:cNvGrpSpPr/>
          <p:nvPr/>
        </p:nvGrpSpPr>
        <p:grpSpPr>
          <a:xfrm>
            <a:off x="7637362" y="3412224"/>
            <a:ext cx="1440000" cy="1440000"/>
            <a:chOff x="9260830" y="2694093"/>
            <a:chExt cx="1440000" cy="1440000"/>
          </a:xfrm>
        </p:grpSpPr>
        <p:sp>
          <p:nvSpPr>
            <p:cNvPr id="23" name="椭圆 22"/>
            <p:cNvSpPr/>
            <p:nvPr/>
          </p:nvSpPr>
          <p:spPr>
            <a:xfrm>
              <a:off x="9260830" y="2694093"/>
              <a:ext cx="1440000" cy="144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egoe UI" panose="020B0502040204020203" pitchFamily="34" charset="0"/>
                <a:ea typeface="微软雅黑" panose="020B0503020204020204" pitchFamily="34" charset="-122"/>
                <a:cs typeface="Segoe UI" panose="020B0502040204020203" pitchFamily="34" charset="0"/>
              </a:endParaRPr>
            </a:p>
          </p:txBody>
        </p:sp>
        <p:sp>
          <p:nvSpPr>
            <p:cNvPr id="24" name="文本框 23"/>
            <p:cNvSpPr txBox="1"/>
            <p:nvPr/>
          </p:nvSpPr>
          <p:spPr>
            <a:xfrm>
              <a:off x="9272944" y="3121705"/>
              <a:ext cx="1415772" cy="584775"/>
            </a:xfrm>
            <a:prstGeom prst="rect">
              <a:avLst/>
            </a:prstGeom>
            <a:noFill/>
          </p:spPr>
          <p:txBody>
            <a:bodyPr wrap="none" rtlCol="0">
              <a:spAutoFit/>
            </a:bodyPr>
            <a:lstStyle/>
            <a:p>
              <a:pPr algn="ctr"/>
              <a:r>
                <a:rPr lang="en-US" altLang="zh-CN" sz="1600" dirty="0">
                  <a:solidFill>
                    <a:srgbClr val="0072C6"/>
                  </a:solidFill>
                  <a:latin typeface="Segoe UI" panose="020B0502040204020203" pitchFamily="34" charset="0"/>
                  <a:ea typeface="Segoe UI" panose="020B0502040204020203" pitchFamily="34" charset="0"/>
                  <a:cs typeface="Segoe UI" panose="020B0502040204020203" pitchFamily="34" charset="0"/>
                </a:rPr>
                <a:t>ExSignature</a:t>
              </a:r>
            </a:p>
            <a:p>
              <a:pPr algn="ctr"/>
              <a:r>
                <a:rPr lang="zh-CN" altLang="en-US" sz="1600" dirty="0">
                  <a:solidFill>
                    <a:srgbClr val="0072C6"/>
                  </a:solidFill>
                  <a:latin typeface="Segoe UI" panose="020B0502040204020203" pitchFamily="34" charset="0"/>
                  <a:ea typeface="微软雅黑" panose="020B0503020204020204" pitchFamily="34" charset="-122"/>
                  <a:cs typeface="Segoe UI" panose="020B0502040204020203" pitchFamily="34" charset="0"/>
                </a:rPr>
                <a:t>企业统一签名</a:t>
              </a:r>
            </a:p>
          </p:txBody>
        </p:sp>
      </p:grpSp>
      <p:grpSp>
        <p:nvGrpSpPr>
          <p:cNvPr id="25" name="组合 24"/>
          <p:cNvGrpSpPr/>
          <p:nvPr/>
        </p:nvGrpSpPr>
        <p:grpSpPr>
          <a:xfrm>
            <a:off x="942519" y="3974598"/>
            <a:ext cx="1440000" cy="1440000"/>
            <a:chOff x="9260830" y="2694093"/>
            <a:chExt cx="1440000" cy="1440000"/>
          </a:xfrm>
        </p:grpSpPr>
        <p:sp>
          <p:nvSpPr>
            <p:cNvPr id="26" name="椭圆 25"/>
            <p:cNvSpPr/>
            <p:nvPr/>
          </p:nvSpPr>
          <p:spPr>
            <a:xfrm>
              <a:off x="9260830" y="2694093"/>
              <a:ext cx="1440000" cy="144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egoe UI" panose="020B0502040204020203" pitchFamily="34" charset="0"/>
                <a:ea typeface="微软雅黑" panose="020B0503020204020204" pitchFamily="34" charset="-122"/>
                <a:cs typeface="Segoe UI" panose="020B0502040204020203" pitchFamily="34" charset="0"/>
              </a:endParaRPr>
            </a:p>
          </p:txBody>
        </p:sp>
        <p:sp>
          <p:nvSpPr>
            <p:cNvPr id="27" name="文本框 26"/>
            <p:cNvSpPr txBox="1"/>
            <p:nvPr/>
          </p:nvSpPr>
          <p:spPr>
            <a:xfrm>
              <a:off x="9311414" y="3090927"/>
              <a:ext cx="1338829" cy="646331"/>
            </a:xfrm>
            <a:prstGeom prst="rect">
              <a:avLst/>
            </a:prstGeom>
            <a:noFill/>
          </p:spPr>
          <p:txBody>
            <a:bodyPr wrap="none" rtlCol="0">
              <a:spAutoFit/>
            </a:bodyPr>
            <a:lstStyle/>
            <a:p>
              <a:pPr algn="ctr"/>
              <a:r>
                <a:rPr lang="en-US" altLang="zh-CN" dirty="0">
                  <a:solidFill>
                    <a:srgbClr val="0072C6"/>
                  </a:solidFill>
                  <a:latin typeface="Segoe UI" panose="020B0502040204020203" pitchFamily="34" charset="0"/>
                  <a:ea typeface="Segoe UI" panose="020B0502040204020203" pitchFamily="34" charset="0"/>
                  <a:cs typeface="Segoe UI" panose="020B0502040204020203" pitchFamily="34" charset="0"/>
                </a:rPr>
                <a:t>ExDrive</a:t>
              </a:r>
            </a:p>
            <a:p>
              <a:pPr algn="ctr"/>
              <a:r>
                <a:rPr lang="zh-CN" altLang="en-US" dirty="0">
                  <a:solidFill>
                    <a:srgbClr val="0072C6"/>
                  </a:solidFill>
                  <a:latin typeface="Segoe UI" panose="020B0502040204020203" pitchFamily="34" charset="0"/>
                  <a:ea typeface="微软雅黑" panose="020B0503020204020204" pitchFamily="34" charset="-122"/>
                  <a:cs typeface="Segoe UI" panose="020B0502040204020203" pitchFamily="34" charset="0"/>
                </a:rPr>
                <a:t>邮件大附件</a:t>
              </a:r>
            </a:p>
          </p:txBody>
        </p:sp>
      </p:grpSp>
      <p:grpSp>
        <p:nvGrpSpPr>
          <p:cNvPr id="28" name="组合 27"/>
          <p:cNvGrpSpPr/>
          <p:nvPr/>
        </p:nvGrpSpPr>
        <p:grpSpPr>
          <a:xfrm>
            <a:off x="5658935" y="4451923"/>
            <a:ext cx="1440000" cy="1440000"/>
            <a:chOff x="9260830" y="2694093"/>
            <a:chExt cx="1440000" cy="1440000"/>
          </a:xfrm>
        </p:grpSpPr>
        <p:sp>
          <p:nvSpPr>
            <p:cNvPr id="29" name="椭圆 28"/>
            <p:cNvSpPr/>
            <p:nvPr/>
          </p:nvSpPr>
          <p:spPr>
            <a:xfrm>
              <a:off x="9260830" y="2694093"/>
              <a:ext cx="1440000" cy="144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egoe UI" panose="020B0502040204020203" pitchFamily="34" charset="0"/>
                <a:ea typeface="微软雅黑" panose="020B0503020204020204" pitchFamily="34" charset="-122"/>
                <a:cs typeface="Segoe UI" panose="020B0502040204020203" pitchFamily="34" charset="0"/>
              </a:endParaRPr>
            </a:p>
          </p:txBody>
        </p:sp>
        <p:sp>
          <p:nvSpPr>
            <p:cNvPr id="30" name="文本框 29"/>
            <p:cNvSpPr txBox="1"/>
            <p:nvPr/>
          </p:nvSpPr>
          <p:spPr>
            <a:xfrm>
              <a:off x="9276772" y="3121705"/>
              <a:ext cx="1415772" cy="584775"/>
            </a:xfrm>
            <a:prstGeom prst="rect">
              <a:avLst/>
            </a:prstGeom>
            <a:noFill/>
          </p:spPr>
          <p:txBody>
            <a:bodyPr wrap="none" rtlCol="0">
              <a:spAutoFit/>
            </a:bodyPr>
            <a:lstStyle/>
            <a:p>
              <a:pPr algn="ctr"/>
              <a:r>
                <a:rPr lang="en-US" altLang="zh-CN" sz="1600" dirty="0">
                  <a:solidFill>
                    <a:srgbClr val="0072C6"/>
                  </a:solidFill>
                  <a:latin typeface="Segoe UI" panose="020B0502040204020203" pitchFamily="34" charset="0"/>
                  <a:ea typeface="Segoe UI" panose="020B0502040204020203" pitchFamily="34" charset="0"/>
                  <a:cs typeface="Segoe UI" panose="020B0502040204020203" pitchFamily="34" charset="0"/>
                </a:rPr>
                <a:t>ExProfile</a:t>
              </a:r>
            </a:p>
            <a:p>
              <a:pPr algn="ctr"/>
              <a:r>
                <a:rPr lang="zh-CN" altLang="en-US" sz="1600" dirty="0">
                  <a:solidFill>
                    <a:srgbClr val="0072C6"/>
                  </a:solidFill>
                  <a:latin typeface="Segoe UI" panose="020B0502040204020203" pitchFamily="34" charset="0"/>
                  <a:ea typeface="微软雅黑" panose="020B0503020204020204" pitchFamily="34" charset="-122"/>
                  <a:cs typeface="Segoe UI" panose="020B0502040204020203" pitchFamily="34" charset="0"/>
                </a:rPr>
                <a:t>员工自助平台</a:t>
              </a:r>
            </a:p>
          </p:txBody>
        </p:sp>
      </p:grpSp>
      <p:grpSp>
        <p:nvGrpSpPr>
          <p:cNvPr id="31" name="组合 30"/>
          <p:cNvGrpSpPr/>
          <p:nvPr/>
        </p:nvGrpSpPr>
        <p:grpSpPr>
          <a:xfrm>
            <a:off x="9712529" y="3974598"/>
            <a:ext cx="1440000" cy="1440000"/>
            <a:chOff x="9260830" y="2694093"/>
            <a:chExt cx="1440000" cy="1440000"/>
          </a:xfrm>
        </p:grpSpPr>
        <p:sp>
          <p:nvSpPr>
            <p:cNvPr id="32" name="椭圆 31"/>
            <p:cNvSpPr/>
            <p:nvPr/>
          </p:nvSpPr>
          <p:spPr>
            <a:xfrm>
              <a:off x="9260830" y="2694093"/>
              <a:ext cx="1440000" cy="1440000"/>
            </a:xfrm>
            <a:prstGeom prst="ellipse">
              <a:avLst/>
            </a:prstGeom>
            <a:solidFill>
              <a:schemeClr val="bg1"/>
            </a:solidFill>
            <a:ln w="38100">
              <a:solidFill>
                <a:srgbClr val="0072C6"/>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egoe UI" panose="020B0502040204020203" pitchFamily="34" charset="0"/>
                <a:ea typeface="微软雅黑" panose="020B0503020204020204" pitchFamily="34" charset="-122"/>
                <a:cs typeface="Segoe UI" panose="020B0502040204020203" pitchFamily="34" charset="0"/>
              </a:endParaRPr>
            </a:p>
          </p:txBody>
        </p:sp>
        <p:sp>
          <p:nvSpPr>
            <p:cNvPr id="33" name="文本框 32"/>
            <p:cNvSpPr txBox="1"/>
            <p:nvPr/>
          </p:nvSpPr>
          <p:spPr>
            <a:xfrm>
              <a:off x="9272944" y="3121705"/>
              <a:ext cx="1415772" cy="584775"/>
            </a:xfrm>
            <a:prstGeom prst="rect">
              <a:avLst/>
            </a:prstGeom>
            <a:noFill/>
          </p:spPr>
          <p:txBody>
            <a:bodyPr wrap="none" rtlCol="0">
              <a:spAutoFit/>
            </a:bodyPr>
            <a:lstStyle/>
            <a:p>
              <a:pPr algn="ctr"/>
              <a:r>
                <a:rPr lang="zh-CN" altLang="en-US" sz="1600" dirty="0">
                  <a:solidFill>
                    <a:srgbClr val="0072C6"/>
                  </a:solidFill>
                  <a:latin typeface="Segoe UI" panose="020B0502040204020203" pitchFamily="34" charset="0"/>
                  <a:ea typeface="微软雅黑" panose="020B0503020204020204" pitchFamily="34" charset="-122"/>
                  <a:cs typeface="Segoe UI" panose="020B0502040204020203" pitchFamily="34" charset="0"/>
                </a:rPr>
                <a:t>活动目录对象</a:t>
              </a:r>
              <a:endParaRPr lang="en-US" altLang="zh-CN" sz="1600" dirty="0">
                <a:solidFill>
                  <a:srgbClr val="0072C6"/>
                </a:solidFill>
                <a:latin typeface="Segoe UI" panose="020B0502040204020203" pitchFamily="34" charset="0"/>
                <a:ea typeface="Segoe UI" panose="020B0502040204020203" pitchFamily="34" charset="0"/>
                <a:cs typeface="Segoe UI" panose="020B0502040204020203" pitchFamily="34" charset="0"/>
              </a:endParaRPr>
            </a:p>
            <a:p>
              <a:pPr algn="ctr"/>
              <a:r>
                <a:rPr lang="zh-CN" altLang="en-US" sz="1600" dirty="0">
                  <a:solidFill>
                    <a:srgbClr val="0072C6"/>
                  </a:solidFill>
                  <a:latin typeface="Segoe UI" panose="020B0502040204020203" pitchFamily="34" charset="0"/>
                  <a:ea typeface="微软雅黑" panose="020B0503020204020204" pitchFamily="34" charset="-122"/>
                  <a:cs typeface="Segoe UI" panose="020B0502040204020203" pitchFamily="34" charset="0"/>
                </a:rPr>
                <a:t>自动化管理</a:t>
              </a:r>
            </a:p>
          </p:txBody>
        </p:sp>
      </p:grpSp>
      <p:sp>
        <p:nvSpPr>
          <p:cNvPr id="35" name="Title 2"/>
          <p:cNvSpPr txBox="1">
            <a:spLocks/>
          </p:cNvSpPr>
          <p:nvPr/>
        </p:nvSpPr>
        <p:spPr>
          <a:xfrm>
            <a:off x="519112" y="275898"/>
            <a:ext cx="3726959" cy="701731"/>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solidFill>
                  <a:srgbClr val="EB3C00"/>
                </a:solidFill>
                <a:latin typeface="Segoe UI" panose="020B0502040204020203" pitchFamily="34" charset="0"/>
                <a:ea typeface="微软雅黑" panose="020B0503020204020204" pitchFamily="34" charset="-122"/>
                <a:cs typeface="Segoe UI" panose="020B0502040204020203" pitchFamily="34" charset="0"/>
              </a:rPr>
              <a:t>感谢您的时间</a:t>
            </a:r>
            <a:endParaRPr lang="en-US" dirty="0">
              <a:solidFill>
                <a:srgbClr val="EB3C00"/>
              </a:solidFill>
              <a:latin typeface="Segoe UI" panose="020B0502040204020203" pitchFamily="34" charset="0"/>
              <a:ea typeface="Segoe UI" panose="020B0502040204020203" pitchFamily="34" charset="0"/>
              <a:cs typeface="Segoe UI" panose="020B0502040204020203" pitchFamily="34" charset="0"/>
            </a:endParaRPr>
          </a:p>
        </p:txBody>
      </p:sp>
      <p:sp>
        <p:nvSpPr>
          <p:cNvPr id="5" name="矩形 4"/>
          <p:cNvSpPr/>
          <p:nvPr/>
        </p:nvSpPr>
        <p:spPr>
          <a:xfrm>
            <a:off x="4452519" y="3967924"/>
            <a:ext cx="2659702" cy="507831"/>
          </a:xfrm>
          <a:prstGeom prst="rect">
            <a:avLst/>
          </a:prstGeom>
        </p:spPr>
        <p:txBody>
          <a:bodyPr wrap="none">
            <a:spAutoFit/>
          </a:bodyPr>
          <a:lstStyle/>
          <a:p>
            <a:pPr>
              <a:lnSpc>
                <a:spcPct val="150000"/>
              </a:lnSpc>
            </a:pPr>
            <a:r>
              <a:rPr lang="zh-CN" altLang="en-US" dirty="0">
                <a:latin typeface="Segoe UI" panose="020B0502040204020203" pitchFamily="34" charset="0"/>
                <a:ea typeface="微软雅黑" panose="020B0503020204020204" pitchFamily="34" charset="-122"/>
                <a:cs typeface="Segoe UI" panose="020B0502040204020203" pitchFamily="34" charset="0"/>
              </a:rPr>
              <a:t>微信号：</a:t>
            </a:r>
            <a:r>
              <a:rPr lang="en-US" altLang="zh-CN" b="1" dirty="0">
                <a:solidFill>
                  <a:srgbClr val="EB3C00"/>
                </a:solidFill>
                <a:latin typeface="Segoe UI" panose="020B0502040204020203" pitchFamily="34" charset="0"/>
                <a:ea typeface="Segoe UI" panose="020B0502040204020203" pitchFamily="34" charset="0"/>
                <a:cs typeface="Segoe UI" panose="020B0502040204020203" pitchFamily="34" charset="0"/>
              </a:rPr>
              <a:t>ucplus</a:t>
            </a:r>
            <a:r>
              <a:rPr lang="en-US" altLang="zh-CN" sz="1400" b="1" dirty="0">
                <a:solidFill>
                  <a:schemeClr val="accent1">
                    <a:lumMod val="75000"/>
                  </a:schemeClr>
                </a:solidFill>
                <a:latin typeface="Segoe UI" panose="020B0502040204020203" pitchFamily="34" charset="0"/>
                <a:ea typeface="Segoe UI" panose="020B0502040204020203" pitchFamily="34" charset="0"/>
                <a:cs typeface="Segoe UI" panose="020B0502040204020203" pitchFamily="34" charset="0"/>
              </a:rPr>
              <a:t>【UC</a:t>
            </a:r>
            <a:r>
              <a:rPr lang="zh-CN" altLang="en-US" sz="1400" b="1" dirty="0">
                <a:solidFill>
                  <a:schemeClr val="accent1">
                    <a:lumMod val="75000"/>
                  </a:schemeClr>
                </a:solidFill>
                <a:latin typeface="Segoe UI" panose="020B0502040204020203" pitchFamily="34" charset="0"/>
                <a:ea typeface="微软雅黑" panose="020B0503020204020204" pitchFamily="34" charset="-122"/>
                <a:cs typeface="Segoe UI" panose="020B0502040204020203" pitchFamily="34" charset="0"/>
              </a:rPr>
              <a:t>加</a:t>
            </a:r>
            <a:r>
              <a:rPr lang="en-US" altLang="zh-CN" sz="1400" b="1" dirty="0">
                <a:solidFill>
                  <a:schemeClr val="accent1">
                    <a:lumMod val="75000"/>
                  </a:schemeClr>
                </a:solidFill>
                <a:latin typeface="Segoe UI" panose="020B0502040204020203" pitchFamily="34" charset="0"/>
                <a:ea typeface="Segoe UI" panose="020B0502040204020203" pitchFamily="34" charset="0"/>
                <a:cs typeface="Segoe UI" panose="020B0502040204020203" pitchFamily="34" charset="0"/>
              </a:rPr>
              <a:t>】</a:t>
            </a:r>
            <a:endParaRPr lang="en-US" altLang="zh-CN" b="1" dirty="0">
              <a:solidFill>
                <a:schemeClr val="accent1">
                  <a:lumMod val="75000"/>
                </a:schemeClr>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48079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fade">
                                      <p:cBhvr>
                                        <p:cTn id="32" dur="500"/>
                                        <p:tgtEl>
                                          <p:spTgt spid="2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519112" y="307430"/>
            <a:ext cx="6852359" cy="701731"/>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solidFill>
                  <a:srgbClr val="EB3C00"/>
                </a:solidFill>
                <a:latin typeface="Segoe UI" panose="020B0502040204020203" pitchFamily="34" charset="0"/>
                <a:cs typeface="Segoe UI" panose="020B0502040204020203" pitchFamily="34" charset="0"/>
              </a:rPr>
              <a:t>什么是</a:t>
            </a:r>
            <a:r>
              <a:rPr lang="en-US" altLang="zh-CN" dirty="0">
                <a:solidFill>
                  <a:srgbClr val="EB3C00"/>
                </a:solidFill>
                <a:latin typeface="Segoe UI" panose="020B0502040204020203" pitchFamily="34" charset="0"/>
                <a:cs typeface="Segoe UI" panose="020B0502040204020203" pitchFamily="34" charset="0"/>
              </a:rPr>
              <a:t>Outlook</a:t>
            </a:r>
            <a:r>
              <a:rPr lang="zh-CN" altLang="en-US" dirty="0">
                <a:solidFill>
                  <a:srgbClr val="EB3C00"/>
                </a:solidFill>
                <a:latin typeface="Segoe UI" panose="020B0502040204020203" pitchFamily="34" charset="0"/>
                <a:cs typeface="Segoe UI" panose="020B0502040204020203" pitchFamily="34" charset="0"/>
              </a:rPr>
              <a:t>智能收件人</a:t>
            </a:r>
            <a:endParaRPr lang="en-US" altLang="zh-CN" dirty="0">
              <a:solidFill>
                <a:srgbClr val="EB3C00"/>
              </a:solidFill>
              <a:latin typeface="Segoe UI" panose="020B0502040204020203" pitchFamily="34" charset="0"/>
              <a:ea typeface="Segoe UI" panose="020B0502040204020203" pitchFamily="34" charset="0"/>
              <a:cs typeface="Segoe UI" panose="020B0502040204020203" pitchFamily="34" charset="0"/>
            </a:endParaRPr>
          </a:p>
        </p:txBody>
      </p:sp>
      <p:sp>
        <p:nvSpPr>
          <p:cNvPr id="7" name="矩形 6"/>
          <p:cNvSpPr/>
          <p:nvPr/>
        </p:nvSpPr>
        <p:spPr>
          <a:xfrm>
            <a:off x="641444" y="1448972"/>
            <a:ext cx="11550555" cy="4799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rIns="360000" rtlCol="0" anchor="t" anchorCtr="0">
            <a:noAutofit/>
          </a:bodyPr>
          <a:lstStyle/>
          <a:p>
            <a:pPr marL="457200" indent="-457200">
              <a:lnSpc>
                <a:spcPct val="200000"/>
              </a:lnSpc>
              <a:buFont typeface="Wingdings" panose="05000000000000000000" pitchFamily="2" charset="2"/>
              <a:buChar char="l"/>
            </a:pPr>
            <a:r>
              <a:rPr lang="en-US" altLang="zh-CN" sz="2800" dirty="0">
                <a:solidFill>
                  <a:schemeClr val="tx1">
                    <a:lumMod val="65000"/>
                    <a:lumOff val="35000"/>
                  </a:schemeClr>
                </a:solidFill>
                <a:latin typeface="Segoe UI" panose="020B0502040204020203" pitchFamily="34" charset="0"/>
                <a:ea typeface="+mj-ea"/>
                <a:cs typeface="Segoe UI" panose="020B0502040204020203" pitchFamily="34" charset="0"/>
              </a:rPr>
              <a:t>Outlook</a:t>
            </a:r>
            <a:r>
              <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rPr>
              <a:t>智能收件人是一款轻量级客户端插件</a:t>
            </a:r>
            <a:endParaRPr lang="en-US" altLang="zh-CN" sz="2800" dirty="0">
              <a:solidFill>
                <a:schemeClr val="tx1">
                  <a:lumMod val="65000"/>
                  <a:lumOff val="35000"/>
                </a:schemeClr>
              </a:solidFill>
              <a:latin typeface="Segoe UI" panose="020B0502040204020203" pitchFamily="34" charset="0"/>
              <a:ea typeface="+mj-ea"/>
              <a:cs typeface="Segoe UI" panose="020B0502040204020203" pitchFamily="34" charset="0"/>
            </a:endParaRPr>
          </a:p>
          <a:p>
            <a:pPr marL="457200" indent="-457200">
              <a:lnSpc>
                <a:spcPct val="200000"/>
              </a:lnSpc>
              <a:buFont typeface="Wingdings" panose="05000000000000000000" pitchFamily="2" charset="2"/>
              <a:buChar char="l"/>
            </a:pPr>
            <a:r>
              <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rPr>
              <a:t>基于</a:t>
            </a:r>
            <a:r>
              <a:rPr lang="en-US" altLang="zh-CN" sz="2800" dirty="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rPr>
              <a:t>Outlook </a:t>
            </a:r>
            <a:r>
              <a:rPr lang="en-US" altLang="zh-CN" sz="2800" dirty="0">
                <a:solidFill>
                  <a:schemeClr val="tx1">
                    <a:lumMod val="65000"/>
                    <a:lumOff val="35000"/>
                  </a:schemeClr>
                </a:solidFill>
                <a:latin typeface="Segoe UI" panose="020B0502040204020203" pitchFamily="34" charset="0"/>
                <a:ea typeface="+mj-ea"/>
                <a:cs typeface="Segoe UI" panose="020B0502040204020203" pitchFamily="34" charset="0"/>
              </a:rPr>
              <a:t>VSTO</a:t>
            </a:r>
            <a:r>
              <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rPr>
              <a:t>技术开发</a:t>
            </a:r>
            <a:endParaRPr lang="en-US" altLang="zh-CN" sz="2800" dirty="0">
              <a:solidFill>
                <a:schemeClr val="tx1">
                  <a:lumMod val="65000"/>
                  <a:lumOff val="35000"/>
                </a:schemeClr>
              </a:solidFill>
              <a:latin typeface="Segoe UI" panose="020B0502040204020203" pitchFamily="34" charset="0"/>
              <a:ea typeface="+mj-ea"/>
              <a:cs typeface="Segoe UI" panose="020B0502040204020203" pitchFamily="34" charset="0"/>
            </a:endParaRPr>
          </a:p>
          <a:p>
            <a:pPr marL="457200" indent="-457200">
              <a:lnSpc>
                <a:spcPct val="200000"/>
              </a:lnSpc>
              <a:buFont typeface="Wingdings" panose="05000000000000000000" pitchFamily="2" charset="2"/>
              <a:buChar char="l"/>
            </a:pPr>
            <a:r>
              <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rPr>
              <a:t>插件会合并用户本地的自动完成的联系人列表，本地联系人，服务器端的组织账号这三种类型的账号，方便用户统一查找</a:t>
            </a:r>
            <a:endParaRPr lang="en-US" altLang="zh-CN" sz="2800" dirty="0">
              <a:solidFill>
                <a:schemeClr val="tx1">
                  <a:lumMod val="65000"/>
                  <a:lumOff val="35000"/>
                </a:schemeClr>
              </a:solidFill>
              <a:latin typeface="Segoe UI" panose="020B0502040204020203" pitchFamily="34" charset="0"/>
              <a:ea typeface="+mj-ea"/>
              <a:cs typeface="Segoe UI" panose="020B0502040204020203" pitchFamily="34" charset="0"/>
            </a:endParaRPr>
          </a:p>
          <a:p>
            <a:pPr marL="457200" indent="-457200">
              <a:lnSpc>
                <a:spcPct val="200000"/>
              </a:lnSpc>
              <a:buFont typeface="Wingdings" panose="05000000000000000000" pitchFamily="2" charset="2"/>
              <a:buChar char="l"/>
            </a:pPr>
            <a:r>
              <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rPr>
              <a:t>提供模糊匹配搜索功能，提升用户体验</a:t>
            </a:r>
            <a:endParaRPr lang="en-US" altLang="zh-CN" sz="2800" dirty="0">
              <a:solidFill>
                <a:schemeClr val="tx1">
                  <a:lumMod val="65000"/>
                  <a:lumOff val="35000"/>
                </a:schemeClr>
              </a:solidFill>
              <a:latin typeface="Segoe UI" panose="020B0502040204020203" pitchFamily="34" charset="0"/>
              <a:ea typeface="+mj-ea"/>
              <a:cs typeface="Segoe UI" panose="020B0502040204020203" pitchFamily="34" charset="0"/>
            </a:endParaRPr>
          </a:p>
          <a:p>
            <a:pPr marL="457200" indent="-457200">
              <a:lnSpc>
                <a:spcPct val="200000"/>
              </a:lnSpc>
              <a:buFont typeface="Wingdings" panose="05000000000000000000" pitchFamily="2" charset="2"/>
              <a:buChar char="l"/>
            </a:pPr>
            <a:endPar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endParaRPr>
          </a:p>
        </p:txBody>
      </p:sp>
    </p:spTree>
    <p:extLst>
      <p:ext uri="{BB962C8B-B14F-4D97-AF65-F5344CB8AC3E}">
        <p14:creationId xmlns:p14="http://schemas.microsoft.com/office/powerpoint/2010/main" val="315831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519112" y="307430"/>
            <a:ext cx="4221700" cy="701731"/>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pc="-150" dirty="0">
                <a:solidFill>
                  <a:srgbClr val="EB3C00"/>
                </a:solidFill>
                <a:latin typeface="Segoe UI" panose="020B0502040204020203" pitchFamily="34" charset="0"/>
                <a:ea typeface="微软雅黑" panose="020B0503020204020204" pitchFamily="34" charset="-122"/>
                <a:cs typeface="Segoe UI" panose="020B0502040204020203" pitchFamily="34" charset="0"/>
              </a:rPr>
              <a:t>产品功能及特性</a:t>
            </a:r>
            <a:endParaRPr lang="en-US" altLang="zh-CN" dirty="0">
              <a:solidFill>
                <a:srgbClr val="EB3C00"/>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Rectangle 3"/>
          <p:cNvSpPr/>
          <p:nvPr/>
        </p:nvSpPr>
        <p:spPr bwMode="auto">
          <a:xfrm>
            <a:off x="676768" y="1399213"/>
            <a:ext cx="2111393" cy="2256346"/>
          </a:xfrm>
          <a:prstGeom prst="rect">
            <a:avLst/>
          </a:prstGeom>
          <a:solidFill>
            <a:srgbClr val="EB3C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t" anchorCtr="0" forceAA="0" compatLnSpc="1">
            <a:prstTxWarp prst="textNoShape">
              <a:avLst/>
            </a:prstTxWarp>
            <a:noAutofit/>
          </a:bodyPr>
          <a:lstStyle/>
          <a:p>
            <a:pPr marL="285750" lvl="0" indent="-285750">
              <a:buFont typeface="Arial" panose="020B0604020202020204" pitchFamily="34" charset="0"/>
              <a:buChar char="•"/>
            </a:pPr>
            <a:endParaRPr lang="en-US" altLang="zh-CN" dirty="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zh-CN" altLang="en-US" dirty="0"/>
              <a:t>模糊匹配框数据搜索（输入中文或英文字符，系统会自动模糊匹配，并高亮显示）</a:t>
            </a:r>
            <a:endParaRPr lang="en-US" altLang="zh-CN" dirty="0"/>
          </a:p>
        </p:txBody>
      </p:sp>
      <p:sp>
        <p:nvSpPr>
          <p:cNvPr id="8" name="Rectangle 44"/>
          <p:cNvSpPr/>
          <p:nvPr/>
        </p:nvSpPr>
        <p:spPr bwMode="auto">
          <a:xfrm>
            <a:off x="2871085" y="1399214"/>
            <a:ext cx="2111393" cy="2256346"/>
          </a:xfrm>
          <a:prstGeom prst="rect">
            <a:avLst/>
          </a:prstGeom>
          <a:solidFill>
            <a:srgbClr val="EB3C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t" anchorCtr="0" forceAA="0" compatLnSpc="1">
            <a:prstTxWarp prst="textNoShape">
              <a:avLst/>
            </a:prstTxWarp>
            <a:noAutofit/>
          </a:bodyPr>
          <a:lstStyle/>
          <a:p>
            <a:pPr marL="285750" indent="-285750" defTabSz="914099" fontAlgn="base">
              <a:spcBef>
                <a:spcPct val="0"/>
              </a:spcBef>
              <a:spcAft>
                <a:spcPct val="0"/>
              </a:spcAft>
              <a:buFont typeface="Arial" panose="020B0604020202020204" pitchFamily="34" charset="0"/>
              <a:buChar char="•"/>
            </a:pPr>
            <a:endParaRPr lang="en-US" altLang="zh-CN" dirty="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zh-CN" altLang="en-US" dirty="0"/>
              <a:t>客户端自动配置，对于加域用户可自动完成配置，插件安装完成即可使用，无需干预</a:t>
            </a:r>
            <a:endParaRPr lang="en-US" altLang="zh-CN" dirty="0"/>
          </a:p>
          <a:p>
            <a:pPr marL="285750" indent="-285750" defTabSz="914099" fontAlgn="base">
              <a:spcBef>
                <a:spcPct val="0"/>
              </a:spcBef>
              <a:spcAft>
                <a:spcPct val="0"/>
              </a:spcAft>
              <a:buFont typeface="Arial" panose="020B0604020202020204" pitchFamily="34" charset="0"/>
              <a:buChar char="•"/>
            </a:pPr>
            <a:endParaRPr lang="en-US" altLang="zh-CN" dirty="0">
              <a:latin typeface="Segoe UI" panose="020B0502040204020203" pitchFamily="34" charset="0"/>
              <a:ea typeface="Segoe UI" panose="020B0502040204020203" pitchFamily="34" charset="0"/>
              <a:cs typeface="Segoe UI" panose="020B0502040204020203" pitchFamily="34" charset="0"/>
            </a:endParaRPr>
          </a:p>
        </p:txBody>
      </p:sp>
      <p:sp>
        <p:nvSpPr>
          <p:cNvPr id="9" name="Rectangle 15"/>
          <p:cNvSpPr/>
          <p:nvPr/>
        </p:nvSpPr>
        <p:spPr bwMode="auto">
          <a:xfrm>
            <a:off x="5061213" y="1399214"/>
            <a:ext cx="2111393" cy="2256346"/>
          </a:xfrm>
          <a:prstGeom prst="rect">
            <a:avLst/>
          </a:prstGeom>
          <a:solidFill>
            <a:srgbClr val="EB3C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t" anchorCtr="0" forceAA="0" compatLnSpc="1">
            <a:prstTxWarp prst="textNoShape">
              <a:avLst/>
            </a:prstTxWarp>
            <a:noAutofit/>
          </a:bodyPr>
          <a:lstStyle/>
          <a:p>
            <a:pPr marL="285750" indent="-285750" defTabSz="914099" fontAlgn="base">
              <a:spcBef>
                <a:spcPct val="0"/>
              </a:spcBef>
              <a:spcAft>
                <a:spcPct val="0"/>
              </a:spcAft>
              <a:buFont typeface="Arial" panose="020B0604020202020204" pitchFamily="34" charset="0"/>
              <a:buChar char="•"/>
            </a:pPr>
            <a:endParaRPr lang="en-US" altLang="zh-CN" dirty="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zh-CN" altLang="en-US" dirty="0"/>
              <a:t>客户端与服务端数据传输加密，数据安全性得以保障</a:t>
            </a:r>
            <a:endParaRPr lang="en-US" altLang="zh-CN" dirty="0"/>
          </a:p>
          <a:p>
            <a:pPr marL="285750" indent="-285750" defTabSz="914099" fontAlgn="base">
              <a:spcBef>
                <a:spcPct val="0"/>
              </a:spcBef>
              <a:spcAft>
                <a:spcPct val="0"/>
              </a:spcAft>
              <a:buFont typeface="Arial" panose="020B0604020202020204" pitchFamily="34" charset="0"/>
              <a:buChar char="•"/>
            </a:pPr>
            <a:endParaRPr lang="en-US" altLang="zh-CN" dirty="0">
              <a:latin typeface="Segoe UI" panose="020B0502040204020203" pitchFamily="34" charset="0"/>
              <a:ea typeface="Segoe UI" panose="020B0502040204020203" pitchFamily="34" charset="0"/>
              <a:cs typeface="Segoe UI" panose="020B0502040204020203" pitchFamily="34" charset="0"/>
            </a:endParaRPr>
          </a:p>
        </p:txBody>
      </p:sp>
      <p:sp>
        <p:nvSpPr>
          <p:cNvPr id="10" name="Rectangle 18"/>
          <p:cNvSpPr/>
          <p:nvPr/>
        </p:nvSpPr>
        <p:spPr bwMode="auto">
          <a:xfrm>
            <a:off x="676769" y="3744430"/>
            <a:ext cx="2111393" cy="2256346"/>
          </a:xfrm>
          <a:prstGeom prst="rect">
            <a:avLst/>
          </a:prstGeom>
          <a:solidFill>
            <a:srgbClr val="EB3C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t" anchorCtr="0" forceAA="0" compatLnSpc="1">
            <a:prstTxWarp prst="textNoShape">
              <a:avLst/>
            </a:prstTxWarp>
            <a:noAutofit/>
          </a:bodyPr>
          <a:lstStyle/>
          <a:p>
            <a:pPr marL="285750" indent="-285750" defTabSz="914099" fontAlgn="base">
              <a:spcBef>
                <a:spcPct val="0"/>
              </a:spcBef>
              <a:spcAft>
                <a:spcPct val="0"/>
              </a:spcAft>
              <a:buFont typeface="Arial" panose="020B0604020202020204" pitchFamily="34" charset="0"/>
              <a:buChar char="•"/>
            </a:pPr>
            <a:endParaRPr lang="en-US" altLang="zh-CN" dirty="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zh-CN" altLang="en-US" dirty="0"/>
              <a:t>支持手动或自动同步数据，配置灵活</a:t>
            </a:r>
            <a:endParaRPr lang="en-US" altLang="zh-CN" dirty="0"/>
          </a:p>
          <a:p>
            <a:pPr marL="285750" indent="-285750" defTabSz="914099" fontAlgn="base">
              <a:spcBef>
                <a:spcPct val="0"/>
              </a:spcBef>
              <a:spcAft>
                <a:spcPct val="0"/>
              </a:spcAft>
              <a:buFont typeface="Arial" panose="020B0604020202020204" pitchFamily="34" charset="0"/>
              <a:buChar char="•"/>
            </a:pPr>
            <a:endParaRPr lang="en-US" altLang="zh-CN" dirty="0">
              <a:latin typeface="Segoe UI" panose="020B0502040204020203" pitchFamily="34" charset="0"/>
              <a:ea typeface="Segoe UI" panose="020B0502040204020203" pitchFamily="34" charset="0"/>
              <a:cs typeface="Segoe UI" panose="020B0502040204020203" pitchFamily="34" charset="0"/>
            </a:endParaRPr>
          </a:p>
        </p:txBody>
      </p:sp>
      <p:sp>
        <p:nvSpPr>
          <p:cNvPr id="11" name="Rectangle 21"/>
          <p:cNvSpPr/>
          <p:nvPr/>
        </p:nvSpPr>
        <p:spPr bwMode="auto">
          <a:xfrm>
            <a:off x="2871085" y="3744430"/>
            <a:ext cx="2111393" cy="2256346"/>
          </a:xfrm>
          <a:prstGeom prst="rect">
            <a:avLst/>
          </a:prstGeom>
          <a:solidFill>
            <a:srgbClr val="EB3C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t" anchorCtr="0" forceAA="0" compatLnSpc="1">
            <a:prstTxWarp prst="textNoShape">
              <a:avLst/>
            </a:prstTxWarp>
            <a:noAutofit/>
          </a:bodyPr>
          <a:lstStyle/>
          <a:p>
            <a:pPr marL="285750" indent="-285750" defTabSz="914099" fontAlgn="base">
              <a:spcBef>
                <a:spcPct val="0"/>
              </a:spcBef>
              <a:spcAft>
                <a:spcPct val="0"/>
              </a:spcAft>
              <a:buFont typeface="Arial" panose="020B0604020202020204" pitchFamily="34" charset="0"/>
              <a:buChar char="•"/>
            </a:pPr>
            <a:endParaRPr lang="en-US" altLang="zh-CN" dirty="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zh-CN" altLang="en-US" dirty="0"/>
              <a:t>界面语言支持中英文切换</a:t>
            </a:r>
            <a:endParaRPr lang="en-US" altLang="zh-CN" dirty="0"/>
          </a:p>
          <a:p>
            <a:pPr marL="285750" indent="-285750" defTabSz="914099" fontAlgn="base">
              <a:spcBef>
                <a:spcPct val="0"/>
              </a:spcBef>
              <a:spcAft>
                <a:spcPct val="0"/>
              </a:spcAft>
              <a:buFont typeface="Arial" panose="020B0604020202020204" pitchFamily="34" charset="0"/>
              <a:buChar char="•"/>
            </a:pPr>
            <a:endParaRPr lang="en-US" altLang="zh-CN" dirty="0">
              <a:latin typeface="Segoe UI" panose="020B0502040204020203" pitchFamily="34" charset="0"/>
              <a:ea typeface="Segoe UI" panose="020B0502040204020203" pitchFamily="34" charset="0"/>
              <a:cs typeface="Segoe UI" panose="020B0502040204020203" pitchFamily="34" charset="0"/>
            </a:endParaRPr>
          </a:p>
        </p:txBody>
      </p:sp>
      <p:sp>
        <p:nvSpPr>
          <p:cNvPr id="12" name="Rectangle 28"/>
          <p:cNvSpPr/>
          <p:nvPr/>
        </p:nvSpPr>
        <p:spPr bwMode="auto">
          <a:xfrm>
            <a:off x="5061213" y="3744430"/>
            <a:ext cx="2111393" cy="2256346"/>
          </a:xfrm>
          <a:prstGeom prst="rect">
            <a:avLst/>
          </a:prstGeom>
          <a:solidFill>
            <a:srgbClr val="EB3C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t" anchorCtr="0" forceAA="0" compatLnSpc="1">
            <a:prstTxWarp prst="textNoShape">
              <a:avLst/>
            </a:prstTxWarp>
            <a:noAutofit/>
          </a:bodyPr>
          <a:lstStyle/>
          <a:p>
            <a:pPr marL="285750" indent="-285750" defTabSz="914099" fontAlgn="base">
              <a:spcBef>
                <a:spcPct val="0"/>
              </a:spcBef>
              <a:spcAft>
                <a:spcPct val="0"/>
              </a:spcAft>
              <a:buFont typeface="Arial" panose="020B0604020202020204" pitchFamily="34" charset="0"/>
              <a:buChar char="•"/>
            </a:pPr>
            <a:endParaRPr lang="en-US" altLang="zh-CN" dirty="0">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zh-CN" altLang="en-US" dirty="0"/>
              <a:t>内置排错工具，同步日志查询，同步数据查询</a:t>
            </a:r>
            <a:endParaRPr lang="en-US" altLang="zh-CN" dirty="0"/>
          </a:p>
        </p:txBody>
      </p:sp>
      <p:sp>
        <p:nvSpPr>
          <p:cNvPr id="13" name="Rectangle 48"/>
          <p:cNvSpPr/>
          <p:nvPr/>
        </p:nvSpPr>
        <p:spPr bwMode="auto">
          <a:xfrm>
            <a:off x="7264046" y="1399213"/>
            <a:ext cx="4557482" cy="4601564"/>
          </a:xfrm>
          <a:prstGeom prst="rect">
            <a:avLst/>
          </a:prstGeom>
          <a:solidFill>
            <a:srgbClr val="EB3C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0000" tIns="45720" rIns="180000" bIns="45720" numCol="1" spcCol="0" rtlCol="0" fromWordArt="0" anchor="ctr" anchorCtr="0" forceAA="0" compatLnSpc="1">
            <a:prstTxWarp prst="textNoShape">
              <a:avLst/>
            </a:prstTxWarp>
            <a:noAutofit/>
          </a:bodyPr>
          <a:lstStyle/>
          <a:p>
            <a:pPr>
              <a:lnSpc>
                <a:spcPct val="150000"/>
              </a:lnSpc>
            </a:pPr>
            <a:r>
              <a:rPr lang="zh-CN" altLang="en-US" sz="2800" dirty="0">
                <a:latin typeface="Segoe UI" panose="020B0502040204020203" pitchFamily="34" charset="0"/>
                <a:ea typeface="微软雅黑" panose="020B0503020204020204" pitchFamily="34" charset="-122"/>
                <a:cs typeface="Segoe UI" panose="020B0502040204020203" pitchFamily="34" charset="0"/>
              </a:rPr>
              <a:t>架构原理：</a:t>
            </a:r>
            <a:endParaRPr lang="en-US" altLang="zh-CN" sz="2800" dirty="0">
              <a:latin typeface="Segoe UI" panose="020B0502040204020203" pitchFamily="34" charset="0"/>
              <a:ea typeface="微软雅黑" panose="020B0503020204020204" pitchFamily="34" charset="-122"/>
              <a:cs typeface="Segoe UI" panose="020B0502040204020203" pitchFamily="34" charset="0"/>
            </a:endParaRPr>
          </a:p>
          <a:p>
            <a:pPr marL="285750" indent="-285750">
              <a:lnSpc>
                <a:spcPct val="150000"/>
              </a:lnSpc>
              <a:buFont typeface="Wingdings" panose="05000000000000000000" pitchFamily="2" charset="2"/>
              <a:buChar char="u"/>
            </a:pPr>
            <a:r>
              <a:rPr lang="zh-CN" altLang="en-US" dirty="0"/>
              <a:t>插件服务端定时更新企业邮件通讯录</a:t>
            </a:r>
            <a:endParaRPr lang="en-US" altLang="zh-CN" dirty="0"/>
          </a:p>
          <a:p>
            <a:pPr marL="285750" indent="-285750">
              <a:lnSpc>
                <a:spcPct val="150000"/>
              </a:lnSpc>
              <a:buFont typeface="Wingdings" panose="05000000000000000000" pitchFamily="2" charset="2"/>
              <a:buChar char="u"/>
            </a:pPr>
            <a:r>
              <a:rPr lang="zh-CN" altLang="en-US" dirty="0"/>
              <a:t>插件客户端自动或手动同步“企业通讯录”和“个人通讯录”</a:t>
            </a:r>
            <a:endParaRPr lang="en-US" altLang="zh-CN" dirty="0"/>
          </a:p>
          <a:p>
            <a:pPr marL="285750" indent="-285750">
              <a:lnSpc>
                <a:spcPct val="150000"/>
              </a:lnSpc>
              <a:buFont typeface="Wingdings" panose="05000000000000000000" pitchFamily="2" charset="2"/>
              <a:buChar char="u"/>
            </a:pPr>
            <a:r>
              <a:rPr lang="zh-CN" altLang="en-US" dirty="0"/>
              <a:t>插件合并用户本地的自动完成的联系人列表，本地联系人，服务器端的组织账号信息 这三种类型的账号数据</a:t>
            </a:r>
            <a:endParaRPr lang="en-US" altLang="zh-CN" dirty="0"/>
          </a:p>
          <a:p>
            <a:pPr marL="285750" indent="-285750">
              <a:lnSpc>
                <a:spcPct val="150000"/>
              </a:lnSpc>
              <a:buFont typeface="Wingdings" panose="05000000000000000000" pitchFamily="2" charset="2"/>
              <a:buChar char="u"/>
            </a:pPr>
            <a:r>
              <a:rPr lang="zh-CN" altLang="en-US" dirty="0"/>
              <a:t>方便用户统一查找邮件联系人，提供模糊匹配搜索功能，提升使用体验，提高办公效率</a:t>
            </a:r>
            <a:endParaRPr lang="en-US" altLang="zh-CN" dirty="0"/>
          </a:p>
        </p:txBody>
      </p:sp>
    </p:spTree>
    <p:extLst>
      <p:ext uri="{BB962C8B-B14F-4D97-AF65-F5344CB8AC3E}">
        <p14:creationId xmlns:p14="http://schemas.microsoft.com/office/powerpoint/2010/main" val="3626938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519112" y="307430"/>
            <a:ext cx="8181543" cy="701731"/>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solidFill>
                  <a:srgbClr val="EB3C00"/>
                </a:solidFill>
                <a:latin typeface="Segoe UI" panose="020B0502040204020203" pitchFamily="34" charset="0"/>
                <a:cs typeface="Segoe UI" panose="020B0502040204020203" pitchFamily="34" charset="0"/>
              </a:rPr>
              <a:t>原生</a:t>
            </a:r>
            <a:r>
              <a:rPr lang="en-US" altLang="zh-CN" dirty="0">
                <a:solidFill>
                  <a:srgbClr val="EB3C00"/>
                </a:solidFill>
                <a:latin typeface="Segoe UI" panose="020B0502040204020203" pitchFamily="34" charset="0"/>
                <a:cs typeface="Segoe UI" panose="020B0502040204020203" pitchFamily="34" charset="0"/>
              </a:rPr>
              <a:t>Outlook</a:t>
            </a:r>
            <a:r>
              <a:rPr lang="zh-CN" altLang="en-US" dirty="0">
                <a:solidFill>
                  <a:srgbClr val="EB3C00"/>
                </a:solidFill>
                <a:latin typeface="Segoe UI" panose="020B0502040204020203" pitchFamily="34" charset="0"/>
                <a:cs typeface="Segoe UI" panose="020B0502040204020203" pitchFamily="34" charset="0"/>
              </a:rPr>
              <a:t>发件体验</a:t>
            </a:r>
            <a:endParaRPr lang="en-US" altLang="zh-CN" dirty="0">
              <a:solidFill>
                <a:srgbClr val="EB3C00"/>
              </a:solidFill>
              <a:latin typeface="Segoe UI" panose="020B0502040204020203" pitchFamily="34" charset="0"/>
              <a:ea typeface="Segoe UI" panose="020B0502040204020203" pitchFamily="34" charset="0"/>
              <a:cs typeface="Segoe UI" panose="020B0502040204020203" pitchFamily="34" charset="0"/>
            </a:endParaRPr>
          </a:p>
        </p:txBody>
      </p:sp>
      <p:sp>
        <p:nvSpPr>
          <p:cNvPr id="7" name="矩形 6"/>
          <p:cNvSpPr/>
          <p:nvPr/>
        </p:nvSpPr>
        <p:spPr>
          <a:xfrm>
            <a:off x="641444" y="1448972"/>
            <a:ext cx="11550555" cy="4799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rIns="360000" rtlCol="0" anchor="t" anchorCtr="0">
            <a:noAutofit/>
          </a:bodyPr>
          <a:lstStyle/>
          <a:p>
            <a:pPr marL="457200" indent="-457200">
              <a:lnSpc>
                <a:spcPct val="200000"/>
              </a:lnSpc>
              <a:buFont typeface="Wingdings" panose="05000000000000000000" pitchFamily="2" charset="2"/>
              <a:buChar char="l"/>
            </a:pPr>
            <a:r>
              <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rPr>
              <a:t>原生</a:t>
            </a:r>
            <a:r>
              <a:rPr lang="en-US" altLang="zh-CN" sz="2800" dirty="0">
                <a:solidFill>
                  <a:schemeClr val="tx1">
                    <a:lumMod val="65000"/>
                    <a:lumOff val="35000"/>
                  </a:schemeClr>
                </a:solidFill>
                <a:latin typeface="Segoe UI" panose="020B0502040204020203" pitchFamily="34" charset="0"/>
                <a:ea typeface="+mj-ea"/>
                <a:cs typeface="Segoe UI" panose="020B0502040204020203" pitchFamily="34" charset="0"/>
              </a:rPr>
              <a:t>Outlook</a:t>
            </a:r>
            <a:r>
              <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rPr>
              <a:t>查找联系人应用入口分散，例如搜索企业联系人需要打开“全球通讯录”或“结构化地址簿”，搜索本地联系人需要打开“联系人列表”</a:t>
            </a:r>
            <a:endParaRPr lang="en-US" altLang="zh-CN" sz="2800" dirty="0">
              <a:solidFill>
                <a:schemeClr val="tx1">
                  <a:lumMod val="65000"/>
                  <a:lumOff val="35000"/>
                </a:schemeClr>
              </a:solidFill>
              <a:latin typeface="Segoe UI" panose="020B0502040204020203" pitchFamily="34" charset="0"/>
              <a:ea typeface="+mj-ea"/>
              <a:cs typeface="Segoe UI" panose="020B0502040204020203" pitchFamily="34" charset="0"/>
            </a:endParaRPr>
          </a:p>
          <a:p>
            <a:pPr marL="457200" indent="-457200">
              <a:lnSpc>
                <a:spcPct val="200000"/>
              </a:lnSpc>
              <a:buFont typeface="Wingdings" panose="05000000000000000000" pitchFamily="2" charset="2"/>
              <a:buChar char="l"/>
            </a:pPr>
            <a:r>
              <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rPr>
              <a:t>原生</a:t>
            </a:r>
            <a:r>
              <a:rPr lang="en-US" altLang="zh-CN" sz="2800" dirty="0">
                <a:solidFill>
                  <a:schemeClr val="tx1">
                    <a:lumMod val="65000"/>
                    <a:lumOff val="35000"/>
                  </a:schemeClr>
                </a:solidFill>
                <a:latin typeface="Segoe UI" panose="020B0502040204020203" pitchFamily="34" charset="0"/>
                <a:ea typeface="+mj-ea"/>
                <a:cs typeface="Segoe UI" panose="020B0502040204020203" pitchFamily="34" charset="0"/>
              </a:rPr>
              <a:t>Outlook</a:t>
            </a:r>
            <a:r>
              <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rPr>
              <a:t>搜索联系人只支持首字母及汉子匹配，搜索效率不够理想</a:t>
            </a:r>
          </a:p>
        </p:txBody>
      </p:sp>
    </p:spTree>
    <p:extLst>
      <p:ext uri="{BB962C8B-B14F-4D97-AF65-F5344CB8AC3E}">
        <p14:creationId xmlns:p14="http://schemas.microsoft.com/office/powerpoint/2010/main" val="3110356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519112" y="307430"/>
            <a:ext cx="8555615" cy="701731"/>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solidFill>
                  <a:srgbClr val="EB3C00"/>
                </a:solidFill>
                <a:latin typeface="Segoe UI" panose="020B0502040204020203" pitchFamily="34" charset="0"/>
                <a:cs typeface="Segoe UI" panose="020B0502040204020203" pitchFamily="34" charset="0"/>
              </a:rPr>
              <a:t>智能收件人插件发件体验</a:t>
            </a:r>
            <a:endParaRPr lang="en-US" altLang="zh-CN" dirty="0">
              <a:solidFill>
                <a:srgbClr val="EB3C00"/>
              </a:solidFill>
              <a:latin typeface="Segoe UI" panose="020B0502040204020203" pitchFamily="34" charset="0"/>
              <a:ea typeface="Segoe UI" panose="020B0502040204020203" pitchFamily="34" charset="0"/>
              <a:cs typeface="Segoe UI" panose="020B0502040204020203" pitchFamily="34" charset="0"/>
            </a:endParaRPr>
          </a:p>
        </p:txBody>
      </p:sp>
      <p:sp>
        <p:nvSpPr>
          <p:cNvPr id="7" name="矩形 6"/>
          <p:cNvSpPr/>
          <p:nvPr/>
        </p:nvSpPr>
        <p:spPr>
          <a:xfrm>
            <a:off x="641444" y="1448972"/>
            <a:ext cx="11550555" cy="47994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rIns="360000" rtlCol="0" anchor="t" anchorCtr="0">
            <a:noAutofit/>
          </a:bodyPr>
          <a:lstStyle/>
          <a:p>
            <a:pPr marL="457200" indent="-457200">
              <a:lnSpc>
                <a:spcPct val="200000"/>
              </a:lnSpc>
              <a:buFont typeface="Wingdings" panose="05000000000000000000" pitchFamily="2" charset="2"/>
              <a:buChar char="l"/>
            </a:pPr>
            <a:r>
              <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rPr>
              <a:t>通过智能收件人插件查找联系人应用入口统一，无论查找企业联系人还是个人联系人都只需要在收件人框中搜索即可</a:t>
            </a:r>
            <a:endParaRPr lang="en-US" altLang="zh-CN" sz="2800" dirty="0">
              <a:solidFill>
                <a:schemeClr val="tx1">
                  <a:lumMod val="65000"/>
                  <a:lumOff val="35000"/>
                </a:schemeClr>
              </a:solidFill>
              <a:latin typeface="Segoe UI" panose="020B0502040204020203" pitchFamily="34" charset="0"/>
              <a:ea typeface="+mj-ea"/>
              <a:cs typeface="Segoe UI" panose="020B0502040204020203" pitchFamily="34" charset="0"/>
            </a:endParaRPr>
          </a:p>
          <a:p>
            <a:pPr marL="457200" indent="-457200">
              <a:lnSpc>
                <a:spcPct val="200000"/>
              </a:lnSpc>
              <a:buFont typeface="Wingdings" panose="05000000000000000000" pitchFamily="2" charset="2"/>
              <a:buChar char="l"/>
            </a:pPr>
            <a:r>
              <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rPr>
              <a:t>支持模糊搜索匹配功能，例如搜索字段包含人员“</a:t>
            </a:r>
            <a:r>
              <a:rPr lang="en-US" altLang="zh-CN" sz="2800" dirty="0" err="1">
                <a:solidFill>
                  <a:schemeClr val="tx1">
                    <a:lumMod val="65000"/>
                    <a:lumOff val="35000"/>
                  </a:schemeClr>
                </a:solidFill>
                <a:latin typeface="Segoe UI" panose="020B0502040204020203" pitchFamily="34" charset="0"/>
                <a:ea typeface="+mj-ea"/>
                <a:cs typeface="Segoe UI" panose="020B0502040204020203" pitchFamily="34" charset="0"/>
              </a:rPr>
              <a:t>DisplayName</a:t>
            </a:r>
            <a:r>
              <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rPr>
              <a:t>显示名”，“</a:t>
            </a:r>
            <a:r>
              <a:rPr lang="en-US" altLang="zh-CN" sz="2800" dirty="0">
                <a:solidFill>
                  <a:schemeClr val="tx1">
                    <a:lumMod val="65000"/>
                    <a:lumOff val="35000"/>
                  </a:schemeClr>
                </a:solidFill>
                <a:latin typeface="Segoe UI" panose="020B0502040204020203" pitchFamily="34" charset="0"/>
                <a:ea typeface="+mj-ea"/>
                <a:cs typeface="Segoe UI" panose="020B0502040204020203" pitchFamily="34" charset="0"/>
              </a:rPr>
              <a:t>Email</a:t>
            </a:r>
            <a:r>
              <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rPr>
              <a:t>地址前缀”，“</a:t>
            </a:r>
            <a:r>
              <a:rPr lang="en-US" altLang="zh-CN" sz="2800" dirty="0" err="1">
                <a:solidFill>
                  <a:schemeClr val="tx1">
                    <a:lumMod val="65000"/>
                    <a:lumOff val="35000"/>
                  </a:schemeClr>
                </a:solidFill>
                <a:latin typeface="Segoe UI" panose="020B0502040204020203" pitchFamily="34" charset="0"/>
                <a:ea typeface="+mj-ea"/>
                <a:cs typeface="Segoe UI" panose="020B0502040204020203" pitchFamily="34" charset="0"/>
              </a:rPr>
              <a:t>DisplayName</a:t>
            </a:r>
            <a:r>
              <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rPr>
              <a:t>每个汉字拼音首字母”，“</a:t>
            </a:r>
            <a:r>
              <a:rPr lang="en-US" altLang="zh-CN" sz="2800" dirty="0" err="1">
                <a:solidFill>
                  <a:schemeClr val="tx1">
                    <a:lumMod val="65000"/>
                    <a:lumOff val="35000"/>
                  </a:schemeClr>
                </a:solidFill>
                <a:latin typeface="Segoe UI" panose="020B0502040204020203" pitchFamily="34" charset="0"/>
                <a:ea typeface="+mj-ea"/>
                <a:cs typeface="Segoe UI" panose="020B0502040204020203" pitchFamily="34" charset="0"/>
              </a:rPr>
              <a:t>DisplayName</a:t>
            </a:r>
            <a:r>
              <a:rPr lang="zh-CN" altLang="en-US" sz="2800" dirty="0">
                <a:solidFill>
                  <a:schemeClr val="tx1">
                    <a:lumMod val="65000"/>
                    <a:lumOff val="35000"/>
                  </a:schemeClr>
                </a:solidFill>
                <a:latin typeface="Segoe UI" panose="020B0502040204020203" pitchFamily="34" charset="0"/>
                <a:ea typeface="+mj-ea"/>
                <a:cs typeface="Segoe UI" panose="020B0502040204020203" pitchFamily="34" charset="0"/>
              </a:rPr>
              <a:t>汉字拼音”</a:t>
            </a:r>
            <a:endParaRPr lang="en-US" altLang="zh-CN" sz="2800" dirty="0">
              <a:solidFill>
                <a:schemeClr val="tx1">
                  <a:lumMod val="65000"/>
                  <a:lumOff val="35000"/>
                </a:schemeClr>
              </a:solidFill>
              <a:latin typeface="Segoe UI" panose="020B0502040204020203" pitchFamily="34" charset="0"/>
              <a:ea typeface="+mj-ea"/>
              <a:cs typeface="Segoe UI" panose="020B0502040204020203" pitchFamily="34" charset="0"/>
            </a:endParaRPr>
          </a:p>
        </p:txBody>
      </p:sp>
    </p:spTree>
    <p:extLst>
      <p:ext uri="{BB962C8B-B14F-4D97-AF65-F5344CB8AC3E}">
        <p14:creationId xmlns:p14="http://schemas.microsoft.com/office/powerpoint/2010/main" val="1753319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txBox="1">
            <a:spLocks/>
          </p:cNvSpPr>
          <p:nvPr/>
        </p:nvSpPr>
        <p:spPr>
          <a:xfrm>
            <a:off x="519112" y="307430"/>
            <a:ext cx="8126123" cy="701731"/>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solidFill>
                  <a:srgbClr val="EB3C00"/>
                </a:solidFill>
                <a:latin typeface="Segoe UI" panose="020B0502040204020203" pitchFamily="34" charset="0"/>
                <a:cs typeface="Segoe UI" panose="020B0502040204020203" pitchFamily="34" charset="0"/>
              </a:rPr>
              <a:t>产品介绍（客户端自动化配置）</a:t>
            </a:r>
            <a:endParaRPr lang="en-US" altLang="zh-CN" spc="-150" dirty="0">
              <a:solidFill>
                <a:srgbClr val="EB3C00"/>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矩形 3"/>
          <p:cNvSpPr/>
          <p:nvPr/>
        </p:nvSpPr>
        <p:spPr>
          <a:xfrm>
            <a:off x="1080655" y="1282712"/>
            <a:ext cx="10224651" cy="13080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rIns="360000" rtlCol="0" anchor="t" anchorCtr="0">
            <a:noAutofit/>
          </a:bodyPr>
          <a:lstStyle/>
          <a:p>
            <a:pPr marL="342900" indent="-342900">
              <a:lnSpc>
                <a:spcPct val="200000"/>
              </a:lnSpc>
              <a:buFont typeface="Arial" panose="020B0604020202020204" pitchFamily="34" charset="0"/>
              <a:buChar char="•"/>
            </a:pP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插件验证域用户登陆时自动完成配置，无需干预，即可使用</a:t>
            </a:r>
          </a:p>
        </p:txBody>
      </p:sp>
      <p:pic>
        <p:nvPicPr>
          <p:cNvPr id="2" name="图片 1"/>
          <p:cNvPicPr>
            <a:picLocks noChangeAspect="1"/>
          </p:cNvPicPr>
          <p:nvPr/>
        </p:nvPicPr>
        <p:blipFill>
          <a:blip r:embed="rId2"/>
          <a:stretch>
            <a:fillRect/>
          </a:stretch>
        </p:blipFill>
        <p:spPr>
          <a:xfrm>
            <a:off x="1080655" y="2033298"/>
            <a:ext cx="8624401" cy="3924157"/>
          </a:xfrm>
          <a:prstGeom prst="rect">
            <a:avLst/>
          </a:prstGeom>
        </p:spPr>
      </p:pic>
    </p:spTree>
    <p:extLst>
      <p:ext uri="{BB962C8B-B14F-4D97-AF65-F5344CB8AC3E}">
        <p14:creationId xmlns:p14="http://schemas.microsoft.com/office/powerpoint/2010/main" val="2298307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txBox="1">
            <a:spLocks/>
          </p:cNvSpPr>
          <p:nvPr/>
        </p:nvSpPr>
        <p:spPr>
          <a:xfrm>
            <a:off x="519112" y="307430"/>
            <a:ext cx="8126123" cy="701731"/>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solidFill>
                  <a:srgbClr val="EB3C00"/>
                </a:solidFill>
                <a:latin typeface="Segoe UI" panose="020B0502040204020203" pitchFamily="34" charset="0"/>
                <a:cs typeface="Segoe UI" panose="020B0502040204020203" pitchFamily="34" charset="0"/>
              </a:rPr>
              <a:t>产品介绍（同步数据）</a:t>
            </a:r>
            <a:endParaRPr lang="en-US" altLang="zh-CN" spc="-150" dirty="0">
              <a:solidFill>
                <a:srgbClr val="EB3C00"/>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矩形 3"/>
          <p:cNvSpPr/>
          <p:nvPr/>
        </p:nvSpPr>
        <p:spPr>
          <a:xfrm>
            <a:off x="1080655" y="1282712"/>
            <a:ext cx="10224651" cy="13080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rIns="360000" rtlCol="0" anchor="t" anchorCtr="0">
            <a:noAutofit/>
          </a:bodyPr>
          <a:lstStyle/>
          <a:p>
            <a:pPr marL="342900" indent="-342900">
              <a:lnSpc>
                <a:spcPct val="200000"/>
              </a:lnSpc>
              <a:buFont typeface="Arial" panose="020B0604020202020204" pitchFamily="34" charset="0"/>
              <a:buChar char="•"/>
            </a:pP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支持手动或自动同步数据，配置灵活</a:t>
            </a:r>
          </a:p>
        </p:txBody>
      </p:sp>
      <p:pic>
        <p:nvPicPr>
          <p:cNvPr id="2" name="图片 1"/>
          <p:cNvPicPr>
            <a:picLocks noChangeAspect="1"/>
          </p:cNvPicPr>
          <p:nvPr/>
        </p:nvPicPr>
        <p:blipFill>
          <a:blip r:embed="rId2"/>
          <a:stretch>
            <a:fillRect/>
          </a:stretch>
        </p:blipFill>
        <p:spPr>
          <a:xfrm>
            <a:off x="1080655" y="2069090"/>
            <a:ext cx="7581900" cy="4714875"/>
          </a:xfrm>
          <a:prstGeom prst="rect">
            <a:avLst/>
          </a:prstGeom>
        </p:spPr>
      </p:pic>
    </p:spTree>
    <p:extLst>
      <p:ext uri="{BB962C8B-B14F-4D97-AF65-F5344CB8AC3E}">
        <p14:creationId xmlns:p14="http://schemas.microsoft.com/office/powerpoint/2010/main" val="1189840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txBox="1">
            <a:spLocks/>
          </p:cNvSpPr>
          <p:nvPr/>
        </p:nvSpPr>
        <p:spPr>
          <a:xfrm>
            <a:off x="519112" y="307430"/>
            <a:ext cx="8126123" cy="701731"/>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solidFill>
                  <a:srgbClr val="EB3C00"/>
                </a:solidFill>
                <a:latin typeface="Segoe UI" panose="020B0502040204020203" pitchFamily="34" charset="0"/>
                <a:cs typeface="Segoe UI" panose="020B0502040204020203" pitchFamily="34" charset="0"/>
              </a:rPr>
              <a:t>产品介绍（外发邮件提醒）</a:t>
            </a:r>
            <a:endParaRPr lang="en-US" altLang="zh-CN" spc="-150" dirty="0">
              <a:solidFill>
                <a:srgbClr val="EB3C00"/>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矩形 3"/>
          <p:cNvSpPr/>
          <p:nvPr/>
        </p:nvSpPr>
        <p:spPr>
          <a:xfrm>
            <a:off x="1080655" y="1282712"/>
            <a:ext cx="10224651" cy="13080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rIns="360000" rtlCol="0" anchor="t" anchorCtr="0">
            <a:noAutofit/>
          </a:bodyPr>
          <a:lstStyle/>
          <a:p>
            <a:pPr marL="342900" indent="-342900">
              <a:lnSpc>
                <a:spcPct val="200000"/>
              </a:lnSpc>
              <a:buFont typeface="Arial" panose="020B0604020202020204" pitchFamily="34" charset="0"/>
              <a:buChar char="•"/>
            </a:pPr>
            <a:r>
              <a:rPr lang="zh-CN" altLang="en-US" sz="2000" dirty="0">
                <a:solidFill>
                  <a:schemeClr val="tx1">
                    <a:lumMod val="65000"/>
                    <a:lumOff val="35000"/>
                  </a:schemeClr>
                </a:solidFill>
                <a:latin typeface="Segoe UI" panose="020B0502040204020203" pitchFamily="34" charset="0"/>
                <a:ea typeface="+mj-ea"/>
                <a:cs typeface="Segoe UI" panose="020B0502040204020203" pitchFamily="34" charset="0"/>
              </a:rPr>
              <a:t>向企业外部邮件地址发送邮件时，可提示用户操作，避免因误操作导致的信息泄露</a:t>
            </a:r>
          </a:p>
        </p:txBody>
      </p:sp>
      <p:pic>
        <p:nvPicPr>
          <p:cNvPr id="6" name="图片 5"/>
          <p:cNvPicPr>
            <a:picLocks noChangeAspect="1"/>
          </p:cNvPicPr>
          <p:nvPr/>
        </p:nvPicPr>
        <p:blipFill>
          <a:blip r:embed="rId2"/>
          <a:stretch>
            <a:fillRect/>
          </a:stretch>
        </p:blipFill>
        <p:spPr>
          <a:xfrm>
            <a:off x="1080655" y="1987420"/>
            <a:ext cx="9026383" cy="4747585"/>
          </a:xfrm>
          <a:prstGeom prst="rect">
            <a:avLst/>
          </a:prstGeom>
        </p:spPr>
      </p:pic>
    </p:spTree>
    <p:extLst>
      <p:ext uri="{BB962C8B-B14F-4D97-AF65-F5344CB8AC3E}">
        <p14:creationId xmlns:p14="http://schemas.microsoft.com/office/powerpoint/2010/main" val="3984859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txBox="1">
            <a:spLocks/>
          </p:cNvSpPr>
          <p:nvPr/>
        </p:nvSpPr>
        <p:spPr>
          <a:xfrm>
            <a:off x="519112" y="307430"/>
            <a:ext cx="8126123" cy="701731"/>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dirty="0">
                <a:solidFill>
                  <a:srgbClr val="EB3C00"/>
                </a:solidFill>
                <a:latin typeface="Segoe UI" panose="020B0502040204020203" pitchFamily="34" charset="0"/>
                <a:cs typeface="Segoe UI" panose="020B0502040204020203" pitchFamily="34" charset="0"/>
              </a:rPr>
              <a:t>产品介绍（模糊匹配搜索）</a:t>
            </a:r>
            <a:endParaRPr lang="en-US" altLang="zh-CN" spc="-150" dirty="0">
              <a:solidFill>
                <a:srgbClr val="EB3C00"/>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矩形 3"/>
          <p:cNvSpPr/>
          <p:nvPr/>
        </p:nvSpPr>
        <p:spPr>
          <a:xfrm>
            <a:off x="1080655" y="1282712"/>
            <a:ext cx="10224651" cy="4188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rIns="360000" rtlCol="0" anchor="t" anchorCtr="0">
            <a:noAutofit/>
          </a:bodyPr>
          <a:lstStyle/>
          <a:p>
            <a:pPr>
              <a:lnSpc>
                <a:spcPct val="200000"/>
              </a:lnSpc>
            </a:pP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模糊匹配搜索包含字段如下：</a:t>
            </a:r>
            <a:endParaRPr lang="en-US" altLang="zh-CN" sz="2400" dirty="0">
              <a:solidFill>
                <a:schemeClr val="tx1">
                  <a:lumMod val="65000"/>
                  <a:lumOff val="35000"/>
                </a:schemeClr>
              </a:solidFill>
              <a:latin typeface="Segoe UI" panose="020B0502040204020203" pitchFamily="34" charset="0"/>
              <a:ea typeface="+mj-ea"/>
              <a:cs typeface="Segoe UI" panose="020B0502040204020203" pitchFamily="34" charset="0"/>
            </a:endParaRPr>
          </a:p>
          <a:p>
            <a:pPr marL="342900" indent="-342900">
              <a:lnSpc>
                <a:spcPct val="200000"/>
              </a:lnSpc>
              <a:buFont typeface="Arial" panose="020B0604020202020204" pitchFamily="34" charset="0"/>
              <a:buChar char="•"/>
            </a:pPr>
            <a:r>
              <a:rPr lang="en-US" altLang="zh-CN" sz="2400" dirty="0" err="1">
                <a:solidFill>
                  <a:schemeClr val="tx1">
                    <a:lumMod val="65000"/>
                    <a:lumOff val="35000"/>
                  </a:schemeClr>
                </a:solidFill>
                <a:latin typeface="Segoe UI" panose="020B0502040204020203" pitchFamily="34" charset="0"/>
                <a:ea typeface="+mj-ea"/>
                <a:cs typeface="Segoe UI" panose="020B0502040204020203" pitchFamily="34" charset="0"/>
              </a:rPr>
              <a:t>DisplayName</a:t>
            </a:r>
            <a:r>
              <a:rPr lang="en-US" altLang="zh-CN" sz="2400" dirty="0">
                <a:solidFill>
                  <a:schemeClr val="tx1">
                    <a:lumMod val="65000"/>
                    <a:lumOff val="35000"/>
                  </a:schemeClr>
                </a:solidFill>
                <a:latin typeface="Segoe UI" panose="020B0502040204020203" pitchFamily="34" charset="0"/>
                <a:ea typeface="+mj-ea"/>
                <a:cs typeface="Segoe UI" panose="020B0502040204020203" pitchFamily="34" charset="0"/>
              </a:rPr>
              <a:t>(</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显示名</a:t>
            </a:r>
            <a:r>
              <a:rPr lang="en-US" altLang="zh-CN" sz="2400" dirty="0">
                <a:solidFill>
                  <a:schemeClr val="tx1">
                    <a:lumMod val="65000"/>
                    <a:lumOff val="35000"/>
                  </a:schemeClr>
                </a:solidFill>
                <a:latin typeface="Segoe UI" panose="020B0502040204020203" pitchFamily="34" charset="0"/>
                <a:ea typeface="+mj-ea"/>
                <a:cs typeface="Segoe UI" panose="020B0502040204020203" pitchFamily="34" charset="0"/>
              </a:rPr>
              <a:t>)</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，例如“张三”</a:t>
            </a:r>
            <a:endParaRPr lang="en-US" altLang="zh-CN" sz="2400" dirty="0">
              <a:solidFill>
                <a:schemeClr val="tx1">
                  <a:lumMod val="65000"/>
                  <a:lumOff val="35000"/>
                </a:schemeClr>
              </a:solidFill>
              <a:latin typeface="Segoe UI" panose="020B0502040204020203" pitchFamily="34" charset="0"/>
              <a:ea typeface="+mj-ea"/>
              <a:cs typeface="Segoe UI" panose="020B0502040204020203" pitchFamily="34" charset="0"/>
            </a:endParaRPr>
          </a:p>
          <a:p>
            <a:pPr marL="342900" indent="-342900">
              <a:lnSpc>
                <a:spcPct val="200000"/>
              </a:lnSpc>
              <a:buFont typeface="Arial" panose="020B0604020202020204" pitchFamily="34" charset="0"/>
              <a:buChar char="•"/>
            </a:pPr>
            <a:r>
              <a:rPr lang="en-US" altLang="zh-CN" sz="2400" dirty="0">
                <a:solidFill>
                  <a:schemeClr val="tx1">
                    <a:lumMod val="65000"/>
                    <a:lumOff val="35000"/>
                  </a:schemeClr>
                </a:solidFill>
                <a:latin typeface="Segoe UI" panose="020B0502040204020203" pitchFamily="34" charset="0"/>
                <a:ea typeface="+mj-ea"/>
                <a:cs typeface="Segoe UI" panose="020B0502040204020203" pitchFamily="34" charset="0"/>
              </a:rPr>
              <a:t>Email</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地址前缀，例如“</a:t>
            </a:r>
            <a:r>
              <a:rPr lang="en-US" altLang="zh-CN" sz="2400" dirty="0" err="1">
                <a:solidFill>
                  <a:schemeClr val="tx1">
                    <a:lumMod val="65000"/>
                    <a:lumOff val="35000"/>
                  </a:schemeClr>
                </a:solidFill>
                <a:latin typeface="Segoe UI" panose="020B0502040204020203" pitchFamily="34" charset="0"/>
                <a:ea typeface="+mj-ea"/>
                <a:cs typeface="Segoe UI" panose="020B0502040204020203" pitchFamily="34" charset="0"/>
              </a:rPr>
              <a:t>zhangsan</a:t>
            </a:r>
            <a:r>
              <a:rPr lang="en-US" altLang="zh-CN" sz="2400" dirty="0">
                <a:solidFill>
                  <a:schemeClr val="tx1">
                    <a:lumMod val="65000"/>
                    <a:lumOff val="35000"/>
                  </a:schemeClr>
                </a:solidFill>
                <a:latin typeface="Segoe UI" panose="020B0502040204020203" pitchFamily="34" charset="0"/>
                <a:ea typeface="+mj-ea"/>
                <a:cs typeface="Segoe UI" panose="020B0502040204020203" pitchFamily="34" charset="0"/>
              </a:rPr>
              <a:t>”</a:t>
            </a:r>
          </a:p>
          <a:p>
            <a:pPr marL="342900" indent="-342900">
              <a:lnSpc>
                <a:spcPct val="200000"/>
              </a:lnSpc>
              <a:buFont typeface="Arial" panose="020B0604020202020204" pitchFamily="34" charset="0"/>
              <a:buChar char="•"/>
            </a:pPr>
            <a:r>
              <a:rPr lang="en-US" altLang="zh-CN" sz="2400" dirty="0" err="1">
                <a:solidFill>
                  <a:schemeClr val="tx1">
                    <a:lumMod val="65000"/>
                    <a:lumOff val="35000"/>
                  </a:schemeClr>
                </a:solidFill>
                <a:latin typeface="Segoe UI" panose="020B0502040204020203" pitchFamily="34" charset="0"/>
                <a:ea typeface="+mj-ea"/>
                <a:cs typeface="Segoe UI" panose="020B0502040204020203" pitchFamily="34" charset="0"/>
              </a:rPr>
              <a:t>DisplayName</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每个汉字拼音首字母</a:t>
            </a:r>
            <a:r>
              <a:rPr lang="en-US" altLang="zh-CN" sz="2400" dirty="0">
                <a:solidFill>
                  <a:schemeClr val="tx1">
                    <a:lumMod val="65000"/>
                    <a:lumOff val="35000"/>
                  </a:schemeClr>
                </a:solidFill>
                <a:latin typeface="Segoe UI" panose="020B0502040204020203" pitchFamily="34" charset="0"/>
                <a:ea typeface="+mj-ea"/>
                <a:cs typeface="Segoe UI" panose="020B0502040204020203" pitchFamily="34" charset="0"/>
              </a:rPr>
              <a:t>,</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例如“</a:t>
            </a:r>
            <a:r>
              <a:rPr lang="en-US" altLang="zh-CN" sz="2400" dirty="0" err="1">
                <a:solidFill>
                  <a:schemeClr val="tx1">
                    <a:lumMod val="65000"/>
                    <a:lumOff val="35000"/>
                  </a:schemeClr>
                </a:solidFill>
                <a:latin typeface="Segoe UI" panose="020B0502040204020203" pitchFamily="34" charset="0"/>
                <a:ea typeface="+mj-ea"/>
                <a:cs typeface="Segoe UI" panose="020B0502040204020203" pitchFamily="34" charset="0"/>
              </a:rPr>
              <a:t>zs</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a:t>
            </a:r>
            <a:endParaRPr lang="en-US" altLang="zh-CN" sz="2400" dirty="0">
              <a:solidFill>
                <a:schemeClr val="tx1">
                  <a:lumMod val="65000"/>
                  <a:lumOff val="35000"/>
                </a:schemeClr>
              </a:solidFill>
              <a:latin typeface="Segoe UI" panose="020B0502040204020203" pitchFamily="34" charset="0"/>
              <a:ea typeface="+mj-ea"/>
              <a:cs typeface="Segoe UI" panose="020B0502040204020203" pitchFamily="34" charset="0"/>
            </a:endParaRPr>
          </a:p>
          <a:p>
            <a:pPr marL="342900" indent="-342900">
              <a:lnSpc>
                <a:spcPct val="200000"/>
              </a:lnSpc>
              <a:buFont typeface="Arial" panose="020B0604020202020204" pitchFamily="34" charset="0"/>
              <a:buChar char="•"/>
            </a:pP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 </a:t>
            </a:r>
            <a:r>
              <a:rPr lang="en-US" altLang="zh-CN" sz="2400" dirty="0" err="1">
                <a:solidFill>
                  <a:schemeClr val="tx1">
                    <a:lumMod val="65000"/>
                    <a:lumOff val="35000"/>
                  </a:schemeClr>
                </a:solidFill>
                <a:latin typeface="Segoe UI" panose="020B0502040204020203" pitchFamily="34" charset="0"/>
                <a:ea typeface="+mj-ea"/>
                <a:cs typeface="Segoe UI" panose="020B0502040204020203" pitchFamily="34" charset="0"/>
              </a:rPr>
              <a:t>DisplayName</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汉字拼音，例如“</a:t>
            </a:r>
            <a:r>
              <a:rPr lang="en-US" altLang="zh-CN" sz="2400" dirty="0" err="1">
                <a:solidFill>
                  <a:schemeClr val="tx1">
                    <a:lumMod val="65000"/>
                    <a:lumOff val="35000"/>
                  </a:schemeClr>
                </a:solidFill>
                <a:latin typeface="Segoe UI" panose="020B0502040204020203" pitchFamily="34" charset="0"/>
                <a:ea typeface="+mj-ea"/>
                <a:cs typeface="Segoe UI" panose="020B0502040204020203" pitchFamily="34" charset="0"/>
              </a:rPr>
              <a:t>zhangsan</a:t>
            </a:r>
            <a:r>
              <a:rPr lang="zh-CN" altLang="en-US" sz="2400" dirty="0">
                <a:solidFill>
                  <a:schemeClr val="tx1">
                    <a:lumMod val="65000"/>
                    <a:lumOff val="35000"/>
                  </a:schemeClr>
                </a:solidFill>
                <a:latin typeface="Segoe UI" panose="020B0502040204020203" pitchFamily="34" charset="0"/>
                <a:ea typeface="+mj-ea"/>
                <a:cs typeface="Segoe UI" panose="020B0502040204020203" pitchFamily="34" charset="0"/>
              </a:rPr>
              <a:t>”</a:t>
            </a:r>
          </a:p>
        </p:txBody>
      </p:sp>
    </p:spTree>
    <p:extLst>
      <p:ext uri="{BB962C8B-B14F-4D97-AF65-F5344CB8AC3E}">
        <p14:creationId xmlns:p14="http://schemas.microsoft.com/office/powerpoint/2010/main" val="84812737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Segoe UI Light"/>
        <a:ea typeface="微软雅黑"/>
        <a:cs typeface=""/>
      </a:majorFont>
      <a:minorFont>
        <a:latin typeface="Segoe UI Light"/>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文档" ma:contentTypeID="0x010100E761B4F29D90D34F844C832A947B1146" ma:contentTypeVersion="1" ma:contentTypeDescription="新建文档。" ma:contentTypeScope="" ma:versionID="ce62db8a60270317740eaf5316e33f4f">
  <xsd:schema xmlns:xsd="http://www.w3.org/2001/XMLSchema" xmlns:xs="http://www.w3.org/2001/XMLSchema" xmlns:p="http://schemas.microsoft.com/office/2006/metadata/properties" xmlns:ns2="92cbf73b-12aa-4f36-910f-55c9c62ac950" targetNamespace="http://schemas.microsoft.com/office/2006/metadata/properties" ma:root="true" ma:fieldsID="becb39f2d5a0b4fb3fa58486280f1852" ns2:_="">
    <xsd:import namespace="92cbf73b-12aa-4f36-910f-55c9c62ac950"/>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cbf73b-12aa-4f36-910f-55c9c62ac950" elementFormDefault="qualified">
    <xsd:import namespace="http://schemas.microsoft.com/office/2006/documentManagement/types"/>
    <xsd:import namespace="http://schemas.microsoft.com/office/infopath/2007/PartnerControls"/>
    <xsd:element name="_dlc_DocId" ma:index="8" nillable="true" ma:displayName="文档 ID 值" ma:description="分配至此项的文档 ID 值。" ma:internalName="_dlc_DocId" ma:readOnly="true">
      <xsd:simpleType>
        <xsd:restriction base="dms:Text"/>
      </xsd:simpleType>
    </xsd:element>
    <xsd:element name="_dlc_DocIdUrl" ma:index="9" nillable="true" ma:displayName="文档 ID" ma:description="此文档的永久链接。"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永久 ID" ma:description="在添加过程中保留 ID。" ma:hidden="true" ma:internalName="_dlc_DocIdPersistId" ma:readOnly="true">
      <xsd:simpleType>
        <xsd:restriction base="dms:Boolean"/>
      </xsd:simpleType>
    </xsd:element>
    <xsd:element name="SharedWithUsers" ma:index="11" nillable="true" ma:displayName="共享对象:"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内容类型"/>
        <xsd:element ref="dc:title" minOccurs="0" maxOccurs="1" ma:index="4" ma:displayName="标题"/>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92cbf73b-12aa-4f36-910f-55c9c62ac950">HUDAHFRPENXN-669693639-585</_dlc_DocId>
    <_dlc_DocIdUrl xmlns="92cbf73b-12aa-4f36-910f-55c9c62ac950">
      <Url>https://doc.ifcloud.com/_layouts/15/DocIdRedir.aspx?ID=HUDAHFRPENXN-669693639-585</Url>
      <Description>HUDAHFRPENXN-669693639-585</Description>
    </_dlc_DocIdUrl>
  </documentManagement>
</p:properties>
</file>

<file path=customXml/itemProps1.xml><?xml version="1.0" encoding="utf-8"?>
<ds:datastoreItem xmlns:ds="http://schemas.openxmlformats.org/officeDocument/2006/customXml" ds:itemID="{4F7DF660-8140-475E-8F6F-E2F697B357A4}"/>
</file>

<file path=customXml/itemProps2.xml><?xml version="1.0" encoding="utf-8"?>
<ds:datastoreItem xmlns:ds="http://schemas.openxmlformats.org/officeDocument/2006/customXml" ds:itemID="{B38232ED-D71E-402F-96BC-C18C25FE6D3D}"/>
</file>

<file path=customXml/itemProps3.xml><?xml version="1.0" encoding="utf-8"?>
<ds:datastoreItem xmlns:ds="http://schemas.openxmlformats.org/officeDocument/2006/customXml" ds:itemID="{1071ABF5-9E3E-4C38-8DCF-CEAB9CC0CADB}"/>
</file>

<file path=customXml/itemProps4.xml><?xml version="1.0" encoding="utf-8"?>
<ds:datastoreItem xmlns:ds="http://schemas.openxmlformats.org/officeDocument/2006/customXml" ds:itemID="{F56177A8-72C5-4C06-9F46-8C2A3C141D01}"/>
</file>

<file path=docProps/app.xml><?xml version="1.0" encoding="utf-8"?>
<Properties xmlns="http://schemas.openxmlformats.org/officeDocument/2006/extended-properties" xmlns:vt="http://schemas.openxmlformats.org/officeDocument/2006/docPropsVTypes">
  <TotalTime>2552</TotalTime>
  <Words>612</Words>
  <Application>Microsoft Office PowerPoint</Application>
  <PresentationFormat>宽屏</PresentationFormat>
  <Paragraphs>74</Paragraphs>
  <Slides>15</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15</vt:i4>
      </vt:variant>
    </vt:vector>
  </HeadingPairs>
  <TitlesOfParts>
    <vt:vector size="25" baseType="lpstr">
      <vt:lpstr>等线</vt:lpstr>
      <vt:lpstr>黑体</vt:lpstr>
      <vt:lpstr>宋体</vt:lpstr>
      <vt:lpstr>微软雅黑</vt:lpstr>
      <vt:lpstr>Arial</vt:lpstr>
      <vt:lpstr>Calibri</vt:lpstr>
      <vt:lpstr>Segoe UI</vt:lpstr>
      <vt:lpstr>Segoe UI Light</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Exchange 分层通讯簿（HAB）管理工具</dc:title>
  <dc:creator>zhengyong ye</dc:creator>
  <cp:lastModifiedBy>戴文俊</cp:lastModifiedBy>
  <cp:revision>550</cp:revision>
  <dcterms:created xsi:type="dcterms:W3CDTF">2014-08-15T15:21:07Z</dcterms:created>
  <dcterms:modified xsi:type="dcterms:W3CDTF">2017-04-11T03:32:04Z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0x010100E761B4F29D90D34F844C832A947B1146</vt:lpwstr>
  </property>
  <property fmtid="{D5CDD505-2E9C-101B-9397-08002B2CF9AE}" pid="3" name="_dlc_DocIdItemGuid">
    <vt:lpwstr>d606296d-b7da-4f9a-b963-182eeaca4fc9</vt:lpwstr>
  </property>
</Properties>
</file>