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80" r:id="rId4"/>
    <p:sldId id="281" r:id="rId5"/>
    <p:sldId id="282" r:id="rId6"/>
    <p:sldId id="272" r:id="rId7"/>
    <p:sldId id="279" r:id="rId8"/>
    <p:sldId id="283" r:id="rId9"/>
    <p:sldId id="28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D3"/>
    <a:srgbClr val="FF6600"/>
    <a:srgbClr val="FF0000"/>
    <a:srgbClr val="FF8053"/>
    <a:srgbClr val="7AB850"/>
    <a:srgbClr val="993399"/>
    <a:srgbClr val="B52BC3"/>
    <a:srgbClr val="FF9069"/>
    <a:srgbClr val="1069AB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4868-B938-436F-A475-B2E165EC5873}" type="datetimeFigureOut">
              <a:rPr lang="zh-CN" altLang="en-US" smtClean="0"/>
              <a:t>2015/3/27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13FC5-6CD8-4D5E-8BB2-057E734255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56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209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74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91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sucplus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6942040" y="4121284"/>
            <a:ext cx="5073690" cy="2406650"/>
            <a:chOff x="6127790" y="3295650"/>
            <a:chExt cx="4940300" cy="3022600"/>
          </a:xfrm>
        </p:grpSpPr>
        <p:sp>
          <p:nvSpPr>
            <p:cNvPr id="3" name="流程图: 决策 2"/>
            <p:cNvSpPr/>
            <p:nvPr userDrawn="1"/>
          </p:nvSpPr>
          <p:spPr>
            <a:xfrm>
              <a:off x="6127790" y="412750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流程图: 决策 6"/>
            <p:cNvSpPr/>
            <p:nvPr userDrawn="1"/>
          </p:nvSpPr>
          <p:spPr>
            <a:xfrm>
              <a:off x="6927890" y="329565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流程图: 决策 7"/>
            <p:cNvSpPr/>
            <p:nvPr userDrawn="1"/>
          </p:nvSpPr>
          <p:spPr>
            <a:xfrm>
              <a:off x="7727990" y="412750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流程图: 决策 10"/>
            <p:cNvSpPr/>
            <p:nvPr userDrawn="1"/>
          </p:nvSpPr>
          <p:spPr>
            <a:xfrm>
              <a:off x="6927890" y="495935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6" name="图片 15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72324" y="6478678"/>
            <a:ext cx="1568727" cy="14470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6361244"/>
            <a:ext cx="3419475" cy="3333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42025" y="223232"/>
            <a:ext cx="2415850" cy="51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89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42025" y="223232"/>
            <a:ext cx="2415850" cy="513368"/>
          </a:xfrm>
          <a:prstGeom prst="rect">
            <a:avLst/>
          </a:prstGeom>
        </p:spPr>
      </p:pic>
      <p:sp>
        <p:nvSpPr>
          <p:cNvPr id="9" name="副标题 2"/>
          <p:cNvSpPr txBox="1">
            <a:spLocks/>
          </p:cNvSpPr>
          <p:nvPr userDrawn="1"/>
        </p:nvSpPr>
        <p:spPr>
          <a:xfrm>
            <a:off x="0" y="6319685"/>
            <a:ext cx="12192000" cy="538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Unified</a:t>
            </a:r>
            <a:r>
              <a:rPr lang="en-US" altLang="zh-CN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Communication Plus</a:t>
            </a:r>
            <a:r>
              <a:rPr lang="zh-CN" altLang="en-US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en-US" altLang="zh-CN" sz="1400" u="sng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http://www.msucplus.com</a:t>
            </a: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236" y="6379416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7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B6B2-CDBD-42F0-8B3B-BEB90F1C87E8}" type="datetimeFigureOut">
              <a:rPr lang="zh-CN" altLang="en-US" smtClean="0"/>
              <a:t>2015/3/27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4683E-8173-46C6-8EF0-AC6DCED17A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32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ucpl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msucplu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msucplus.com/%e4%ba%a7%e5%93%81%e4%bd%93%e9%aa%8c%e4%b8%ad%e5%bf%8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ucplus.com/lync-microport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ucplus.com/%e4%bc%81%e4%b8%9a%e9%80%9a%e8%ae%af%e5%bd%95/hab-for-ow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"/>
          <p:cNvSpPr txBox="1">
            <a:spLocks/>
          </p:cNvSpPr>
          <p:nvPr/>
        </p:nvSpPr>
        <p:spPr>
          <a:xfrm>
            <a:off x="0" y="1423603"/>
            <a:ext cx="12192000" cy="3257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400" spc="-150" dirty="0" smtClean="0">
                <a:solidFill>
                  <a:srgbClr val="7AB850"/>
                </a:solidFill>
                <a:latin typeface="+mj-ea"/>
              </a:rPr>
              <a:t>HAB for Lync 2013</a:t>
            </a:r>
          </a:p>
          <a:p>
            <a:pPr algn="ctr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</a:rPr>
              <a:t>适用于</a:t>
            </a:r>
            <a:r>
              <a:rPr lang="en-US" altLang="zh-C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</a:rPr>
              <a:t>Lync 2013</a:t>
            </a: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</a:rPr>
              <a:t>的“组织架构树”</a:t>
            </a:r>
            <a:endParaRPr lang="en-US" altLang="zh-CN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endParaRPr lang="en-US" altLang="zh-CN" sz="2000" dirty="0" smtClean="0">
              <a:solidFill>
                <a:schemeClr val="bg1">
                  <a:lumMod val="50000"/>
                </a:schemeClr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800" dirty="0" smtClean="0">
                <a:solidFill>
                  <a:schemeClr val="bg1">
                    <a:lumMod val="75000"/>
                  </a:schemeClr>
                </a:solidFill>
                <a:latin typeface="+mj-ea"/>
              </a:rPr>
              <a:t>V.1.4-2015.4</a:t>
            </a:r>
            <a:endParaRPr lang="zh-CN" altLang="en-US" sz="1800" dirty="0">
              <a:solidFill>
                <a:schemeClr val="bg1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1367" y="4886042"/>
            <a:ext cx="7049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产品功能如有更新，恕不另行通知，敬请关注</a:t>
            </a:r>
            <a:r>
              <a:rPr lang="en-US" altLang="zh-CN" sz="1200" dirty="0" smtClean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www.msucplus.com</a:t>
            </a:r>
            <a:r>
              <a:rPr lang="zh-CN" altLang="en-US" sz="1200" dirty="0" smtClean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获取产品最新介绍。</a:t>
            </a:r>
            <a:endParaRPr lang="zh-CN" altLang="en-US" sz="1200" dirty="0">
              <a:solidFill>
                <a:schemeClr val="bg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9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  <a:latin typeface="+mj-ea"/>
              </a:rPr>
              <a:t>用户对</a:t>
            </a:r>
            <a:r>
              <a:rPr lang="en-US" altLang="zh-CN" dirty="0" smtClean="0">
                <a:solidFill>
                  <a:srgbClr val="7AB850"/>
                </a:solidFill>
                <a:latin typeface="+mj-ea"/>
              </a:rPr>
              <a:t>Lync</a:t>
            </a:r>
            <a:r>
              <a:rPr lang="zh-CN" altLang="en-US" dirty="0" smtClean="0">
                <a:solidFill>
                  <a:srgbClr val="7AB850"/>
                </a:solidFill>
                <a:latin typeface="+mj-ea"/>
              </a:rPr>
              <a:t>通讯录的需求</a:t>
            </a:r>
            <a:endParaRPr lang="en-US" dirty="0">
              <a:solidFill>
                <a:srgbClr val="7AB850"/>
              </a:solidFill>
              <a:latin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3204" y="1306159"/>
            <a:ext cx="10904563" cy="4726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组织结构树</a:t>
            </a:r>
            <a:r>
              <a:rPr lang="zh-CN" altLang="zh-CN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Hierarchy Address Book</a:t>
            </a:r>
            <a:r>
              <a:rPr lang="zh-CN" altLang="zh-CN" sz="1700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，简称</a:t>
            </a:r>
            <a:r>
              <a:rPr lang="en-US" altLang="zh-CN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；微软官方称为“分层通讯簿”</a:t>
            </a:r>
            <a:r>
              <a:rPr lang="zh-CN" altLang="zh-CN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）</a:t>
            </a:r>
            <a:r>
              <a:rPr lang="zh-CN" altLang="zh-CN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是</a:t>
            </a:r>
            <a:r>
              <a:rPr lang="zh-CN" altLang="zh-CN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按树形结构对企业组织架构和用户进行层次化展现的方式，通过树形结构便于快速查询目标联系人，显著提高人员查找效率</a:t>
            </a:r>
            <a:r>
              <a:rPr lang="zh-CN" altLang="zh-CN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sz="1700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</a:pPr>
            <a:endParaRPr lang="en-US" altLang="zh-CN" sz="1700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</a:pPr>
            <a:r>
              <a:rPr lang="zh-CN" altLang="en-US" sz="1700" b="1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国内用户对</a:t>
            </a:r>
            <a:r>
              <a:rPr lang="en-US" altLang="zh-CN" sz="1700" b="1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b="1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通讯录的普遍需求：</a:t>
            </a:r>
            <a:endParaRPr lang="en-US" altLang="zh-CN" sz="1700" b="1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</a:pPr>
            <a:endParaRPr lang="en-US" altLang="zh-CN" sz="1700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800"/>
              </a:lnSpc>
              <a:buFont typeface="Wingdings" panose="05000000000000000000" pitchFamily="2" charset="2"/>
              <a:buChar char="l"/>
            </a:pPr>
            <a:r>
              <a:rPr lang="zh-CN" altLang="en-US" sz="1700" kern="100" dirty="0" smtClean="0">
                <a:solidFill>
                  <a:srgbClr val="FF6600"/>
                </a:solidFill>
                <a:latin typeface="+mj-ea"/>
                <a:ea typeface="+mj-ea"/>
                <a:cs typeface="Times New Roman" panose="02020603050405020304" pitchFamily="18" charset="0"/>
              </a:rPr>
              <a:t>希望能提供一个更适合</a:t>
            </a:r>
            <a:r>
              <a:rPr lang="zh-CN" altLang="en-US" dirty="0">
                <a:solidFill>
                  <a:srgbClr val="FF6600"/>
                </a:solidFill>
                <a:latin typeface="+mj-ea"/>
                <a:ea typeface="+mj-ea"/>
              </a:rPr>
              <a:t>中国用户使用</a:t>
            </a:r>
            <a:r>
              <a:rPr lang="zh-CN" altLang="en-US" sz="1700" kern="100" dirty="0" smtClean="0">
                <a:solidFill>
                  <a:srgbClr val="FF6600"/>
                </a:solidFill>
                <a:latin typeface="+mj-ea"/>
                <a:ea typeface="+mj-ea"/>
                <a:cs typeface="Times New Roman" panose="02020603050405020304" pitchFamily="18" charset="0"/>
              </a:rPr>
              <a:t>习惯的，能反映企业组织架构关系的层次化地址簿；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原生</a:t>
            </a:r>
            <a:r>
              <a:rPr lang="en-US" altLang="zh-CN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客户端未提供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“组织架构树”。</a:t>
            </a:r>
            <a:endParaRPr lang="en-US" altLang="zh-CN" sz="1700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800"/>
              </a:lnSpc>
              <a:buFont typeface="Wingdings" panose="05000000000000000000" pitchFamily="2" charset="2"/>
              <a:buChar char="l"/>
            </a:pPr>
            <a:r>
              <a:rPr lang="zh-CN" altLang="en-US" sz="1700" kern="100" dirty="0">
                <a:solidFill>
                  <a:srgbClr val="FF6600"/>
                </a:solidFill>
                <a:latin typeface="+mj-ea"/>
                <a:ea typeface="+mj-ea"/>
                <a:cs typeface="Times New Roman" panose="02020603050405020304" pitchFamily="18" charset="0"/>
              </a:rPr>
              <a:t>希望提供“查找”和“浏览”两种方式定位目标联系人，并且可以快速以邮件、即时消息或短消息的方式进行沟通；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原生</a:t>
            </a:r>
            <a:r>
              <a:rPr lang="en-US" altLang="zh-CN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</a:t>
            </a:r>
            <a:r>
              <a:rPr lang="zh-CN" altLang="en-US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仅提供“查找”和“好友列表”结合的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方式，无</a:t>
            </a:r>
            <a:r>
              <a:rPr lang="zh-CN" altLang="en-US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直接“浏览“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方式。</a:t>
            </a:r>
            <a:endParaRPr lang="zh-CN" altLang="en-US" sz="1700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800"/>
              </a:lnSpc>
              <a:buFont typeface="Wingdings" panose="05000000000000000000" pitchFamily="2" charset="2"/>
              <a:buChar char="l"/>
            </a:pPr>
            <a:r>
              <a:rPr lang="zh-CN" altLang="en-US" sz="1700" kern="100" dirty="0">
                <a:solidFill>
                  <a:srgbClr val="FF6600"/>
                </a:solidFill>
                <a:latin typeface="+mj-ea"/>
                <a:ea typeface="+mj-ea"/>
                <a:cs typeface="Times New Roman" panose="02020603050405020304" pitchFamily="18" charset="0"/>
              </a:rPr>
              <a:t>希望当企业组织或人员发生变化时能即时有效的反应变化后的结果；</a:t>
            </a:r>
            <a:r>
              <a:rPr lang="zh-CN" altLang="en-US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原生</a:t>
            </a:r>
            <a:r>
              <a:rPr lang="en-US" altLang="zh-CN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地址簿数据依赖更新服务，更新服务在服务器端每日更新一次数据供客户端下载使用，人员变化需要</a:t>
            </a:r>
            <a:r>
              <a:rPr lang="en-US" altLang="zh-CN" sz="1700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24~48</a:t>
            </a:r>
            <a:r>
              <a:rPr lang="zh-CN" altLang="en-US" sz="17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小时才能被客户端感知。</a:t>
            </a:r>
          </a:p>
          <a:p>
            <a:pPr>
              <a:lnSpc>
                <a:spcPts val="2800"/>
              </a:lnSpc>
            </a:pPr>
            <a:endParaRPr lang="en-US" altLang="zh-CN" sz="17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</a:pP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通过构建</a:t>
            </a:r>
            <a:r>
              <a:rPr lang="en-US" altLang="zh-CN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组织架构树，为您</a:t>
            </a:r>
            <a:r>
              <a:rPr lang="zh-CN" altLang="en-US" sz="1700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企业</a:t>
            </a: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的</a:t>
            </a:r>
            <a:r>
              <a:rPr lang="en-US" altLang="zh-CN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sz="1700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用户查找内部联系人提供高效方法。</a:t>
            </a:r>
            <a:endParaRPr lang="en-US" altLang="zh-CN" sz="1700" kern="100" dirty="0" smtClean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  <a:latin typeface="+mj-ea"/>
              </a:rPr>
              <a:t>产品特性</a:t>
            </a:r>
            <a:endParaRPr lang="en-US" altLang="zh-CN" dirty="0" smtClean="0">
              <a:solidFill>
                <a:srgbClr val="7AB850"/>
              </a:solidFill>
              <a:latin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3205" y="1306159"/>
            <a:ext cx="5104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基于活动目录数据源的企业组织结构和用户的树形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展示；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客户端插件小巧（小于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2M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），即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装即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用；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 2013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客户端无缝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集成；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不受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 2013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更新补丁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影响；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易于部署、管理和维护，建议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搭配</a:t>
            </a:r>
            <a:r>
              <a:rPr lang="en-US" altLang="zh-CN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zh-CN" altLang="en-US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组织</a:t>
            </a:r>
            <a:r>
              <a:rPr lang="zh-CN" altLang="en-US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架构树</a:t>
            </a:r>
            <a:r>
              <a:rPr lang="zh-CN" altLang="en-US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zh-CN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）管理</a:t>
            </a:r>
            <a:r>
              <a:rPr lang="zh-CN" altLang="en-US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工具</a:t>
            </a:r>
            <a:r>
              <a:rPr lang="en-US" altLang="zh-CN" kern="1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使用。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"/>
          <a:stretch/>
        </p:blipFill>
        <p:spPr>
          <a:xfrm>
            <a:off x="6050155" y="1553220"/>
            <a:ext cx="5617970" cy="431531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0564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  <a:latin typeface="+mj-ea"/>
              </a:rPr>
              <a:t>功能介绍</a:t>
            </a:r>
            <a:endParaRPr lang="en-US" altLang="zh-CN" dirty="0" smtClean="0">
              <a:solidFill>
                <a:srgbClr val="7AB850"/>
              </a:solidFill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3204" y="1265215"/>
            <a:ext cx="10631825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在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客户端左下角嵌有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窗口的开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/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关按钮；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在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客户端左侧外挂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窗口，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窗口随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客户端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移动；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支持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联系人在线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状态显示；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支持显示已定义的组织和组织成员的排序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状态；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支持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通过多种关键字搜索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联系人；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左键双击选中的联系人，弹出会话窗口后可进行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Lync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标准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会话；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右键单击选中的联系人，弹出“发送即时消息”、“发送电子邮件”、“添加到联系人列表”和“查看联系人卡片”四项操作菜单，用户可采取相关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操作；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在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窗口选中某联系人，可在右下角显示该联系人的详细信息（包括：联系信息、所在组织等）并可直接发起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IM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会话或发送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邮件。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  <a:latin typeface="+mj-ea"/>
              </a:rPr>
              <a:t>部署环境</a:t>
            </a:r>
            <a:endParaRPr lang="en-US" altLang="zh-CN" dirty="0" smtClean="0">
              <a:solidFill>
                <a:srgbClr val="7AB850"/>
              </a:solidFill>
              <a:latin typeface="+mj-ea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519111" y="1267476"/>
            <a:ext cx="9896339" cy="39292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服务器端：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需执行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Exchange 2010/2013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的架构扩展，无需部署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Exchange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SQL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server 2005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或以上版本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IIS 7.0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或以上版本</a:t>
            </a:r>
            <a:r>
              <a:rPr lang="en-US" altLang="zh-CN" sz="1800" dirty="0" smtClean="0">
                <a:solidFill>
                  <a:srgbClr val="1069AB"/>
                </a:solidFill>
                <a:latin typeface="+mj-ea"/>
                <a:ea typeface="+mj-ea"/>
              </a:rPr>
              <a:t>	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客户端：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安装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Lync 2013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客户端（支持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basic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版本）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安装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.NET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Framework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4.0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安装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Silverlight  5.0</a:t>
            </a:r>
          </a:p>
        </p:txBody>
      </p:sp>
    </p:spTree>
    <p:extLst>
      <p:ext uri="{BB962C8B-B14F-4D97-AF65-F5344CB8AC3E}">
        <p14:creationId xmlns:p14="http://schemas.microsoft.com/office/powerpoint/2010/main" val="16652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 txBox="1">
            <a:spLocks/>
          </p:cNvSpPr>
          <p:nvPr/>
        </p:nvSpPr>
        <p:spPr>
          <a:xfrm>
            <a:off x="532760" y="1240915"/>
            <a:ext cx="10515600" cy="2277547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如您对本产品感兴趣，欢迎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发送邮件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到 </a:t>
            </a:r>
            <a:r>
              <a:rPr lang="en-US" altLang="zh-CN" sz="1800" dirty="0" smtClean="0">
                <a:solidFill>
                  <a:srgbClr val="B52BC3"/>
                </a:solidFill>
                <a:latin typeface="+mj-ea"/>
                <a:ea typeface="+mj-ea"/>
                <a:hlinkClick r:id="rId3"/>
              </a:rPr>
              <a:t>Sales@msucplus.com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与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我们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联系。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FF6600"/>
                </a:solidFill>
                <a:latin typeface="+mj-ea"/>
                <a:ea typeface="+mj-ea"/>
              </a:rPr>
              <a:t>温馨</a:t>
            </a:r>
            <a:r>
              <a:rPr lang="zh-CN" altLang="en-US" sz="1800" dirty="0" smtClean="0">
                <a:solidFill>
                  <a:srgbClr val="FF6600"/>
                </a:solidFill>
                <a:latin typeface="+mj-ea"/>
                <a:ea typeface="+mj-ea"/>
              </a:rPr>
              <a:t>提示：建议您在邮件中写明</a:t>
            </a:r>
            <a:r>
              <a:rPr lang="en-US" altLang="zh-CN" sz="1800" dirty="0" smtClean="0">
                <a:solidFill>
                  <a:srgbClr val="FF6600"/>
                </a:solidFill>
                <a:latin typeface="+mj-ea"/>
                <a:ea typeface="+mj-ea"/>
              </a:rPr>
              <a:t>Lync</a:t>
            </a:r>
            <a:r>
              <a:rPr lang="zh-CN" altLang="en-US" sz="1800" dirty="0" smtClean="0">
                <a:solidFill>
                  <a:srgbClr val="FF6600"/>
                </a:solidFill>
                <a:latin typeface="+mj-ea"/>
                <a:ea typeface="+mj-ea"/>
              </a:rPr>
              <a:t>用户数，以及留下您的联系方式。</a:t>
            </a:r>
            <a:endParaRPr lang="en-US" altLang="zh-CN" sz="1800" dirty="0" smtClean="0">
              <a:solidFill>
                <a:srgbClr val="00B050"/>
              </a:solidFill>
              <a:latin typeface="+mj-ea"/>
              <a:ea typeface="+mj-ea"/>
              <a:hlinkClick r:id="rId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solidFill>
                  <a:srgbClr val="B52BC3"/>
                </a:solidFill>
                <a:latin typeface="+mj-ea"/>
                <a:ea typeface="+mj-ea"/>
                <a:hlinkClick r:id="rId4"/>
              </a:rPr>
              <a:t>点击进入产品体验中心</a:t>
            </a:r>
            <a:endParaRPr lang="en-US" altLang="zh-CN" sz="2400" dirty="0" smtClean="0">
              <a:solidFill>
                <a:srgbClr val="B52BC3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2760" y="3515680"/>
            <a:ext cx="70380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7AB8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关于我们：</a:t>
            </a:r>
            <a:endParaRPr lang="en-US" altLang="zh-CN" b="1" dirty="0">
              <a:solidFill>
                <a:srgbClr val="7AB8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+mj-ea"/>
                <a:ea typeface="+mj-ea"/>
              </a:rPr>
              <a:t>【UC加】</a:t>
            </a:r>
            <a:r>
              <a:rPr lang="zh-CN" altLang="en-US" dirty="0">
                <a:latin typeface="+mj-ea"/>
                <a:ea typeface="+mj-ea"/>
              </a:rPr>
              <a:t>是一系列基于微软统一沟通平台（UC）的增值应用套件的统称，包括：HAB管理工具、企业网盘、Lync定制应用等。我们的目标是在（UC）原生功能基础上为您提供更多的便捷化应用插件和管理工具。</a:t>
            </a:r>
          </a:p>
        </p:txBody>
      </p:sp>
      <p:sp>
        <p:nvSpPr>
          <p:cNvPr id="2" name="矩形 1"/>
          <p:cNvSpPr/>
          <p:nvPr/>
        </p:nvSpPr>
        <p:spPr>
          <a:xfrm>
            <a:off x="7985051" y="3814646"/>
            <a:ext cx="18907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扫一扫关注我们的微信号，了解更多产品信息：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  </a:t>
            </a:r>
            <a:r>
              <a:rPr lang="en-US" altLang="zh-CN" dirty="0" err="1" smtClean="0">
                <a:solidFill>
                  <a:schemeClr val="accent6"/>
                </a:solidFill>
                <a:latin typeface="+mj-ea"/>
                <a:ea typeface="+mj-ea"/>
              </a:rPr>
              <a:t>ucplus</a:t>
            </a:r>
            <a:endParaRPr lang="en-US" altLang="zh-CN" b="1" dirty="0">
              <a:solidFill>
                <a:schemeClr val="accent6"/>
              </a:solidFill>
              <a:latin typeface="+mj-ea"/>
              <a:ea typeface="+mj-ea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pc="-150" dirty="0" smtClean="0">
                <a:solidFill>
                  <a:srgbClr val="7AB8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如何获取？</a:t>
            </a:r>
            <a:endParaRPr lang="en-US" altLang="zh-CN" dirty="0">
              <a:solidFill>
                <a:srgbClr val="7AB8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524" y="376092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8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291664"/>
            <a:ext cx="11149013" cy="747897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spc="-150">
                <a:solidFill>
                  <a:srgbClr val="9933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</a:rPr>
              <a:t>相关产品介绍</a:t>
            </a:r>
            <a:endParaRPr lang="en-US" dirty="0">
              <a:solidFill>
                <a:srgbClr val="7AB850"/>
              </a:solidFill>
            </a:endParaRPr>
          </a:p>
        </p:txBody>
      </p:sp>
      <p:sp>
        <p:nvSpPr>
          <p:cNvPr id="8" name="矩形 7">
            <a:hlinkClick r:id="rId3"/>
          </p:cNvPr>
          <p:cNvSpPr/>
          <p:nvPr/>
        </p:nvSpPr>
        <p:spPr>
          <a:xfrm>
            <a:off x="678562" y="1231524"/>
            <a:ext cx="2415831" cy="176573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LyncMP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企业微门户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3548914" y="1067748"/>
            <a:ext cx="8119211" cy="47243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+mj-ea"/>
                <a:ea typeface="+mj-ea"/>
              </a:rPr>
              <a:t>HAB for Lync 2013 </a:t>
            </a:r>
            <a:r>
              <a:rPr lang="zh-CN" altLang="en-US" sz="2000" dirty="0" smtClean="0">
                <a:solidFill>
                  <a:srgbClr val="FF6600"/>
                </a:solidFill>
                <a:latin typeface="+mj-ea"/>
                <a:ea typeface="+mj-ea"/>
              </a:rPr>
              <a:t>仅是 </a:t>
            </a:r>
            <a:r>
              <a:rPr lang="en-US" altLang="zh-CN" sz="2000" dirty="0" smtClean="0">
                <a:solidFill>
                  <a:srgbClr val="FF6600"/>
                </a:solidFill>
                <a:latin typeface="+mj-ea"/>
                <a:ea typeface="+mj-ea"/>
              </a:rPr>
              <a:t>【</a:t>
            </a:r>
            <a:r>
              <a:rPr lang="en-US" altLang="zh-CN" sz="2000" dirty="0" err="1" smtClean="0">
                <a:solidFill>
                  <a:srgbClr val="FF6600"/>
                </a:solidFill>
                <a:latin typeface="+mj-ea"/>
                <a:ea typeface="+mj-ea"/>
              </a:rPr>
              <a:t>LyncMP</a:t>
            </a:r>
            <a:r>
              <a:rPr lang="en-US" altLang="zh-CN" sz="2000" dirty="0" smtClean="0">
                <a:solidFill>
                  <a:srgbClr val="FF6600"/>
                </a:solidFill>
                <a:latin typeface="+mj-ea"/>
                <a:ea typeface="+mj-ea"/>
              </a:rPr>
              <a:t> </a:t>
            </a:r>
            <a:r>
              <a:rPr lang="zh-CN" altLang="en-US" sz="2000" dirty="0" smtClean="0">
                <a:solidFill>
                  <a:srgbClr val="FF6600"/>
                </a:solidFill>
                <a:latin typeface="+mj-ea"/>
                <a:ea typeface="+mj-ea"/>
              </a:rPr>
              <a:t>企业微门户</a:t>
            </a:r>
            <a:r>
              <a:rPr lang="en-US" altLang="zh-CN" sz="2000" dirty="0" smtClean="0">
                <a:solidFill>
                  <a:srgbClr val="FF6600"/>
                </a:solidFill>
                <a:latin typeface="+mj-ea"/>
                <a:ea typeface="+mj-ea"/>
              </a:rPr>
              <a:t>】</a:t>
            </a:r>
            <a:r>
              <a:rPr lang="zh-CN" altLang="en-US" sz="2000" dirty="0" smtClean="0">
                <a:solidFill>
                  <a:srgbClr val="FF6600"/>
                </a:solidFill>
                <a:latin typeface="+mj-ea"/>
                <a:ea typeface="+mj-ea"/>
              </a:rPr>
              <a:t>套件中最受欢迎的功能模块之一。</a:t>
            </a:r>
            <a:endParaRPr lang="en-US" altLang="zh-CN" sz="2000" dirty="0" smtClean="0">
              <a:solidFill>
                <a:srgbClr val="FF6600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/>
            </a:r>
            <a:b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</a:b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企业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微门户（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Micro Portal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，简称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MP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）即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企业门户的微型版，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一般是将企业大型门户或其他系统上的信息及应用进行筛选，通过微门户向用户进行更为快捷和精准的呈现。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我们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推出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</a:t>
            </a:r>
            <a:r>
              <a:rPr lang="en-US" altLang="zh-CN" sz="1600" b="1" dirty="0">
                <a:solidFill>
                  <a:srgbClr val="1069AB"/>
                </a:solidFill>
                <a:latin typeface="+mj-ea"/>
              </a:rPr>
              <a:t>【</a:t>
            </a:r>
            <a:r>
              <a:rPr lang="en-US" altLang="zh-CN" sz="1600" b="1" dirty="0" err="1">
                <a:solidFill>
                  <a:srgbClr val="1069AB"/>
                </a:solidFill>
                <a:latin typeface="+mj-ea"/>
              </a:rPr>
              <a:t>LyncMP</a:t>
            </a:r>
            <a:r>
              <a:rPr lang="en-US" altLang="zh-CN" sz="1600" b="1" dirty="0">
                <a:solidFill>
                  <a:srgbClr val="1069AB"/>
                </a:solidFill>
                <a:latin typeface="+mj-ea"/>
              </a:rPr>
              <a:t> </a:t>
            </a:r>
            <a:r>
              <a:rPr lang="zh-CN" altLang="en-US" sz="1600" b="1" dirty="0">
                <a:solidFill>
                  <a:srgbClr val="1069AB"/>
                </a:solidFill>
                <a:latin typeface="+mj-ea"/>
              </a:rPr>
              <a:t>企业微门户</a:t>
            </a:r>
            <a:r>
              <a:rPr lang="en-US" altLang="zh-CN" sz="1600" b="1" dirty="0">
                <a:solidFill>
                  <a:srgbClr val="1069AB"/>
                </a:solidFill>
                <a:latin typeface="+mj-ea"/>
              </a:rPr>
              <a:t>】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与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微软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Lync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即时通讯系统无缝贴合，为企业提供优质的微门户基础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框架。不仅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能够实现诸多基于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Lync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的定制增强功能（如：</a:t>
            </a:r>
            <a:r>
              <a:rPr lang="zh-CN" altLang="en-US" sz="1600" dirty="0">
                <a:solidFill>
                  <a:srgbClr val="1069AB"/>
                </a:solidFill>
                <a:latin typeface="+mj-ea"/>
                <a:ea typeface="+mj-ea"/>
              </a:rPr>
              <a:t>组织结构树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、</a:t>
            </a:r>
            <a:r>
              <a:rPr lang="zh-CN" altLang="en-US" sz="1600" dirty="0" smtClean="0">
                <a:solidFill>
                  <a:srgbClr val="1069AB"/>
                </a:solidFill>
                <a:latin typeface="+mj-ea"/>
                <a:ea typeface="+mj-ea"/>
              </a:rPr>
              <a:t>离线消息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、</a:t>
            </a:r>
            <a:r>
              <a:rPr lang="zh-CN" altLang="en-US" sz="1600" dirty="0" smtClean="0">
                <a:solidFill>
                  <a:srgbClr val="1069AB"/>
                </a:solidFill>
                <a:latin typeface="+mj-ea"/>
                <a:ea typeface="+mj-ea"/>
              </a:rPr>
              <a:t>消息</a:t>
            </a:r>
            <a:r>
              <a:rPr lang="zh-CN" altLang="en-US" sz="1600" dirty="0">
                <a:solidFill>
                  <a:srgbClr val="1069AB"/>
                </a:solidFill>
                <a:latin typeface="+mj-ea"/>
                <a:ea typeface="+mj-ea"/>
              </a:rPr>
              <a:t>历史记录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、</a:t>
            </a:r>
            <a:r>
              <a:rPr lang="zh-CN" altLang="en-US" sz="1600" dirty="0">
                <a:solidFill>
                  <a:srgbClr val="1069AB"/>
                </a:solidFill>
                <a:latin typeface="+mj-ea"/>
                <a:ea typeface="+mj-ea"/>
              </a:rPr>
              <a:t>屏幕截图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等），而且能够灵活、方便的与企业大型门户和其他系统进行应用集成（</a:t>
            </a:r>
            <a:r>
              <a:rPr lang="zh-CN" altLang="en-US" sz="1600" dirty="0">
                <a:solidFill>
                  <a:srgbClr val="1069AB"/>
                </a:solidFill>
                <a:latin typeface="+mj-ea"/>
                <a:ea typeface="+mj-ea"/>
              </a:rPr>
              <a:t>如：新闻与公告、短信集成、邮件集成、考勤、应用入口等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）。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除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上述增强功能和应用集成之外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，</a:t>
            </a:r>
            <a:r>
              <a:rPr lang="en-US" altLang="zh-CN" sz="1600" dirty="0">
                <a:solidFill>
                  <a:srgbClr val="1069AB"/>
                </a:solidFill>
                <a:latin typeface="+mj-ea"/>
              </a:rPr>
              <a:t> 【</a:t>
            </a:r>
            <a:r>
              <a:rPr lang="en-US" altLang="zh-CN" sz="1600" dirty="0" err="1">
                <a:solidFill>
                  <a:srgbClr val="1069AB"/>
                </a:solidFill>
                <a:latin typeface="+mj-ea"/>
              </a:rPr>
              <a:t>LyncMP</a:t>
            </a:r>
            <a:r>
              <a:rPr lang="en-US" altLang="zh-CN" sz="1600" dirty="0">
                <a:solidFill>
                  <a:srgbClr val="1069AB"/>
                </a:solidFill>
                <a:latin typeface="+mj-ea"/>
              </a:rPr>
              <a:t> </a:t>
            </a:r>
            <a:r>
              <a:rPr lang="zh-CN" altLang="en-US" sz="1600" dirty="0">
                <a:solidFill>
                  <a:srgbClr val="1069AB"/>
                </a:solidFill>
                <a:latin typeface="+mj-ea"/>
              </a:rPr>
              <a:t>企业微门户</a:t>
            </a:r>
            <a:r>
              <a:rPr lang="en-US" altLang="zh-CN" sz="1600" dirty="0">
                <a:solidFill>
                  <a:srgbClr val="1069AB"/>
                </a:solidFill>
                <a:latin typeface="+mj-ea"/>
              </a:rPr>
              <a:t>】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同时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还提供丰富的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API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供第三方系统集成，在微门户基础框架中满足您企业的特定需求。</a:t>
            </a:r>
          </a:p>
        </p:txBody>
      </p:sp>
    </p:spTree>
    <p:extLst>
      <p:ext uri="{BB962C8B-B14F-4D97-AF65-F5344CB8AC3E}">
        <p14:creationId xmlns:p14="http://schemas.microsoft.com/office/powerpoint/2010/main" val="25818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291664"/>
            <a:ext cx="11149013" cy="747897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spc="-150">
                <a:solidFill>
                  <a:srgbClr val="9933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7AB850"/>
                </a:solidFill>
              </a:rPr>
              <a:t>相关产品介绍</a:t>
            </a:r>
            <a:endParaRPr lang="en-US" dirty="0">
              <a:solidFill>
                <a:srgbClr val="7AB850"/>
              </a:solidFill>
            </a:endParaRPr>
          </a:p>
        </p:txBody>
      </p:sp>
      <p:sp>
        <p:nvSpPr>
          <p:cNvPr id="8" name="矩形 7">
            <a:hlinkClick r:id="rId3"/>
          </p:cNvPr>
          <p:cNvSpPr/>
          <p:nvPr/>
        </p:nvSpPr>
        <p:spPr>
          <a:xfrm>
            <a:off x="678562" y="1231524"/>
            <a:ext cx="2415831" cy="1765738"/>
          </a:xfrm>
          <a:prstGeom prst="rect">
            <a:avLst/>
          </a:prstGeom>
          <a:solidFill>
            <a:srgbClr val="99339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</a:t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Exchange OWA</a:t>
            </a:r>
          </a:p>
        </p:txBody>
      </p:sp>
      <p:sp>
        <p:nvSpPr>
          <p:cNvPr id="6" name="矩形 5"/>
          <p:cNvSpPr/>
          <p:nvPr/>
        </p:nvSpPr>
        <p:spPr>
          <a:xfrm>
            <a:off x="624202" y="3101790"/>
            <a:ext cx="2524550" cy="296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微软</a:t>
            </a:r>
            <a:r>
              <a:rPr lang="en-US" altLang="zh-CN" sz="1400" dirty="0">
                <a:solidFill>
                  <a:srgbClr val="666666"/>
                </a:solidFill>
                <a:latin typeface="+mj-ea"/>
                <a:ea typeface="+mj-ea"/>
              </a:rPr>
              <a:t>Exchange Server 2010/2013</a:t>
            </a: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和</a:t>
            </a:r>
            <a:r>
              <a:rPr lang="en-US" altLang="zh-CN" sz="1400" dirty="0">
                <a:solidFill>
                  <a:srgbClr val="666666"/>
                </a:solidFill>
                <a:latin typeface="+mj-ea"/>
                <a:ea typeface="+mj-ea"/>
              </a:rPr>
              <a:t>Outlook 2007/2010/2013</a:t>
            </a: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中提供了对</a:t>
            </a:r>
            <a:r>
              <a:rPr lang="en-US" altLang="zh-CN" sz="1400" dirty="0">
                <a:solidFill>
                  <a:srgbClr val="666666"/>
                </a:solidFill>
                <a:latin typeface="+mj-ea"/>
                <a:ea typeface="+mj-ea"/>
              </a:rPr>
              <a:t>HAB</a:t>
            </a: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的支持，但尚未提供对</a:t>
            </a:r>
            <a:r>
              <a:rPr lang="en-US" altLang="zh-CN" sz="1400" dirty="0">
                <a:solidFill>
                  <a:srgbClr val="666666"/>
                </a:solidFill>
                <a:latin typeface="+mj-ea"/>
                <a:ea typeface="+mj-ea"/>
              </a:rPr>
              <a:t>OWA HAB</a:t>
            </a: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的支持。为满足国内企业用户习惯于通过组织结构查找联系人的需求，我们推出了</a:t>
            </a:r>
            <a:r>
              <a:rPr lang="en-US" altLang="zh-CN" sz="1400" dirty="0">
                <a:solidFill>
                  <a:srgbClr val="666666"/>
                </a:solidFill>
                <a:latin typeface="+mj-ea"/>
                <a:ea typeface="+mj-ea"/>
              </a:rPr>
              <a:t>【HAB for Exchange OWA】</a:t>
            </a:r>
            <a:r>
              <a:rPr lang="zh-CN" altLang="en-US" sz="1400" dirty="0">
                <a:solidFill>
                  <a:srgbClr val="666666"/>
                </a:solidFill>
                <a:latin typeface="+mj-ea"/>
                <a:ea typeface="+mj-ea"/>
              </a:rPr>
              <a:t>的应用插件。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845" y="1217876"/>
            <a:ext cx="8255174" cy="50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467" y="2297884"/>
            <a:ext cx="1800000" cy="1800000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6671052" y="638123"/>
            <a:ext cx="1800000" cy="1800000"/>
            <a:chOff x="762517" y="735765"/>
            <a:chExt cx="1800000" cy="1800000"/>
          </a:xfrm>
        </p:grpSpPr>
        <p:sp>
          <p:nvSpPr>
            <p:cNvPr id="3" name="椭圆 2"/>
            <p:cNvSpPr/>
            <p:nvPr/>
          </p:nvSpPr>
          <p:spPr>
            <a:xfrm>
              <a:off x="762517" y="735765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975" y="1020223"/>
              <a:ext cx="1231084" cy="1231084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8" name="组合 17"/>
          <p:cNvGrpSpPr/>
          <p:nvPr/>
        </p:nvGrpSpPr>
        <p:grpSpPr>
          <a:xfrm>
            <a:off x="2688519" y="2737172"/>
            <a:ext cx="1800000" cy="1800000"/>
            <a:chOff x="2688519" y="2737172"/>
            <a:chExt cx="1800000" cy="1800000"/>
          </a:xfrm>
        </p:grpSpPr>
        <p:sp>
          <p:nvSpPr>
            <p:cNvPr id="12" name="椭圆 11"/>
            <p:cNvSpPr/>
            <p:nvPr/>
          </p:nvSpPr>
          <p:spPr>
            <a:xfrm>
              <a:off x="2688519" y="2737172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8519" y="2837884"/>
              <a:ext cx="1224000" cy="1224000"/>
            </a:xfrm>
            <a:prstGeom prst="rect">
              <a:avLst/>
            </a:prstGeom>
          </p:spPr>
        </p:pic>
        <p:sp>
          <p:nvSpPr>
            <p:cNvPr id="14" name="文本框 13"/>
            <p:cNvSpPr txBox="1"/>
            <p:nvPr/>
          </p:nvSpPr>
          <p:spPr>
            <a:xfrm>
              <a:off x="2930967" y="4000745"/>
              <a:ext cx="13151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ExDrivePlus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993103" y="920274"/>
            <a:ext cx="1800000" cy="1800000"/>
            <a:chOff x="6916772" y="1091097"/>
            <a:chExt cx="1800000" cy="1800000"/>
          </a:xfrm>
        </p:grpSpPr>
        <p:sp>
          <p:nvSpPr>
            <p:cNvPr id="15" name="椭圆 14"/>
            <p:cNvSpPr/>
            <p:nvPr/>
          </p:nvSpPr>
          <p:spPr>
            <a:xfrm>
              <a:off x="6916772" y="1091097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954997" y="1575598"/>
              <a:ext cx="17235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LyncMP</a:t>
              </a:r>
              <a:endParaRPr lang="en-US" altLang="zh-CN" sz="24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2400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企业微门户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245249" y="1397884"/>
            <a:ext cx="1440000" cy="1440000"/>
            <a:chOff x="9260830" y="2694093"/>
            <a:chExt cx="1440000" cy="1440000"/>
          </a:xfrm>
        </p:grpSpPr>
        <p:sp>
          <p:nvSpPr>
            <p:cNvPr id="17" name="椭圆 16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311415" y="3090927"/>
              <a:ext cx="1338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HABPlus</a:t>
              </a:r>
              <a:endParaRPr lang="en-US" altLang="zh-CN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企业通讯</a:t>
              </a:r>
              <a:r>
                <a:rPr lang="zh-CN" altLang="en-US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录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37362" y="3341884"/>
            <a:ext cx="1440000" cy="1440000"/>
            <a:chOff x="9260830" y="2694093"/>
            <a:chExt cx="1440000" cy="1440000"/>
          </a:xfrm>
        </p:grpSpPr>
        <p:sp>
          <p:nvSpPr>
            <p:cNvPr id="23" name="椭圆 22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9272944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ExSignature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企业统一签名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942519" y="3904258"/>
            <a:ext cx="1440000" cy="1440000"/>
            <a:chOff x="9260830" y="2694093"/>
            <a:chExt cx="1440000" cy="1440000"/>
          </a:xfrm>
        </p:grpSpPr>
        <p:sp>
          <p:nvSpPr>
            <p:cNvPr id="26" name="椭圆 25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311414" y="3090927"/>
              <a:ext cx="1338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ExDrive</a:t>
              </a:r>
              <a:endParaRPr lang="en-US" altLang="zh-CN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邮件大附件</a:t>
              </a:r>
              <a:endParaRPr lang="zh-CN" altLang="en-US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658935" y="4381583"/>
            <a:ext cx="1440000" cy="1440000"/>
            <a:chOff x="9260830" y="2694093"/>
            <a:chExt cx="1440000" cy="1440000"/>
          </a:xfrm>
        </p:grpSpPr>
        <p:sp>
          <p:nvSpPr>
            <p:cNvPr id="29" name="椭圆 28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276772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ExProfile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员工</a:t>
              </a:r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自助平台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712529" y="3904258"/>
            <a:ext cx="1440000" cy="1440000"/>
            <a:chOff x="9260830" y="2694093"/>
            <a:chExt cx="1440000" cy="1440000"/>
          </a:xfrm>
        </p:grpSpPr>
        <p:sp>
          <p:nvSpPr>
            <p:cNvPr id="32" name="椭圆 31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272944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活动目录对象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自动化管理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5" name="Title 2"/>
          <p:cNvSpPr txBox="1">
            <a:spLocks/>
          </p:cNvSpPr>
          <p:nvPr/>
        </p:nvSpPr>
        <p:spPr>
          <a:xfrm>
            <a:off x="519112" y="275898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感谢您的时间</a:t>
            </a:r>
            <a:endParaRPr lang="en-US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52519" y="3897584"/>
            <a:ext cx="252344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微信号</a:t>
            </a:r>
            <a:r>
              <a:rPr lang="zh-CN" altLang="en-US" dirty="0" smtClean="0"/>
              <a:t>：</a:t>
            </a:r>
            <a:r>
              <a:rPr lang="en-US" altLang="zh-CN" b="1" dirty="0" err="1" smtClean="0">
                <a:solidFill>
                  <a:schemeClr val="accent6"/>
                </a:solidFill>
              </a:rPr>
              <a:t>ucplus</a:t>
            </a:r>
            <a:r>
              <a:rPr lang="en-US" altLang="zh-CN" sz="1400" b="1" dirty="0" err="1" smtClean="0">
                <a:solidFill>
                  <a:schemeClr val="accent1">
                    <a:lumMod val="75000"/>
                  </a:schemeClr>
                </a:solidFill>
                <a:latin typeface="+mj-ea"/>
              </a:rPr>
              <a:t>【UC</a:t>
            </a:r>
            <a:r>
              <a:rPr lang="zh-CN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加</a:t>
            </a:r>
            <a:r>
              <a:rPr lang="en-US" altLang="zh-CN" sz="14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】</a:t>
            </a:r>
            <a:endParaRPr lang="en-US" altLang="zh-CN" b="1" dirty="0">
              <a:solidFill>
                <a:schemeClr val="accent1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7555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Segoe UI Light"/>
        <a:ea typeface="微软雅黑"/>
        <a:cs typeface=""/>
      </a:majorFont>
      <a:minorFont>
        <a:latin typeface="Segoe UI Light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E761B4F29D90D34F844C832A947B1146" ma:contentTypeVersion="1" ma:contentTypeDescription="新建文档。" ma:contentTypeScope="" ma:versionID="ce62db8a60270317740eaf5316e33f4f">
  <xsd:schema xmlns:xsd="http://www.w3.org/2001/XMLSchema" xmlns:xs="http://www.w3.org/2001/XMLSchema" xmlns:p="http://schemas.microsoft.com/office/2006/metadata/properties" xmlns:ns2="92cbf73b-12aa-4f36-910f-55c9c62ac950" targetNamespace="http://schemas.microsoft.com/office/2006/metadata/properties" ma:root="true" ma:fieldsID="becb39f2d5a0b4fb3fa58486280f1852" ns2:_="">
    <xsd:import namespace="92cbf73b-12aa-4f36-910f-55c9c62ac95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bf73b-12aa-4f36-910f-55c9c62ac95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文档 ID 值" ma:description="分配至此项的文档 ID 值。" ma:internalName="_dlc_DocId" ma:readOnly="true">
      <xsd:simpleType>
        <xsd:restriction base="dms:Text"/>
      </xsd:simpleType>
    </xsd:element>
    <xsd:element name="_dlc_DocIdUrl" ma:index="9" nillable="true" ma:displayName="文档 ID" ma:description="此文档的永久链接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永久 ID" ma:description="在添加过程中保留 ID。" ma:hidden="true" ma:internalName="_dlc_DocIdPersistId" ma:readOnly="true">
      <xsd:simpleType>
        <xsd:restriction base="dms:Boolean"/>
      </xsd:simpleType>
    </xsd:element>
    <xsd:element name="SharedWithUsers" ma:index="11" nillable="true" ma:displayName="共享对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2cbf73b-12aa-4f36-910f-55c9c62ac950">HUDAHFRPENXN-669693639-548</_dlc_DocId>
    <_dlc_DocIdUrl xmlns="92cbf73b-12aa-4f36-910f-55c9c62ac950">
      <Url>https://doc.ifcloud.com/_layouts/15/DocIdRedir.aspx?ID=HUDAHFRPENXN-669693639-548</Url>
      <Description>HUDAHFRPENXN-669693639-548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7AB63CE-1B82-4DDC-A7DA-C82D334E2FE3}"/>
</file>

<file path=customXml/itemProps2.xml><?xml version="1.0" encoding="utf-8"?>
<ds:datastoreItem xmlns:ds="http://schemas.openxmlformats.org/officeDocument/2006/customXml" ds:itemID="{EB403DFF-2FDB-4F83-A6B1-D4DA502A17C0}"/>
</file>

<file path=customXml/itemProps3.xml><?xml version="1.0" encoding="utf-8"?>
<ds:datastoreItem xmlns:ds="http://schemas.openxmlformats.org/officeDocument/2006/customXml" ds:itemID="{F98DF122-E4F5-4956-9D69-3D3E83D94362}"/>
</file>

<file path=customXml/itemProps4.xml><?xml version="1.0" encoding="utf-8"?>
<ds:datastoreItem xmlns:ds="http://schemas.openxmlformats.org/officeDocument/2006/customXml" ds:itemID="{29E90762-69DB-4CBE-9DA2-20FFB6B370D0}"/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716</Words>
  <Application>Microsoft Office PowerPoint</Application>
  <PresentationFormat>宽屏</PresentationFormat>
  <Paragraphs>73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黑体</vt:lpstr>
      <vt:lpstr>宋体</vt:lpstr>
      <vt:lpstr>微软雅黑</vt:lpstr>
      <vt:lpstr>Arial</vt:lpstr>
      <vt:lpstr>Calibri</vt:lpstr>
      <vt:lpstr>Segoe UI Light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Exchange 分层通讯簿（HAB）管理工具</dc:title>
  <dc:creator>zhengyong ye</dc:creator>
  <cp:lastModifiedBy>zhengyong ye</cp:lastModifiedBy>
  <cp:revision>448</cp:revision>
  <dcterms:created xsi:type="dcterms:W3CDTF">2014-08-15T15:21:07Z</dcterms:created>
  <dcterms:modified xsi:type="dcterms:W3CDTF">2015-03-27T11:41:54Z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0x010100E761B4F29D90D34F844C832A947B1146</vt:lpwstr>
  </property>
  <property fmtid="{D5CDD505-2E9C-101B-9397-08002B2CF9AE}" pid="3" name="_dlc_DocIdItemGuid">
    <vt:lpwstr>bbfdd075-c3e6-4416-854a-64c3d9e2ba39</vt:lpwstr>
  </property>
</Properties>
</file>