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6" r:id="rId4"/>
    <p:sldId id="275" r:id="rId5"/>
    <p:sldId id="277" r:id="rId6"/>
    <p:sldId id="276" r:id="rId7"/>
    <p:sldId id="278" r:id="rId8"/>
    <p:sldId id="272" r:id="rId9"/>
    <p:sldId id="279" r:id="rId10"/>
    <p:sldId id="28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99"/>
    <a:srgbClr val="B52BC3"/>
    <a:srgbClr val="7AB850"/>
    <a:srgbClr val="FF6600"/>
    <a:srgbClr val="FF9069"/>
    <a:srgbClr val="1069AB"/>
    <a:srgbClr val="7395D3"/>
    <a:srgbClr val="E2AC00"/>
    <a:srgbClr val="8EC26A"/>
    <a:srgbClr val="FF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4868-B938-436F-A475-B2E165EC5873}" type="datetimeFigureOut">
              <a:rPr lang="zh-CN" altLang="en-US" smtClean="0"/>
              <a:t>2015/3/27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13FC5-6CD8-4D5E-8BB2-057E734255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56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20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74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sucplus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6942040" y="4121284"/>
            <a:ext cx="5073690" cy="2406650"/>
            <a:chOff x="6127790" y="3295650"/>
            <a:chExt cx="4940300" cy="3022600"/>
          </a:xfrm>
        </p:grpSpPr>
        <p:sp>
          <p:nvSpPr>
            <p:cNvPr id="3" name="流程图: 决策 2"/>
            <p:cNvSpPr/>
            <p:nvPr userDrawn="1"/>
          </p:nvSpPr>
          <p:spPr>
            <a:xfrm>
              <a:off x="6127790" y="412750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流程图: 决策 6"/>
            <p:cNvSpPr/>
            <p:nvPr userDrawn="1"/>
          </p:nvSpPr>
          <p:spPr>
            <a:xfrm>
              <a:off x="6927890" y="329565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流程图: 决策 7"/>
            <p:cNvSpPr/>
            <p:nvPr userDrawn="1"/>
          </p:nvSpPr>
          <p:spPr>
            <a:xfrm>
              <a:off x="7727990" y="412750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流程图: 决策 10"/>
            <p:cNvSpPr/>
            <p:nvPr userDrawn="1"/>
          </p:nvSpPr>
          <p:spPr>
            <a:xfrm>
              <a:off x="6927890" y="495935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6" name="图片 15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72324" y="6478678"/>
            <a:ext cx="1568727" cy="14470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6361244"/>
            <a:ext cx="3419475" cy="3333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800201" y="223232"/>
            <a:ext cx="3157673" cy="4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8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0201" y="223232"/>
            <a:ext cx="3157673" cy="449152"/>
          </a:xfrm>
          <a:prstGeom prst="rect">
            <a:avLst/>
          </a:prstGeom>
        </p:spPr>
      </p:pic>
      <p:sp>
        <p:nvSpPr>
          <p:cNvPr id="8" name="副标题 2"/>
          <p:cNvSpPr txBox="1">
            <a:spLocks/>
          </p:cNvSpPr>
          <p:nvPr userDrawn="1"/>
        </p:nvSpPr>
        <p:spPr>
          <a:xfrm>
            <a:off x="0" y="6319685"/>
            <a:ext cx="12192000" cy="538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Unified</a:t>
            </a:r>
            <a:r>
              <a:rPr lang="en-US" altLang="zh-CN" sz="1400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Communication Plus</a:t>
            </a:r>
            <a:r>
              <a:rPr lang="zh-CN" altLang="en-US" sz="1400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en-US" altLang="zh-CN" sz="1400" u="sng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http://www.msucplus.com</a:t>
            </a: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236" y="6379416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7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B6B2-CDBD-42F0-8B3B-BEB90F1C87E8}" type="datetimeFigureOut">
              <a:rPr lang="zh-CN" altLang="en-US" smtClean="0"/>
              <a:t>2015/3/27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683E-8173-46C6-8EF0-AC6DCED17A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32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ucplu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msucplu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msucplus.com/%e4%ba%a7%e5%93%81%e4%bd%93%e9%aa%8c%e4%b8%ad%e5%bf%8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ucplus.com/?page_id=4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"/>
          <p:cNvSpPr txBox="1">
            <a:spLocks/>
          </p:cNvSpPr>
          <p:nvPr/>
        </p:nvSpPr>
        <p:spPr>
          <a:xfrm>
            <a:off x="0" y="1423603"/>
            <a:ext cx="12192000" cy="3257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4800" spc="-150" dirty="0" smtClean="0">
                <a:solidFill>
                  <a:srgbClr val="993399"/>
                </a:solidFill>
                <a:latin typeface="+mj-ea"/>
              </a:rPr>
              <a:t>HAB for Exchange OWA</a:t>
            </a:r>
          </a:p>
          <a:p>
            <a:pPr algn="ctr">
              <a:lnSpc>
                <a:spcPct val="150000"/>
              </a:lnSpc>
            </a:pPr>
            <a:r>
              <a:rPr lang="zh-CN" alt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</a:rPr>
              <a:t>与</a:t>
            </a:r>
            <a:r>
              <a:rPr lang="en-US" altLang="zh-CN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</a:rPr>
              <a:t>Outlook</a:t>
            </a:r>
            <a:r>
              <a:rPr lang="zh-CN" alt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</a:rPr>
              <a:t>趋于一致的“组织架构树”应用体验</a:t>
            </a:r>
            <a:endParaRPr lang="en-US" altLang="zh-CN" sz="25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</a:endParaRPr>
          </a:p>
          <a:p>
            <a:pPr algn="ctr">
              <a:lnSpc>
                <a:spcPct val="150000"/>
              </a:lnSpc>
            </a:pPr>
            <a:endParaRPr lang="en-US" altLang="zh-CN" sz="2000" dirty="0" smtClean="0">
              <a:solidFill>
                <a:schemeClr val="bg1">
                  <a:lumMod val="50000"/>
                </a:schemeClr>
              </a:solidFill>
              <a:latin typeface="+mj-ea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800" smtClean="0">
                <a:solidFill>
                  <a:schemeClr val="bg1">
                    <a:lumMod val="75000"/>
                  </a:schemeClr>
                </a:solidFill>
                <a:latin typeface="+mj-ea"/>
              </a:rPr>
              <a:t>V.1.4-2015.4</a:t>
            </a:r>
            <a:endParaRPr lang="zh-CN" altLang="en-US" sz="1800" dirty="0">
              <a:solidFill>
                <a:schemeClr val="bg1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1367" y="4886042"/>
            <a:ext cx="704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产品功能如有更新，恕不另行通知，敬请关注</a:t>
            </a:r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www.msucplus.com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获取产品最新介绍。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9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467" y="2297884"/>
            <a:ext cx="1800000" cy="1800000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6671052" y="638123"/>
            <a:ext cx="1800000" cy="1800000"/>
            <a:chOff x="762517" y="735765"/>
            <a:chExt cx="1800000" cy="1800000"/>
          </a:xfrm>
        </p:grpSpPr>
        <p:sp>
          <p:nvSpPr>
            <p:cNvPr id="3" name="椭圆 2"/>
            <p:cNvSpPr/>
            <p:nvPr/>
          </p:nvSpPr>
          <p:spPr>
            <a:xfrm>
              <a:off x="762517" y="735765"/>
              <a:ext cx="1800000" cy="18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975" y="1020223"/>
              <a:ext cx="1231084" cy="1231084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18" name="组合 17"/>
          <p:cNvGrpSpPr/>
          <p:nvPr/>
        </p:nvGrpSpPr>
        <p:grpSpPr>
          <a:xfrm>
            <a:off x="2688519" y="2737172"/>
            <a:ext cx="1800000" cy="1800000"/>
            <a:chOff x="2688519" y="2737172"/>
            <a:chExt cx="1800000" cy="1800000"/>
          </a:xfrm>
        </p:grpSpPr>
        <p:sp>
          <p:nvSpPr>
            <p:cNvPr id="12" name="椭圆 11"/>
            <p:cNvSpPr/>
            <p:nvPr/>
          </p:nvSpPr>
          <p:spPr>
            <a:xfrm>
              <a:off x="2688519" y="2737172"/>
              <a:ext cx="1800000" cy="18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8519" y="2837884"/>
              <a:ext cx="1224000" cy="1224000"/>
            </a:xfrm>
            <a:prstGeom prst="rect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>
              <a:off x="2930967" y="4000745"/>
              <a:ext cx="13151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ExDrivePlus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93103" y="920274"/>
            <a:ext cx="1800000" cy="1800000"/>
            <a:chOff x="6916772" y="1091097"/>
            <a:chExt cx="1800000" cy="1800000"/>
          </a:xfrm>
        </p:grpSpPr>
        <p:sp>
          <p:nvSpPr>
            <p:cNvPr id="15" name="椭圆 14"/>
            <p:cNvSpPr/>
            <p:nvPr/>
          </p:nvSpPr>
          <p:spPr>
            <a:xfrm>
              <a:off x="6916772" y="1091097"/>
              <a:ext cx="1800000" cy="18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954997" y="1575598"/>
              <a:ext cx="17235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LyncMP</a:t>
              </a:r>
              <a:endParaRPr lang="en-US" altLang="zh-CN" sz="24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企业微门户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245249" y="1397884"/>
            <a:ext cx="1440000" cy="1440000"/>
            <a:chOff x="9260830" y="2694093"/>
            <a:chExt cx="1440000" cy="1440000"/>
          </a:xfrm>
        </p:grpSpPr>
        <p:sp>
          <p:nvSpPr>
            <p:cNvPr id="17" name="椭圆 16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311415" y="3090927"/>
              <a:ext cx="13388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HABPlus</a:t>
              </a:r>
              <a:endParaRPr lang="en-US" altLang="zh-CN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企业通讯</a:t>
              </a:r>
              <a:r>
                <a:rPr lang="zh-CN" altLang="en-US" dirty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录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637362" y="3341884"/>
            <a:ext cx="1440000" cy="1440000"/>
            <a:chOff x="9260830" y="2694093"/>
            <a:chExt cx="1440000" cy="1440000"/>
          </a:xfrm>
        </p:grpSpPr>
        <p:sp>
          <p:nvSpPr>
            <p:cNvPr id="23" name="椭圆 22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9272944" y="3121705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ExSignature</a:t>
              </a:r>
              <a:endParaRPr lang="en-US" altLang="zh-CN" sz="16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企业统一签名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42519" y="3904258"/>
            <a:ext cx="1440000" cy="1440000"/>
            <a:chOff x="9260830" y="2694093"/>
            <a:chExt cx="1440000" cy="1440000"/>
          </a:xfrm>
        </p:grpSpPr>
        <p:sp>
          <p:nvSpPr>
            <p:cNvPr id="26" name="椭圆 25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311414" y="3090927"/>
              <a:ext cx="13388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ExDrive</a:t>
              </a:r>
              <a:endParaRPr lang="en-US" altLang="zh-CN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邮件大附件</a:t>
              </a:r>
              <a:endParaRPr lang="zh-CN" altLang="en-US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658935" y="4381583"/>
            <a:ext cx="1440000" cy="1440000"/>
            <a:chOff x="9260830" y="2694093"/>
            <a:chExt cx="1440000" cy="1440000"/>
          </a:xfrm>
        </p:grpSpPr>
        <p:sp>
          <p:nvSpPr>
            <p:cNvPr id="29" name="椭圆 28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9276772" y="3121705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ExProfile</a:t>
              </a:r>
              <a:endParaRPr lang="en-US" altLang="zh-CN" sz="16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员工</a:t>
              </a:r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自助平台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712529" y="3904258"/>
            <a:ext cx="1440000" cy="1440000"/>
            <a:chOff x="9260830" y="2694093"/>
            <a:chExt cx="1440000" cy="1440000"/>
          </a:xfrm>
        </p:grpSpPr>
        <p:sp>
          <p:nvSpPr>
            <p:cNvPr id="32" name="椭圆 31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272944" y="3121705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活动目录对象</a:t>
              </a:r>
              <a:endParaRPr lang="en-US" altLang="zh-CN" sz="16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自动化管理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Title 2"/>
          <p:cNvSpPr txBox="1">
            <a:spLocks/>
          </p:cNvSpPr>
          <p:nvPr/>
        </p:nvSpPr>
        <p:spPr>
          <a:xfrm>
            <a:off x="519112" y="275898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感谢您的时间</a:t>
            </a:r>
            <a:endParaRPr lang="en-US" dirty="0">
              <a:solidFill>
                <a:srgbClr val="99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52519" y="3897584"/>
            <a:ext cx="252344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微信号</a:t>
            </a:r>
            <a:r>
              <a:rPr lang="zh-CN" altLang="en-US" dirty="0" smtClean="0"/>
              <a:t>：</a:t>
            </a:r>
            <a:r>
              <a:rPr lang="en-US" altLang="zh-CN" b="1" dirty="0" err="1" smtClean="0">
                <a:solidFill>
                  <a:srgbClr val="993399"/>
                </a:solidFill>
              </a:rPr>
              <a:t>ucplus</a:t>
            </a:r>
            <a:r>
              <a:rPr lang="en-US" altLang="zh-CN" sz="1400" b="1" dirty="0" err="1" smtClean="0">
                <a:solidFill>
                  <a:schemeClr val="accent1">
                    <a:lumMod val="75000"/>
                  </a:schemeClr>
                </a:solidFill>
                <a:latin typeface="+mj-ea"/>
              </a:rPr>
              <a:t>【UC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加</a:t>
            </a:r>
            <a:r>
              <a:rPr lang="en-US" altLang="zh-CN" sz="14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】</a:t>
            </a:r>
            <a:endParaRPr lang="en-US" altLang="zh-CN" b="1" dirty="0">
              <a:solidFill>
                <a:schemeClr val="accent1">
                  <a:lumMod val="75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8079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993399"/>
                </a:solidFill>
              </a:rPr>
              <a:t>什么是“组织架构树”</a:t>
            </a:r>
            <a:endParaRPr lang="en-US" dirty="0">
              <a:solidFill>
                <a:srgbClr val="993399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3204" y="1306159"/>
            <a:ext cx="10904563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组织结构树</a:t>
            </a:r>
            <a:r>
              <a:rPr lang="zh-CN" altLang="zh-CN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Hierarchy Address Book</a:t>
            </a:r>
            <a:r>
              <a:rPr lang="zh-CN" altLang="zh-CN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，简称</a:t>
            </a:r>
            <a:r>
              <a:rPr lang="en-US" altLang="zh-CN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；微软官方称为“分层通讯簿”</a:t>
            </a:r>
            <a:r>
              <a:rPr lang="zh-CN" altLang="zh-CN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是按树形结构对企业组织架构和用户进行层次化展现的方式，通过树形结构便于快速查询目标联系人，显著提高人员查找效率</a:t>
            </a:r>
            <a:r>
              <a:rPr lang="zh-CN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早期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版本的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Exchange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地址簿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是平级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结构，用户通过客户端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打开地址簿时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，会一次性看到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所有联系人，如果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公司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规模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较大，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查询联系人将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十分困难。</a:t>
            </a:r>
          </a:p>
          <a:p>
            <a:pPr>
              <a:lnSpc>
                <a:spcPct val="150000"/>
              </a:lnSpc>
            </a:pP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微软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Exchange Server 2010/ 2013</a:t>
            </a:r>
            <a:r>
              <a:rPr lang="zh-CN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邮件系统中内置了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功能</a:t>
            </a:r>
            <a:r>
              <a:rPr lang="zh-CN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当用户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使用</a:t>
            </a:r>
            <a:r>
              <a:rPr lang="en-US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Outlook 2007/2010/2013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客户端时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通过组织架构树（</a:t>
            </a:r>
            <a:r>
              <a:rPr lang="en-US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），用户可以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组织分层结构查找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地址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簿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的联系人。</a:t>
            </a: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kern="100" dirty="0" smtClean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通过构建组织架构树，为您</a:t>
            </a:r>
            <a:r>
              <a:rPr lang="zh-CN" altLang="en-US" sz="2000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企业</a:t>
            </a:r>
            <a:r>
              <a:rPr lang="zh-CN" altLang="en-US" sz="2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的用户查找</a:t>
            </a:r>
            <a:r>
              <a:rPr lang="zh-CN" altLang="en-US" sz="2000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内部</a:t>
            </a:r>
            <a:r>
              <a:rPr lang="zh-CN" altLang="en-US" sz="2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收件人提供高效方法。</a:t>
            </a:r>
            <a:endParaRPr lang="en-US" altLang="zh-CN" kern="100" dirty="0" smtClean="0">
              <a:solidFill>
                <a:srgbClr val="FF0000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993399"/>
                </a:solidFill>
              </a:rPr>
              <a:t>如何用“组织架构树”</a:t>
            </a:r>
            <a:endParaRPr lang="en-US" dirty="0">
              <a:solidFill>
                <a:srgbClr val="993399"/>
              </a:solidFill>
            </a:endParaRPr>
          </a:p>
        </p:txBody>
      </p:sp>
      <p:sp>
        <p:nvSpPr>
          <p:cNvPr id="45" name="内容占位符 2"/>
          <p:cNvSpPr txBox="1">
            <a:spLocks/>
          </p:cNvSpPr>
          <p:nvPr/>
        </p:nvSpPr>
        <p:spPr>
          <a:xfrm>
            <a:off x="519112" y="1267476"/>
            <a:ext cx="5172004" cy="456791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如果已经启用了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HAB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，则在打开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Outlook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的通讯簿对话框会自动出现一个叫“组织”的标签页，如右图所示：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在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HAB 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中，根组织（例如：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Contoso, Ltd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）用作顶层，在该顶层下面，可以添加若干子层来创建按分部、部门或其他任何要指定的组织层划分的自定义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HAB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。右图使用以下结构说明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Contoso, Ltd 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HAB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：</a:t>
            </a:r>
          </a:p>
          <a:p>
            <a:pPr lvl="1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顶层代表根组织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Contoso, Ltd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。</a:t>
            </a:r>
          </a:p>
          <a:p>
            <a:pPr lvl="1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第二级子层代表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Contoso Ltd 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内的业务分部：企业办公室、产品支持组织、 销售和市场营销组织。</a:t>
            </a:r>
          </a:p>
          <a:p>
            <a:pPr lvl="1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第三级子层代表企业办公室分部内的部门：人力资源、帐户管理小组、管理组。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19" y="1441192"/>
            <a:ext cx="5728306" cy="3475228"/>
          </a:xfrm>
          <a:prstGeom prst="rect">
            <a:avLst/>
          </a:prstGeom>
        </p:spPr>
      </p:pic>
      <p:sp>
        <p:nvSpPr>
          <p:cNvPr id="47" name="矩形 46"/>
          <p:cNvSpPr/>
          <p:nvPr/>
        </p:nvSpPr>
        <p:spPr>
          <a:xfrm>
            <a:off x="5851508" y="5019779"/>
            <a:ext cx="5912153" cy="87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组织中的成员（如上图中的副总裁、设备运营经理）平行显示在右侧列表中。</a:t>
            </a:r>
            <a:endParaRPr lang="zh-CN" altLang="en-US" kern="100" dirty="0">
              <a:solidFill>
                <a:srgbClr val="FF0000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</a:t>
            </a:r>
            <a:r>
              <a:rPr lang="zh-CN" altLang="en-US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pc="-150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HAB for Exchange OWA</a:t>
            </a:r>
            <a:endParaRPr lang="en-US" altLang="zh-CN" spc="-150" dirty="0">
              <a:solidFill>
                <a:srgbClr val="99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573704" y="1145822"/>
            <a:ext cx="6323122" cy="50167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OWA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版的“组织架构树”（简称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OWA HAB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基于活动目录数据源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的企业组织结构树形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Exchange OWA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无缝集成，用户界面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体验</a:t>
            </a:r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 </a:t>
            </a:r>
            <a:r>
              <a:rPr lang="en-US" altLang="zh-CN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MS Outlook</a:t>
            </a:r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客户端保持一致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Exchange OWA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中简便嵌入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应用插件，</a:t>
            </a:r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原生</a:t>
            </a:r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默认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地址簿</a:t>
            </a:r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共存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支持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主流浏览器，最佳建议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IE9.0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版本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支持</a:t>
            </a:r>
            <a:r>
              <a:rPr lang="en-US" altLang="zh-CN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Exchange 2007 / 2010 /2013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易于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部署、管理和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维护，建议搭配</a:t>
            </a:r>
            <a:r>
              <a:rPr lang="en-US" altLang="zh-CN" sz="18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8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r>
              <a:rPr lang="zh-CN" altLang="en-US" sz="18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架构树（</a:t>
            </a:r>
            <a:r>
              <a:rPr lang="en-US" altLang="zh-CN" sz="18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zh-CN" altLang="en-US" sz="18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）管理</a:t>
            </a:r>
            <a:r>
              <a:rPr lang="zh-CN" altLang="en-US" sz="18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工具</a:t>
            </a:r>
            <a:r>
              <a:rPr lang="en-US" altLang="zh-CN" sz="18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7" name="剪去对角的矩形 6"/>
          <p:cNvSpPr/>
          <p:nvPr/>
        </p:nvSpPr>
        <p:spPr>
          <a:xfrm>
            <a:off x="6949441" y="1310776"/>
            <a:ext cx="4911634" cy="4496345"/>
          </a:xfrm>
          <a:prstGeom prst="snip2DiagRect">
            <a:avLst/>
          </a:prstGeom>
          <a:solidFill>
            <a:srgbClr val="99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80000" rtlCol="0" anchor="ctr"/>
          <a:lstStyle/>
          <a:p>
            <a:pPr>
              <a:lnSpc>
                <a:spcPct val="20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Exchange Server 2010/2013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Outlook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2007/2010/2013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中提供了对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的支持，但尚未提供对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OWA HAB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的支持。为满足国内企业用户习惯于通过组织结构查找联系人的需求，我们推出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HAB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 Exchange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OWA】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应用插件。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28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pc="-150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OWA HAB</a:t>
            </a:r>
            <a:r>
              <a:rPr lang="zh-CN" altLang="en-US" spc="-150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使用界面</a:t>
            </a:r>
            <a:endParaRPr lang="en-US" altLang="zh-CN" dirty="0">
              <a:solidFill>
                <a:srgbClr val="99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818" y="1123566"/>
            <a:ext cx="8255174" cy="50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pc="-150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OWA HAB</a:t>
            </a:r>
            <a:r>
              <a:rPr lang="zh-CN" altLang="en-US" spc="-150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产品特性</a:t>
            </a:r>
            <a:endParaRPr lang="en-US" altLang="zh-CN" dirty="0">
              <a:solidFill>
                <a:srgbClr val="99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3"/>
          <p:cNvSpPr/>
          <p:nvPr/>
        </p:nvSpPr>
        <p:spPr bwMode="auto">
          <a:xfrm>
            <a:off x="676769" y="1399214"/>
            <a:ext cx="2111393" cy="2256346"/>
          </a:xfrm>
          <a:prstGeom prst="rect">
            <a:avLst/>
          </a:prstGeom>
          <a:solidFill>
            <a:srgbClr val="99339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支持一人多岗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支持显示已定义的组织和组织成员的排序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状态</a:t>
            </a:r>
            <a:endParaRPr lang="en-US" altLang="zh-CN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Segoe UI" pitchFamily="34" charset="0"/>
            </a:endParaRPr>
          </a:p>
        </p:txBody>
      </p:sp>
      <p:sp>
        <p:nvSpPr>
          <p:cNvPr id="8" name="Rectangle 44"/>
          <p:cNvSpPr/>
          <p:nvPr/>
        </p:nvSpPr>
        <p:spPr bwMode="auto">
          <a:xfrm>
            <a:off x="2871085" y="1399214"/>
            <a:ext cx="2111393" cy="2256346"/>
          </a:xfrm>
          <a:prstGeom prst="rect">
            <a:avLst/>
          </a:prstGeom>
          <a:solidFill>
            <a:srgbClr val="99339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通过多种关键字搜索组织或组织成员</a:t>
            </a:r>
            <a:endParaRPr lang="en-US" altLang="zh-CN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Segoe UI" pitchFamily="34" charset="0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15"/>
          <p:cNvSpPr/>
          <p:nvPr/>
        </p:nvSpPr>
        <p:spPr bwMode="auto">
          <a:xfrm>
            <a:off x="5061213" y="1399214"/>
            <a:ext cx="2111393" cy="2256346"/>
          </a:xfrm>
          <a:prstGeom prst="rect">
            <a:avLst/>
          </a:prstGeom>
          <a:solidFill>
            <a:srgbClr val="99339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支持双击添加组织或组织成员到主送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抄送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密送中的任一栏</a:t>
            </a:r>
            <a:endParaRPr lang="en-US" altLang="zh-CN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Segoe UI" pitchFamily="34" charset="0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18"/>
          <p:cNvSpPr/>
          <p:nvPr/>
        </p:nvSpPr>
        <p:spPr bwMode="auto">
          <a:xfrm>
            <a:off x="676769" y="3744430"/>
            <a:ext cx="2111393" cy="2256346"/>
          </a:xfrm>
          <a:prstGeom prst="rect">
            <a:avLst/>
          </a:prstGeom>
          <a:solidFill>
            <a:srgbClr val="99339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支持取消（删除）已添加到收件人栏中的组织或组织成员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1"/>
          <p:cNvSpPr/>
          <p:nvPr/>
        </p:nvSpPr>
        <p:spPr bwMode="auto">
          <a:xfrm>
            <a:off x="2871085" y="3744430"/>
            <a:ext cx="2111393" cy="2256346"/>
          </a:xfrm>
          <a:prstGeom prst="rect">
            <a:avLst/>
          </a:prstGeom>
          <a:solidFill>
            <a:srgbClr val="99339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支持显示组织成员详细信息（如：职务、别名、电话等）</a:t>
            </a:r>
            <a:endParaRPr lang="en-US" altLang="zh-CN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Segoe UI" pitchFamily="34" charset="0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28"/>
          <p:cNvSpPr/>
          <p:nvPr/>
        </p:nvSpPr>
        <p:spPr bwMode="auto">
          <a:xfrm>
            <a:off x="5061213" y="3744430"/>
            <a:ext cx="2111393" cy="2256346"/>
          </a:xfrm>
          <a:prstGeom prst="rect">
            <a:avLst/>
          </a:prstGeom>
          <a:solidFill>
            <a:srgbClr val="99339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支持大规模用户环境下使用，性能良好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最大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万用户实际环境使用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48"/>
          <p:cNvSpPr/>
          <p:nvPr/>
        </p:nvSpPr>
        <p:spPr bwMode="auto">
          <a:xfrm>
            <a:off x="7251341" y="1399213"/>
            <a:ext cx="4557482" cy="4601563"/>
          </a:xfrm>
          <a:prstGeom prst="rect">
            <a:avLst/>
          </a:prstGeom>
          <a:solidFill>
            <a:srgbClr val="99339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架构原理：</a:t>
            </a:r>
            <a:endParaRPr lang="en-US" altLang="zh-CN" sz="2800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latin typeface="+mj-ea"/>
                <a:ea typeface="+mj-ea"/>
              </a:rPr>
              <a:t>符合微软原生架构，数据存储</a:t>
            </a:r>
            <a:r>
              <a:rPr lang="zh-CN" altLang="en-US" dirty="0" smtClean="0">
                <a:latin typeface="+mj-ea"/>
                <a:ea typeface="+mj-ea"/>
              </a:rPr>
              <a:t>在</a:t>
            </a:r>
            <a:r>
              <a:rPr lang="zh-CN" altLang="en-US" dirty="0">
                <a:latin typeface="+mj-ea"/>
                <a:ea typeface="+mj-ea"/>
              </a:rPr>
              <a:t>活动</a:t>
            </a:r>
            <a:r>
              <a:rPr lang="zh-CN" altLang="en-US" dirty="0" smtClean="0">
                <a:latin typeface="+mj-ea"/>
                <a:ea typeface="+mj-ea"/>
              </a:rPr>
              <a:t>目录</a:t>
            </a:r>
            <a:r>
              <a:rPr lang="zh-CN" altLang="en-US" dirty="0">
                <a:latin typeface="+mj-ea"/>
                <a:ea typeface="+mj-ea"/>
              </a:rPr>
              <a:t>数据库</a:t>
            </a:r>
            <a:r>
              <a:rPr lang="zh-CN" altLang="en-US" dirty="0" smtClean="0">
                <a:latin typeface="+mj-ea"/>
                <a:ea typeface="+mj-ea"/>
              </a:rPr>
              <a:t>中，数据变化无延时</a:t>
            </a:r>
            <a:r>
              <a:rPr lang="zh-CN" altLang="en-US" dirty="0">
                <a:latin typeface="+mj-ea"/>
                <a:ea typeface="+mj-ea"/>
              </a:rPr>
              <a:t>；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latin typeface="+mj-ea"/>
                <a:ea typeface="+mj-ea"/>
              </a:rPr>
              <a:t>利用组嵌套关系，</a:t>
            </a:r>
            <a:r>
              <a:rPr lang="zh-CN" altLang="en-US" dirty="0" smtClean="0">
                <a:latin typeface="+mj-ea"/>
                <a:ea typeface="+mj-ea"/>
              </a:rPr>
              <a:t>映射组织</a:t>
            </a:r>
            <a:r>
              <a:rPr lang="zh-CN" altLang="en-US" dirty="0">
                <a:latin typeface="+mj-ea"/>
                <a:ea typeface="+mj-ea"/>
              </a:rPr>
              <a:t>结构</a:t>
            </a:r>
            <a:r>
              <a:rPr lang="zh-CN" altLang="en-US" dirty="0" smtClean="0">
                <a:latin typeface="+mj-ea"/>
                <a:ea typeface="+mj-ea"/>
              </a:rPr>
              <a:t>关系</a:t>
            </a:r>
            <a:r>
              <a:rPr lang="en-US" altLang="zh-CN" dirty="0" smtClean="0">
                <a:latin typeface="+mj-ea"/>
                <a:ea typeface="+mj-ea"/>
              </a:rPr>
              <a:t>;</a:t>
            </a:r>
            <a:endParaRPr lang="zh-CN" altLang="en-US" dirty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latin typeface="+mj-ea"/>
                <a:ea typeface="+mj-ea"/>
              </a:rPr>
              <a:t>利用单一帐号能隶属于多个组，支持一人多岗位</a:t>
            </a:r>
            <a:r>
              <a:rPr lang="zh-CN" altLang="en-US" dirty="0" smtClean="0">
                <a:latin typeface="+mj-ea"/>
                <a:ea typeface="+mj-ea"/>
              </a:rPr>
              <a:t>需求</a:t>
            </a:r>
            <a:r>
              <a:rPr lang="zh-CN" altLang="en-US" dirty="0">
                <a:latin typeface="+mj-ea"/>
                <a:ea typeface="+mj-ea"/>
              </a:rPr>
              <a:t>；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latin typeface="+mj-ea"/>
                <a:ea typeface="+mj-ea"/>
              </a:rPr>
              <a:t>利用帐号或组的索引属性，支持领导在前，重要部门在前的按顺序显示</a:t>
            </a:r>
            <a:r>
              <a:rPr lang="zh-CN" altLang="en-US" dirty="0" smtClean="0">
                <a:latin typeface="+mj-ea"/>
                <a:ea typeface="+mj-ea"/>
              </a:rPr>
              <a:t>需求；</a:t>
            </a:r>
            <a:r>
              <a:rPr lang="en-US" altLang="zh-CN" dirty="0" smtClean="0">
                <a:latin typeface="+mj-ea"/>
                <a:ea typeface="+mj-ea"/>
              </a:rPr>
              <a:t> </a:t>
            </a:r>
            <a:r>
              <a:rPr lang="zh-CN" altLang="en-US" dirty="0" smtClean="0">
                <a:latin typeface="+mj-ea"/>
                <a:ea typeface="+mj-ea"/>
              </a:rPr>
              <a:t>异步数据加载，分页显示，满足大用户量环境使用。</a:t>
            </a:r>
            <a:endParaRPr lang="zh-CN" altLang="zh-CN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269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pc="-150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OWA HAB</a:t>
            </a:r>
            <a:r>
              <a:rPr lang="zh-CN" altLang="en-US" spc="-150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部署环境</a:t>
            </a:r>
            <a:endParaRPr lang="en-US" altLang="zh-CN" dirty="0">
              <a:solidFill>
                <a:srgbClr val="99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573703" y="1267476"/>
            <a:ext cx="9896339" cy="430117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部署在每一台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Exchange 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客户端访问角色服务器的上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提供一个具有普通访问权限账号的域账号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如果是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Exchange 2007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环境，需执行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Exchange 2010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的架构扩展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已经启用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Exchange 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分层通讯簿（本文称为“组织架构树”），并完成相关配置工作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20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参见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Exchange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在线帮助中的“电子邮件地址和通讯簿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-&gt;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分层通讯簿”章节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20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或使用</a:t>
            </a:r>
            <a:r>
              <a:rPr lang="en-US" altLang="zh-CN" sz="1600" dirty="0">
                <a:solidFill>
                  <a:srgbClr val="1069AB"/>
                </a:solidFill>
                <a:latin typeface="+mj-ea"/>
                <a:ea typeface="+mj-ea"/>
              </a:rPr>
              <a:t>【</a:t>
            </a:r>
            <a:r>
              <a:rPr lang="zh-CN" altLang="en-US" sz="1600" dirty="0">
                <a:solidFill>
                  <a:srgbClr val="1069AB"/>
                </a:solidFill>
                <a:latin typeface="+mj-ea"/>
                <a:ea typeface="+mj-ea"/>
              </a:rPr>
              <a:t>组织架构</a:t>
            </a:r>
            <a:r>
              <a:rPr lang="zh-CN" altLang="en-US" sz="1600" dirty="0" smtClean="0">
                <a:solidFill>
                  <a:srgbClr val="1069AB"/>
                </a:solidFill>
                <a:latin typeface="+mj-ea"/>
                <a:ea typeface="+mj-ea"/>
              </a:rPr>
              <a:t>树（</a:t>
            </a:r>
            <a:r>
              <a:rPr lang="en-US" altLang="zh-CN" sz="1600" dirty="0">
                <a:solidFill>
                  <a:srgbClr val="1069AB"/>
                </a:solidFill>
                <a:latin typeface="+mj-ea"/>
                <a:ea typeface="+mj-ea"/>
              </a:rPr>
              <a:t>HAB</a:t>
            </a:r>
            <a:r>
              <a:rPr lang="zh-CN" altLang="en-US" sz="1600" dirty="0">
                <a:solidFill>
                  <a:srgbClr val="1069AB"/>
                </a:solidFill>
                <a:latin typeface="+mj-ea"/>
                <a:ea typeface="+mj-ea"/>
              </a:rPr>
              <a:t>）管理</a:t>
            </a:r>
            <a:r>
              <a:rPr lang="zh-CN" altLang="en-US" sz="1600" dirty="0" smtClean="0">
                <a:solidFill>
                  <a:srgbClr val="1069AB"/>
                </a:solidFill>
                <a:latin typeface="+mj-ea"/>
                <a:ea typeface="+mj-ea"/>
              </a:rPr>
              <a:t>工具</a:t>
            </a:r>
            <a:r>
              <a:rPr lang="en-US" altLang="zh-CN" sz="1600" dirty="0" smtClean="0">
                <a:solidFill>
                  <a:srgbClr val="1069AB"/>
                </a:solidFill>
                <a:latin typeface="+mj-ea"/>
                <a:ea typeface="+mj-ea"/>
              </a:rPr>
              <a:t>】</a:t>
            </a:r>
            <a:endParaRPr lang="en-US" altLang="zh-CN" sz="1600" dirty="0">
              <a:solidFill>
                <a:srgbClr val="1069AB"/>
              </a:solidFill>
              <a:latin typeface="+mj-ea"/>
              <a:ea typeface="+mj-ea"/>
            </a:endParaRPr>
          </a:p>
          <a:p>
            <a:pPr lvl="1">
              <a:lnSpc>
                <a:spcPct val="200000"/>
              </a:lnSpc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147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 txBox="1">
            <a:spLocks/>
          </p:cNvSpPr>
          <p:nvPr/>
        </p:nvSpPr>
        <p:spPr>
          <a:xfrm>
            <a:off x="532760" y="1240915"/>
            <a:ext cx="10515600" cy="278537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如您对本产品感兴趣，欢迎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发送邮件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到 </a:t>
            </a:r>
            <a:r>
              <a:rPr lang="en-US" altLang="zh-CN" sz="1800" dirty="0" smtClean="0">
                <a:solidFill>
                  <a:srgbClr val="B52BC3"/>
                </a:solidFill>
                <a:latin typeface="+mj-ea"/>
                <a:ea typeface="+mj-ea"/>
                <a:hlinkClick r:id="rId3"/>
              </a:rPr>
              <a:t>Sales@msucplus.com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与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我们联系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，我们将安排专人在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24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小时内与您联系。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FF6600"/>
                </a:solidFill>
                <a:latin typeface="+mj-ea"/>
                <a:ea typeface="+mj-ea"/>
              </a:rPr>
              <a:t>温馨</a:t>
            </a:r>
            <a:r>
              <a:rPr lang="zh-CN" altLang="en-US" sz="1800" dirty="0" smtClean="0">
                <a:solidFill>
                  <a:srgbClr val="FF6600"/>
                </a:solidFill>
                <a:latin typeface="+mj-ea"/>
                <a:ea typeface="+mj-ea"/>
              </a:rPr>
              <a:t>提示：建议您在邮件中写明</a:t>
            </a:r>
            <a:r>
              <a:rPr lang="en-US" altLang="zh-CN" sz="1800" dirty="0" smtClean="0">
                <a:solidFill>
                  <a:srgbClr val="FF6600"/>
                </a:solidFill>
                <a:latin typeface="+mj-ea"/>
                <a:ea typeface="+mj-ea"/>
              </a:rPr>
              <a:t>Exchange</a:t>
            </a:r>
            <a:r>
              <a:rPr lang="zh-CN" altLang="en-US" sz="1800" dirty="0" smtClean="0">
                <a:solidFill>
                  <a:srgbClr val="FF6600"/>
                </a:solidFill>
                <a:latin typeface="+mj-ea"/>
                <a:ea typeface="+mj-ea"/>
              </a:rPr>
              <a:t>邮件系统架构、版本、用户数，以及留下您的联系方式。</a:t>
            </a:r>
            <a:endParaRPr lang="en-US" altLang="zh-CN" sz="1800" dirty="0" smtClean="0">
              <a:solidFill>
                <a:srgbClr val="00B050"/>
              </a:solidFill>
              <a:latin typeface="+mj-ea"/>
              <a:ea typeface="+mj-ea"/>
              <a:hlinkClick r:id="rId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solidFill>
                  <a:srgbClr val="B52BC3"/>
                </a:solidFill>
                <a:latin typeface="+mj-ea"/>
                <a:ea typeface="+mj-ea"/>
                <a:hlinkClick r:id="rId4"/>
              </a:rPr>
              <a:t>点击进入产品体验中心</a:t>
            </a:r>
            <a:endParaRPr lang="en-US" altLang="zh-CN" sz="2400" dirty="0" smtClean="0">
              <a:solidFill>
                <a:srgbClr val="B52BC3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2760" y="3515680"/>
            <a:ext cx="703803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关于我们：</a:t>
            </a:r>
            <a:endParaRPr lang="en-US" altLang="zh-CN" b="1" dirty="0">
              <a:solidFill>
                <a:srgbClr val="99339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+mj-ea"/>
                <a:ea typeface="+mj-ea"/>
              </a:rPr>
              <a:t>【UC加】</a:t>
            </a:r>
            <a:r>
              <a:rPr lang="zh-CN" altLang="en-US" dirty="0">
                <a:latin typeface="+mj-ea"/>
                <a:ea typeface="+mj-ea"/>
              </a:rPr>
              <a:t>是一系列基于微软统一沟通平台（UC）的增值应用套件的统称，包括：HAB管理工具、企业网盘、Lync定制应用等。我们的目标是在（UC）原生功能基础上为您提供更多的便捷化应用插件和管理工具。</a:t>
            </a:r>
          </a:p>
        </p:txBody>
      </p:sp>
      <p:sp>
        <p:nvSpPr>
          <p:cNvPr id="2" name="矩形 1"/>
          <p:cNvSpPr/>
          <p:nvPr/>
        </p:nvSpPr>
        <p:spPr>
          <a:xfrm>
            <a:off x="7985051" y="3814646"/>
            <a:ext cx="1890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扫一扫关注我们的微信号，了解更多产品信息：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  </a:t>
            </a:r>
            <a:r>
              <a:rPr lang="en-US" altLang="zh-CN" dirty="0" err="1" smtClean="0">
                <a:solidFill>
                  <a:srgbClr val="C00000"/>
                </a:solidFill>
                <a:latin typeface="+mj-ea"/>
                <a:ea typeface="+mj-ea"/>
              </a:rPr>
              <a:t>ucplus</a:t>
            </a:r>
            <a:endParaRPr lang="en-US" altLang="zh-CN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pc="-150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如何获取</a:t>
            </a:r>
            <a:r>
              <a:rPr lang="en-US" altLang="zh-CN" spc="-150" dirty="0" smtClean="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OWA HAB</a:t>
            </a:r>
            <a:endParaRPr lang="en-US" altLang="zh-CN" dirty="0">
              <a:solidFill>
                <a:srgbClr val="99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524" y="3760923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8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291664"/>
            <a:ext cx="11149013" cy="747897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spc="-15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 smtClean="0"/>
              <a:t>相关产品介绍</a:t>
            </a:r>
            <a:endParaRPr lang="en-US" dirty="0"/>
          </a:p>
        </p:txBody>
      </p:sp>
      <p:sp>
        <p:nvSpPr>
          <p:cNvPr id="8" name="矩形 7">
            <a:hlinkClick r:id="rId3"/>
          </p:cNvPr>
          <p:cNvSpPr/>
          <p:nvPr/>
        </p:nvSpPr>
        <p:spPr>
          <a:xfrm>
            <a:off x="678562" y="1231524"/>
            <a:ext cx="2415831" cy="1765738"/>
          </a:xfrm>
          <a:prstGeom prst="rect">
            <a:avLst/>
          </a:prstGeom>
          <a:solidFill>
            <a:srgbClr val="7AB8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</a:t>
            </a:r>
            <a:b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Lync 2013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"/>
          <a:stretch/>
        </p:blipFill>
        <p:spPr>
          <a:xfrm>
            <a:off x="3631491" y="1231524"/>
            <a:ext cx="6370997" cy="489373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</p:pic>
      <p:sp>
        <p:nvSpPr>
          <p:cNvPr id="6" name="矩形 5"/>
          <p:cNvSpPr/>
          <p:nvPr/>
        </p:nvSpPr>
        <p:spPr>
          <a:xfrm>
            <a:off x="624202" y="3101790"/>
            <a:ext cx="25245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666666"/>
                </a:solidFill>
                <a:latin typeface="+mj-ea"/>
                <a:ea typeface="+mj-ea"/>
              </a:rPr>
              <a:t>微软当前推出的</a:t>
            </a:r>
            <a:r>
              <a:rPr lang="en-US" altLang="zh-CN" sz="1600" dirty="0">
                <a:solidFill>
                  <a:srgbClr val="666666"/>
                </a:solidFill>
                <a:latin typeface="+mj-ea"/>
                <a:ea typeface="+mj-ea"/>
              </a:rPr>
              <a:t>Lync Server</a:t>
            </a:r>
            <a:r>
              <a:rPr lang="zh-CN" altLang="en-US" sz="1600" dirty="0">
                <a:solidFill>
                  <a:srgbClr val="666666"/>
                </a:solidFill>
                <a:latin typeface="+mj-ea"/>
                <a:ea typeface="+mj-ea"/>
              </a:rPr>
              <a:t>和</a:t>
            </a:r>
            <a:r>
              <a:rPr lang="en-US" altLang="zh-CN" sz="1600" dirty="0">
                <a:solidFill>
                  <a:srgbClr val="666666"/>
                </a:solidFill>
                <a:latin typeface="+mj-ea"/>
                <a:ea typeface="+mj-ea"/>
              </a:rPr>
              <a:t>Lync </a:t>
            </a:r>
            <a:r>
              <a:rPr lang="zh-CN" altLang="en-US" sz="1600" dirty="0">
                <a:solidFill>
                  <a:srgbClr val="666666"/>
                </a:solidFill>
                <a:latin typeface="+mj-ea"/>
                <a:ea typeface="+mj-ea"/>
              </a:rPr>
              <a:t>客户端各版本中均未提供对</a:t>
            </a:r>
            <a:r>
              <a:rPr lang="en-US" altLang="zh-CN" sz="1600" dirty="0" smtClean="0">
                <a:solidFill>
                  <a:srgbClr val="666666"/>
                </a:solidFill>
                <a:latin typeface="+mj-ea"/>
                <a:ea typeface="+mj-ea"/>
              </a:rPr>
              <a:t>HAB</a:t>
            </a:r>
            <a:r>
              <a:rPr lang="zh-CN" altLang="en-US" sz="1600" dirty="0" smtClean="0">
                <a:solidFill>
                  <a:srgbClr val="666666"/>
                </a:solidFill>
                <a:latin typeface="+mj-ea"/>
                <a:ea typeface="+mj-ea"/>
              </a:rPr>
              <a:t>（组织架构书）的</a:t>
            </a:r>
            <a:r>
              <a:rPr lang="zh-CN" altLang="en-US" sz="1600" dirty="0">
                <a:solidFill>
                  <a:srgbClr val="666666"/>
                </a:solidFill>
                <a:latin typeface="+mj-ea"/>
                <a:ea typeface="+mj-ea"/>
              </a:rPr>
              <a:t>支持，为满足国内企业用户习惯于通过组织结构查找联系人的需求，我们推出</a:t>
            </a:r>
            <a:r>
              <a:rPr lang="zh-CN" altLang="en-US" sz="1600" dirty="0" smtClean="0">
                <a:solidFill>
                  <a:srgbClr val="666666"/>
                </a:solidFill>
                <a:latin typeface="+mj-ea"/>
                <a:ea typeface="+mj-ea"/>
              </a:rPr>
              <a:t>了</a:t>
            </a:r>
            <a:r>
              <a:rPr lang="en-US" altLang="zh-CN" sz="1600" dirty="0" smtClean="0">
                <a:solidFill>
                  <a:srgbClr val="666666"/>
                </a:solidFill>
                <a:latin typeface="+mj-ea"/>
                <a:ea typeface="+mj-ea"/>
              </a:rPr>
              <a:t>HAB for Lync</a:t>
            </a:r>
            <a:r>
              <a:rPr lang="zh-CN" altLang="en-US" sz="1600" dirty="0" smtClean="0">
                <a:solidFill>
                  <a:srgbClr val="666666"/>
                </a:solidFill>
                <a:latin typeface="+mj-ea"/>
                <a:ea typeface="+mj-ea"/>
              </a:rPr>
              <a:t>应用</a:t>
            </a:r>
            <a:r>
              <a:rPr lang="zh-CN" altLang="en-US" sz="1600" dirty="0">
                <a:solidFill>
                  <a:srgbClr val="666666"/>
                </a:solidFill>
                <a:latin typeface="+mj-ea"/>
                <a:ea typeface="+mj-ea"/>
              </a:rPr>
              <a:t>插件。</a:t>
            </a:r>
            <a:endParaRPr lang="zh-CN" altLang="en-US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8188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Segoe UI Light"/>
        <a:ea typeface="微软雅黑"/>
        <a:cs typeface=""/>
      </a:majorFont>
      <a:minorFont>
        <a:latin typeface="Segoe UI Light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2cbf73b-12aa-4f36-910f-55c9c62ac950">HUDAHFRPENXN-669693639-547</_dlc_DocId>
    <_dlc_DocIdUrl xmlns="92cbf73b-12aa-4f36-910f-55c9c62ac950">
      <Url>https://doc.ifcloud.com/_layouts/15/DocIdRedir.aspx?ID=HUDAHFRPENXN-669693639-547</Url>
      <Description>HUDAHFRPENXN-669693639-547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E761B4F29D90D34F844C832A947B1146" ma:contentTypeVersion="1" ma:contentTypeDescription="新建文档。" ma:contentTypeScope="" ma:versionID="ce62db8a60270317740eaf5316e33f4f">
  <xsd:schema xmlns:xsd="http://www.w3.org/2001/XMLSchema" xmlns:xs="http://www.w3.org/2001/XMLSchema" xmlns:p="http://schemas.microsoft.com/office/2006/metadata/properties" xmlns:ns2="92cbf73b-12aa-4f36-910f-55c9c62ac950" targetNamespace="http://schemas.microsoft.com/office/2006/metadata/properties" ma:root="true" ma:fieldsID="becb39f2d5a0b4fb3fa58486280f1852" ns2:_="">
    <xsd:import namespace="92cbf73b-12aa-4f36-910f-55c9c62ac95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bf73b-12aa-4f36-910f-55c9c62ac95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档 ID 值" ma:description="分配至此项的文档 ID 值。" ma:internalName="_dlc_DocId" ma:readOnly="true">
      <xsd:simpleType>
        <xsd:restriction base="dms:Text"/>
      </xsd:simpleType>
    </xsd:element>
    <xsd:element name="_dlc_DocIdUrl" ma:index="9" nillable="true" ma:displayName="文档 ID" ma:description="此文档的永久链接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永久 ID" ma:description="在添加过程中保留 ID。" ma:hidden="true" ma:internalName="_dlc_DocIdPersistId" ma:readOnly="true">
      <xsd:simpleType>
        <xsd:restriction base="dms:Boolean"/>
      </xsd:simpleType>
    </xsd:element>
    <xsd:element name="SharedWithUsers" ma:index="11" nillable="true" ma:displayName="共享对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A3E776-F2D1-4E2A-9497-7092C05DE22E}"/>
</file>

<file path=customXml/itemProps2.xml><?xml version="1.0" encoding="utf-8"?>
<ds:datastoreItem xmlns:ds="http://schemas.openxmlformats.org/officeDocument/2006/customXml" ds:itemID="{79F14EA3-6BDD-4836-8E1A-6BF1C6B2A82B}"/>
</file>

<file path=customXml/itemProps3.xml><?xml version="1.0" encoding="utf-8"?>
<ds:datastoreItem xmlns:ds="http://schemas.openxmlformats.org/officeDocument/2006/customXml" ds:itemID="{B016619A-6D39-4992-87B1-6F6F2BD0DB1C}"/>
</file>

<file path=customXml/itemProps4.xml><?xml version="1.0" encoding="utf-8"?>
<ds:datastoreItem xmlns:ds="http://schemas.openxmlformats.org/officeDocument/2006/customXml" ds:itemID="{F52E0F2D-B222-4F76-AC72-008DCA9C7D3A}"/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992</Words>
  <Application>Microsoft Office PowerPoint</Application>
  <PresentationFormat>宽屏</PresentationFormat>
  <Paragraphs>84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黑体</vt:lpstr>
      <vt:lpstr>宋体</vt:lpstr>
      <vt:lpstr>微软雅黑</vt:lpstr>
      <vt:lpstr>Arial</vt:lpstr>
      <vt:lpstr>Calibri</vt:lpstr>
      <vt:lpstr>Segoe UI</vt:lpstr>
      <vt:lpstr>Segoe UI Light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分层通讯簿（HAB）管理工具</dc:title>
  <dc:creator>zhengyong ye</dc:creator>
  <cp:lastModifiedBy>zhengyong ye</cp:lastModifiedBy>
  <cp:revision>381</cp:revision>
  <dcterms:created xsi:type="dcterms:W3CDTF">2014-08-15T15:21:07Z</dcterms:created>
  <dcterms:modified xsi:type="dcterms:W3CDTF">2015-03-27T11:41:25Z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0x010100E761B4F29D90D34F844C832A947B1146</vt:lpwstr>
  </property>
  <property fmtid="{D5CDD505-2E9C-101B-9397-08002B2CF9AE}" pid="3" name="_dlc_DocIdItemGuid">
    <vt:lpwstr>54d609da-89b8-4710-b3ec-b51fd3f0d60c</vt:lpwstr>
  </property>
</Properties>
</file>