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s/slide10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s/slide9.xml" ContentType="application/vnd.openxmlformats-officedocument.presentationml.slide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notesSlides/notesSlide2.xml" ContentType="application/vnd.openxmlformats-officedocument.presentationml.notesSlide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3.xml" ContentType="application/vnd.openxmlformats-officedocument.customXml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4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65" r:id="rId3"/>
    <p:sldId id="266" r:id="rId4"/>
    <p:sldId id="275" r:id="rId5"/>
    <p:sldId id="277" r:id="rId6"/>
    <p:sldId id="276" r:id="rId7"/>
    <p:sldId id="278" r:id="rId8"/>
    <p:sldId id="272" r:id="rId9"/>
    <p:sldId id="279" r:id="rId10"/>
    <p:sldId id="280" r:id="rId11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3399"/>
    <a:srgbClr val="B52BC3"/>
    <a:srgbClr val="7AB850"/>
    <a:srgbClr val="FF6600"/>
    <a:srgbClr val="FF9069"/>
    <a:srgbClr val="1069AB"/>
    <a:srgbClr val="7395D3"/>
    <a:srgbClr val="E2AC00"/>
    <a:srgbClr val="8EC26A"/>
    <a:srgbClr val="FF805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中度样式 2 - 强调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74" autoAdjust="0"/>
    <p:restoredTop sz="94660"/>
  </p:normalViewPr>
  <p:slideViewPr>
    <p:cSldViewPr snapToGrid="0">
      <p:cViewPr varScale="1">
        <p:scale>
          <a:sx n="60" d="100"/>
          <a:sy n="60" d="100"/>
        </p:scale>
        <p:origin x="96" y="11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openxmlformats.org/officeDocument/2006/relationships/customXml" Target="../customXml/item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customXml" Target="../customXml/item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20" Type="http://schemas.openxmlformats.org/officeDocument/2006/relationships/customXml" Target="../customXml/item4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customXml" Target="../customXml/item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E54868-B938-436F-A475-B2E165EC5873}" type="datetimeFigureOut">
              <a:rPr lang="zh-CN" altLang="en-US" smtClean="0"/>
              <a:t>2015/3/27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913FC5-6CD8-4D5E-8BB2-057E7342555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985606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913FC5-6CD8-4D5E-8BB2-057E73425556}" type="slidenum">
              <a:rPr lang="zh-CN" altLang="en-US" smtClean="0"/>
              <a:t>8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552094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913FC5-6CD8-4D5E-8BB2-057E73425556}" type="slidenum">
              <a:rPr lang="zh-CN" altLang="en-US" smtClean="0"/>
              <a:t>9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147445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msucplus.com/" TargetMode="External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组合 3"/>
          <p:cNvGrpSpPr/>
          <p:nvPr userDrawn="1"/>
        </p:nvGrpSpPr>
        <p:grpSpPr>
          <a:xfrm>
            <a:off x="6942040" y="4121284"/>
            <a:ext cx="5073690" cy="2406650"/>
            <a:chOff x="6127790" y="3295650"/>
            <a:chExt cx="4940300" cy="3022600"/>
          </a:xfrm>
        </p:grpSpPr>
        <p:sp>
          <p:nvSpPr>
            <p:cNvPr id="3" name="流程图: 决策 2"/>
            <p:cNvSpPr/>
            <p:nvPr userDrawn="1"/>
          </p:nvSpPr>
          <p:spPr>
            <a:xfrm>
              <a:off x="6127790" y="4127500"/>
              <a:ext cx="3340100" cy="1358900"/>
            </a:xfrm>
            <a:prstGeom prst="flowChartDecision">
              <a:avLst/>
            </a:prstGeom>
            <a:noFill/>
            <a:ln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7" name="流程图: 决策 6"/>
            <p:cNvSpPr/>
            <p:nvPr userDrawn="1"/>
          </p:nvSpPr>
          <p:spPr>
            <a:xfrm>
              <a:off x="6927890" y="3295650"/>
              <a:ext cx="3340100" cy="1358900"/>
            </a:xfrm>
            <a:prstGeom prst="flowChartDecision">
              <a:avLst/>
            </a:prstGeom>
            <a:noFill/>
            <a:ln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8" name="流程图: 决策 7"/>
            <p:cNvSpPr/>
            <p:nvPr userDrawn="1"/>
          </p:nvSpPr>
          <p:spPr>
            <a:xfrm>
              <a:off x="7727990" y="4127500"/>
              <a:ext cx="3340100" cy="1358900"/>
            </a:xfrm>
            <a:prstGeom prst="flowChartDecision">
              <a:avLst/>
            </a:prstGeom>
            <a:noFill/>
            <a:ln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1" name="流程图: 决策 10"/>
            <p:cNvSpPr/>
            <p:nvPr userDrawn="1"/>
          </p:nvSpPr>
          <p:spPr>
            <a:xfrm>
              <a:off x="6927890" y="4959350"/>
              <a:ext cx="3340100" cy="1358900"/>
            </a:xfrm>
            <a:prstGeom prst="flowChartDecision">
              <a:avLst/>
            </a:prstGeom>
            <a:noFill/>
            <a:ln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pic>
        <p:nvPicPr>
          <p:cNvPr id="16" name="图片 15">
            <a:hlinkClick r:id="rId2"/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372324" y="6478678"/>
            <a:ext cx="1568727" cy="144705"/>
          </a:xfrm>
          <a:prstGeom prst="rect">
            <a:avLst/>
          </a:prstGeom>
        </p:spPr>
      </p:pic>
      <p:pic>
        <p:nvPicPr>
          <p:cNvPr id="10" name="图片 9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7962" y="6361244"/>
            <a:ext cx="3419475" cy="333375"/>
          </a:xfrm>
          <a:prstGeom prst="rect">
            <a:avLst/>
          </a:prstGeom>
        </p:spPr>
      </p:pic>
      <p:pic>
        <p:nvPicPr>
          <p:cNvPr id="13" name="图片 12"/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8800201" y="223232"/>
            <a:ext cx="3157673" cy="4491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85891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图片 8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800201" y="223232"/>
            <a:ext cx="3157673" cy="449152"/>
          </a:xfrm>
          <a:prstGeom prst="rect">
            <a:avLst/>
          </a:prstGeom>
        </p:spPr>
      </p:pic>
      <p:sp>
        <p:nvSpPr>
          <p:cNvPr id="8" name="副标题 2"/>
          <p:cNvSpPr txBox="1">
            <a:spLocks/>
          </p:cNvSpPr>
          <p:nvPr userDrawn="1"/>
        </p:nvSpPr>
        <p:spPr>
          <a:xfrm>
            <a:off x="0" y="6319685"/>
            <a:ext cx="12192000" cy="53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3600" kern="12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zh-CN" sz="1400" dirty="0" smtClean="0">
                <a:solidFill>
                  <a:srgbClr val="0072C6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Unified</a:t>
            </a:r>
            <a:r>
              <a:rPr lang="en-US" altLang="zh-CN" sz="1400" baseline="0" dirty="0" smtClean="0">
                <a:solidFill>
                  <a:srgbClr val="0072C6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Communication Plus</a:t>
            </a:r>
            <a:r>
              <a:rPr lang="zh-CN" altLang="en-US" sz="1400" baseline="0" dirty="0" smtClean="0">
                <a:solidFill>
                  <a:srgbClr val="0072C6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sz="1400" baseline="0" dirty="0" smtClean="0">
                <a:solidFill>
                  <a:srgbClr val="0072C6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– </a:t>
            </a:r>
            <a:r>
              <a:rPr lang="en-US" altLang="zh-CN" sz="1400" u="sng" baseline="0" dirty="0" smtClean="0">
                <a:solidFill>
                  <a:srgbClr val="0072C6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http://www.msucplus.com</a:t>
            </a:r>
          </a:p>
        </p:txBody>
      </p:sp>
      <p:pic>
        <p:nvPicPr>
          <p:cNvPr id="10" name="图片 9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1236" y="6379416"/>
            <a:ext cx="360000" cy="3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75759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69B6B2-CDBD-42F0-8B3B-BEB90F1C87E8}" type="datetimeFigureOut">
              <a:rPr lang="zh-CN" altLang="en-US" smtClean="0"/>
              <a:t>2015/3/27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F4683E-8173-46C6-8EF0-AC6DCED17AD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293288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msucplus.com/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mailto:Sales@msucplus.com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hyperlink" Target="http://www.msucplus.com/%e4%ba%a7%e5%93%81%e4%bd%93%e9%aa%8c%e4%b8%ad%e5%bf%83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sucplus.com/?page_id=47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标题 1"/>
          <p:cNvSpPr txBox="1">
            <a:spLocks/>
          </p:cNvSpPr>
          <p:nvPr/>
        </p:nvSpPr>
        <p:spPr>
          <a:xfrm>
            <a:off x="0" y="1423603"/>
            <a:ext cx="12192000" cy="325771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50000"/>
              </a:lnSpc>
            </a:pPr>
            <a:r>
              <a:rPr lang="en-US" altLang="zh-CN" sz="4800" spc="-150" dirty="0" smtClean="0">
                <a:solidFill>
                  <a:srgbClr val="993399"/>
                </a:solidFill>
                <a:latin typeface="+mj-ea"/>
              </a:rPr>
              <a:t>HAB for Exchange OWA</a:t>
            </a:r>
          </a:p>
          <a:p>
            <a:pPr algn="ctr">
              <a:lnSpc>
                <a:spcPct val="150000"/>
              </a:lnSpc>
            </a:pPr>
            <a:r>
              <a:rPr lang="zh-CN" altLang="en-US" sz="25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ea"/>
              </a:rPr>
              <a:t>与</a:t>
            </a:r>
            <a:r>
              <a:rPr lang="en-US" altLang="zh-CN" sz="25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ea"/>
              </a:rPr>
              <a:t>Outlook</a:t>
            </a:r>
            <a:r>
              <a:rPr lang="zh-CN" altLang="en-US" sz="25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ea"/>
              </a:rPr>
              <a:t>趋于一致的“组织架构树”应用体验</a:t>
            </a:r>
            <a:endParaRPr lang="en-US" altLang="zh-CN" sz="2500" dirty="0" smtClean="0">
              <a:solidFill>
                <a:schemeClr val="tx1">
                  <a:lumMod val="65000"/>
                  <a:lumOff val="35000"/>
                </a:schemeClr>
              </a:solidFill>
              <a:latin typeface="+mj-ea"/>
            </a:endParaRPr>
          </a:p>
          <a:p>
            <a:pPr algn="ctr">
              <a:lnSpc>
                <a:spcPct val="150000"/>
              </a:lnSpc>
            </a:pPr>
            <a:endParaRPr lang="en-US" altLang="zh-CN" sz="2000" dirty="0" smtClean="0">
              <a:solidFill>
                <a:schemeClr val="bg1">
                  <a:lumMod val="50000"/>
                </a:schemeClr>
              </a:solidFill>
              <a:latin typeface="+mj-ea"/>
            </a:endParaRPr>
          </a:p>
          <a:p>
            <a:pPr algn="ctr">
              <a:lnSpc>
                <a:spcPct val="150000"/>
              </a:lnSpc>
            </a:pPr>
            <a:r>
              <a:rPr lang="en-US" altLang="zh-CN" sz="1800" smtClean="0">
                <a:solidFill>
                  <a:schemeClr val="bg1">
                    <a:lumMod val="75000"/>
                  </a:schemeClr>
                </a:solidFill>
                <a:latin typeface="+mj-ea"/>
              </a:rPr>
              <a:t>V.1.4-2015.4</a:t>
            </a:r>
            <a:endParaRPr lang="zh-CN" altLang="en-US" sz="1800" dirty="0">
              <a:solidFill>
                <a:schemeClr val="bg1">
                  <a:lumMod val="75000"/>
                </a:schemeClr>
              </a:solidFill>
              <a:latin typeface="+mj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2571367" y="4886042"/>
            <a:ext cx="704926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1200" dirty="0" smtClean="0">
                <a:solidFill>
                  <a:schemeClr val="bg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产品功能如有更新，恕不另行通知，敬请关注</a:t>
            </a:r>
            <a:r>
              <a:rPr lang="en-US" altLang="zh-CN" sz="1200" dirty="0" smtClean="0">
                <a:solidFill>
                  <a:schemeClr val="bg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hlinkClick r:id="rId2"/>
              </a:rPr>
              <a:t>www.msucplus.com</a:t>
            </a:r>
            <a:r>
              <a:rPr lang="zh-CN" altLang="en-US" sz="1200" dirty="0" smtClean="0">
                <a:solidFill>
                  <a:schemeClr val="bg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获取产品最新介绍。</a:t>
            </a:r>
            <a:endParaRPr lang="zh-CN" altLang="en-US" sz="1200" dirty="0">
              <a:solidFill>
                <a:schemeClr val="bg1">
                  <a:lumMod val="7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98953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20467" y="2297884"/>
            <a:ext cx="1800000" cy="1800000"/>
          </a:xfrm>
          <a:prstGeom prst="rect">
            <a:avLst/>
          </a:prstGeom>
        </p:spPr>
      </p:pic>
      <p:grpSp>
        <p:nvGrpSpPr>
          <p:cNvPr id="34" name="组合 33"/>
          <p:cNvGrpSpPr/>
          <p:nvPr/>
        </p:nvGrpSpPr>
        <p:grpSpPr>
          <a:xfrm>
            <a:off x="6671052" y="638123"/>
            <a:ext cx="1800000" cy="1800000"/>
            <a:chOff x="762517" y="735765"/>
            <a:chExt cx="1800000" cy="1800000"/>
          </a:xfrm>
        </p:grpSpPr>
        <p:sp>
          <p:nvSpPr>
            <p:cNvPr id="3" name="椭圆 2"/>
            <p:cNvSpPr/>
            <p:nvPr/>
          </p:nvSpPr>
          <p:spPr>
            <a:xfrm>
              <a:off x="762517" y="735765"/>
              <a:ext cx="1800000" cy="1800000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rgbClr val="0072C6"/>
              </a:solidFill>
            </a:ln>
            <a:effectLst>
              <a:outerShdw blurRad="152400" dist="317500" dir="5400000" sx="90000" sy="-19000" rotWithShape="0">
                <a:prstClr val="black">
                  <a:alpha val="15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pic>
          <p:nvPicPr>
            <p:cNvPr id="11" name="图片 10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46975" y="1020223"/>
              <a:ext cx="1231084" cy="1231084"/>
            </a:xfrm>
            <a:prstGeom prst="rect">
              <a:avLst/>
            </a:prstGeom>
            <a:solidFill>
              <a:schemeClr val="bg1"/>
            </a:solidFill>
          </p:spPr>
        </p:pic>
      </p:grpSp>
      <p:grpSp>
        <p:nvGrpSpPr>
          <p:cNvPr id="18" name="组合 17"/>
          <p:cNvGrpSpPr/>
          <p:nvPr/>
        </p:nvGrpSpPr>
        <p:grpSpPr>
          <a:xfrm>
            <a:off x="2688519" y="2737172"/>
            <a:ext cx="1800000" cy="1800000"/>
            <a:chOff x="2688519" y="2737172"/>
            <a:chExt cx="1800000" cy="1800000"/>
          </a:xfrm>
        </p:grpSpPr>
        <p:sp>
          <p:nvSpPr>
            <p:cNvPr id="12" name="椭圆 11"/>
            <p:cNvSpPr/>
            <p:nvPr/>
          </p:nvSpPr>
          <p:spPr>
            <a:xfrm>
              <a:off x="2688519" y="2737172"/>
              <a:ext cx="1800000" cy="1800000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rgbClr val="0072C6"/>
              </a:solidFill>
            </a:ln>
            <a:effectLst>
              <a:outerShdw blurRad="152400" dist="317500" dir="5400000" sx="90000" sy="-19000" rotWithShape="0">
                <a:prstClr val="black">
                  <a:alpha val="15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pic>
          <p:nvPicPr>
            <p:cNvPr id="13" name="图片 12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958519" y="2837884"/>
              <a:ext cx="1224000" cy="1224000"/>
            </a:xfrm>
            <a:prstGeom prst="rect">
              <a:avLst/>
            </a:prstGeom>
          </p:spPr>
        </p:pic>
        <p:sp>
          <p:nvSpPr>
            <p:cNvPr id="14" name="文本框 13"/>
            <p:cNvSpPr txBox="1"/>
            <p:nvPr/>
          </p:nvSpPr>
          <p:spPr>
            <a:xfrm>
              <a:off x="2930967" y="4000745"/>
              <a:ext cx="131510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1600" dirty="0" err="1" smtClean="0">
                  <a:solidFill>
                    <a:srgbClr val="0072C6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ExDrivePlus</a:t>
              </a:r>
              <a:endParaRPr lang="zh-CN" altLang="en-US" sz="1600" dirty="0">
                <a:solidFill>
                  <a:srgbClr val="0072C6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grpSp>
        <p:nvGrpSpPr>
          <p:cNvPr id="19" name="组合 18"/>
          <p:cNvGrpSpPr/>
          <p:nvPr/>
        </p:nvGrpSpPr>
        <p:grpSpPr>
          <a:xfrm>
            <a:off x="993103" y="920274"/>
            <a:ext cx="1800000" cy="1800000"/>
            <a:chOff x="6916772" y="1091097"/>
            <a:chExt cx="1800000" cy="1800000"/>
          </a:xfrm>
        </p:grpSpPr>
        <p:sp>
          <p:nvSpPr>
            <p:cNvPr id="15" name="椭圆 14"/>
            <p:cNvSpPr/>
            <p:nvPr/>
          </p:nvSpPr>
          <p:spPr>
            <a:xfrm>
              <a:off x="6916772" y="1091097"/>
              <a:ext cx="1800000" cy="1800000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rgbClr val="0072C6"/>
              </a:solidFill>
            </a:ln>
            <a:effectLst>
              <a:outerShdw blurRad="152400" dist="317500" dir="5400000" sx="90000" sy="-19000" rotWithShape="0">
                <a:prstClr val="black">
                  <a:alpha val="15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6" name="文本框 15"/>
            <p:cNvSpPr txBox="1"/>
            <p:nvPr/>
          </p:nvSpPr>
          <p:spPr>
            <a:xfrm>
              <a:off x="6954997" y="1575598"/>
              <a:ext cx="1723549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altLang="zh-CN" sz="2400" dirty="0" err="1" smtClean="0">
                  <a:solidFill>
                    <a:srgbClr val="0072C6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LyncMP</a:t>
              </a:r>
              <a:endParaRPr lang="en-US" altLang="zh-CN" sz="2400" dirty="0" smtClean="0">
                <a:solidFill>
                  <a:srgbClr val="0072C6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pPr algn="ctr"/>
              <a:r>
                <a:rPr lang="zh-CN" altLang="en-US" sz="2400" dirty="0">
                  <a:solidFill>
                    <a:srgbClr val="0072C6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企业微门户</a:t>
              </a:r>
            </a:p>
          </p:txBody>
        </p:sp>
      </p:grpSp>
      <p:grpSp>
        <p:nvGrpSpPr>
          <p:cNvPr id="21" name="组合 20"/>
          <p:cNvGrpSpPr/>
          <p:nvPr/>
        </p:nvGrpSpPr>
        <p:grpSpPr>
          <a:xfrm>
            <a:off x="9245249" y="1397884"/>
            <a:ext cx="1440000" cy="1440000"/>
            <a:chOff x="9260830" y="2694093"/>
            <a:chExt cx="1440000" cy="1440000"/>
          </a:xfrm>
        </p:grpSpPr>
        <p:sp>
          <p:nvSpPr>
            <p:cNvPr id="17" name="椭圆 16"/>
            <p:cNvSpPr/>
            <p:nvPr/>
          </p:nvSpPr>
          <p:spPr>
            <a:xfrm>
              <a:off x="9260830" y="2694093"/>
              <a:ext cx="1440000" cy="1440000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rgbClr val="0072C6"/>
              </a:solidFill>
            </a:ln>
            <a:effectLst>
              <a:outerShdw blurRad="152400" dist="317500" dir="5400000" sx="90000" sy="-19000" rotWithShape="0">
                <a:prstClr val="black">
                  <a:alpha val="15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0" name="文本框 19"/>
            <p:cNvSpPr txBox="1"/>
            <p:nvPr/>
          </p:nvSpPr>
          <p:spPr>
            <a:xfrm>
              <a:off x="9311415" y="3090927"/>
              <a:ext cx="1338829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altLang="zh-CN" dirty="0" err="1" smtClean="0">
                  <a:solidFill>
                    <a:srgbClr val="0072C6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HABPlus</a:t>
              </a:r>
              <a:endParaRPr lang="en-US" altLang="zh-CN" dirty="0" smtClean="0">
                <a:solidFill>
                  <a:srgbClr val="0072C6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pPr algn="ctr"/>
              <a:r>
                <a:rPr lang="zh-CN" altLang="en-US" dirty="0" smtClean="0">
                  <a:solidFill>
                    <a:srgbClr val="0072C6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企业通讯</a:t>
              </a:r>
              <a:r>
                <a:rPr lang="zh-CN" altLang="en-US" dirty="0">
                  <a:solidFill>
                    <a:srgbClr val="0072C6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录</a:t>
              </a:r>
            </a:p>
          </p:txBody>
        </p:sp>
      </p:grpSp>
      <p:grpSp>
        <p:nvGrpSpPr>
          <p:cNvPr id="22" name="组合 21"/>
          <p:cNvGrpSpPr/>
          <p:nvPr/>
        </p:nvGrpSpPr>
        <p:grpSpPr>
          <a:xfrm>
            <a:off x="7637362" y="3341884"/>
            <a:ext cx="1440000" cy="1440000"/>
            <a:chOff x="9260830" y="2694093"/>
            <a:chExt cx="1440000" cy="1440000"/>
          </a:xfrm>
        </p:grpSpPr>
        <p:sp>
          <p:nvSpPr>
            <p:cNvPr id="23" name="椭圆 22"/>
            <p:cNvSpPr/>
            <p:nvPr/>
          </p:nvSpPr>
          <p:spPr>
            <a:xfrm>
              <a:off x="9260830" y="2694093"/>
              <a:ext cx="1440000" cy="1440000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rgbClr val="0072C6"/>
              </a:solidFill>
            </a:ln>
            <a:effectLst>
              <a:outerShdw blurRad="152400" dist="317500" dir="5400000" sx="90000" sy="-19000" rotWithShape="0">
                <a:prstClr val="black">
                  <a:alpha val="15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4" name="文本框 23"/>
            <p:cNvSpPr txBox="1"/>
            <p:nvPr/>
          </p:nvSpPr>
          <p:spPr>
            <a:xfrm>
              <a:off x="9272944" y="3121705"/>
              <a:ext cx="1415772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altLang="zh-CN" sz="1600" dirty="0" err="1" smtClean="0">
                  <a:solidFill>
                    <a:srgbClr val="0072C6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ExSignature</a:t>
              </a:r>
              <a:endParaRPr lang="en-US" altLang="zh-CN" sz="1600" dirty="0" smtClean="0">
                <a:solidFill>
                  <a:srgbClr val="0072C6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pPr algn="ctr"/>
              <a:r>
                <a:rPr lang="zh-CN" altLang="en-US" sz="1600" dirty="0" smtClean="0">
                  <a:solidFill>
                    <a:srgbClr val="0072C6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企业统一签名</a:t>
              </a:r>
              <a:endParaRPr lang="zh-CN" altLang="en-US" sz="1600" dirty="0">
                <a:solidFill>
                  <a:srgbClr val="0072C6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grpSp>
        <p:nvGrpSpPr>
          <p:cNvPr id="25" name="组合 24"/>
          <p:cNvGrpSpPr/>
          <p:nvPr/>
        </p:nvGrpSpPr>
        <p:grpSpPr>
          <a:xfrm>
            <a:off x="942519" y="3904258"/>
            <a:ext cx="1440000" cy="1440000"/>
            <a:chOff x="9260830" y="2694093"/>
            <a:chExt cx="1440000" cy="1440000"/>
          </a:xfrm>
        </p:grpSpPr>
        <p:sp>
          <p:nvSpPr>
            <p:cNvPr id="26" name="椭圆 25"/>
            <p:cNvSpPr/>
            <p:nvPr/>
          </p:nvSpPr>
          <p:spPr>
            <a:xfrm>
              <a:off x="9260830" y="2694093"/>
              <a:ext cx="1440000" cy="1440000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rgbClr val="0072C6"/>
              </a:solidFill>
            </a:ln>
            <a:effectLst>
              <a:outerShdw blurRad="152400" dist="317500" dir="5400000" sx="90000" sy="-19000" rotWithShape="0">
                <a:prstClr val="black">
                  <a:alpha val="15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7" name="文本框 26"/>
            <p:cNvSpPr txBox="1"/>
            <p:nvPr/>
          </p:nvSpPr>
          <p:spPr>
            <a:xfrm>
              <a:off x="9311414" y="3090927"/>
              <a:ext cx="1338829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altLang="zh-CN" dirty="0" err="1" smtClean="0">
                  <a:solidFill>
                    <a:srgbClr val="0072C6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ExDrive</a:t>
              </a:r>
              <a:endParaRPr lang="en-US" altLang="zh-CN" dirty="0" smtClean="0">
                <a:solidFill>
                  <a:srgbClr val="0072C6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pPr algn="ctr"/>
              <a:r>
                <a:rPr lang="zh-CN" altLang="en-US" dirty="0" smtClean="0">
                  <a:solidFill>
                    <a:srgbClr val="0072C6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邮件大附件</a:t>
              </a:r>
              <a:endParaRPr lang="zh-CN" altLang="en-US" dirty="0">
                <a:solidFill>
                  <a:srgbClr val="0072C6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grpSp>
        <p:nvGrpSpPr>
          <p:cNvPr id="28" name="组合 27"/>
          <p:cNvGrpSpPr/>
          <p:nvPr/>
        </p:nvGrpSpPr>
        <p:grpSpPr>
          <a:xfrm>
            <a:off x="5658935" y="4381583"/>
            <a:ext cx="1440000" cy="1440000"/>
            <a:chOff x="9260830" y="2694093"/>
            <a:chExt cx="1440000" cy="1440000"/>
          </a:xfrm>
        </p:grpSpPr>
        <p:sp>
          <p:nvSpPr>
            <p:cNvPr id="29" name="椭圆 28"/>
            <p:cNvSpPr/>
            <p:nvPr/>
          </p:nvSpPr>
          <p:spPr>
            <a:xfrm>
              <a:off x="9260830" y="2694093"/>
              <a:ext cx="1440000" cy="1440000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rgbClr val="0072C6"/>
              </a:solidFill>
            </a:ln>
            <a:effectLst>
              <a:outerShdw blurRad="152400" dist="317500" dir="5400000" sx="90000" sy="-19000" rotWithShape="0">
                <a:prstClr val="black">
                  <a:alpha val="15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0" name="文本框 29"/>
            <p:cNvSpPr txBox="1"/>
            <p:nvPr/>
          </p:nvSpPr>
          <p:spPr>
            <a:xfrm>
              <a:off x="9276772" y="3121705"/>
              <a:ext cx="1415772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altLang="zh-CN" sz="1600" dirty="0" err="1" smtClean="0">
                  <a:solidFill>
                    <a:srgbClr val="0072C6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ExProfile</a:t>
              </a:r>
              <a:endParaRPr lang="en-US" altLang="zh-CN" sz="1600" dirty="0" smtClean="0">
                <a:solidFill>
                  <a:srgbClr val="0072C6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pPr algn="ctr"/>
              <a:r>
                <a:rPr lang="zh-CN" altLang="en-US" sz="1600" dirty="0">
                  <a:solidFill>
                    <a:srgbClr val="0072C6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员工</a:t>
              </a:r>
              <a:r>
                <a:rPr lang="zh-CN" altLang="en-US" sz="1600" dirty="0" smtClean="0">
                  <a:solidFill>
                    <a:srgbClr val="0072C6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自助平台</a:t>
              </a:r>
              <a:endParaRPr lang="zh-CN" altLang="en-US" sz="1600" dirty="0">
                <a:solidFill>
                  <a:srgbClr val="0072C6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grpSp>
        <p:nvGrpSpPr>
          <p:cNvPr id="31" name="组合 30"/>
          <p:cNvGrpSpPr/>
          <p:nvPr/>
        </p:nvGrpSpPr>
        <p:grpSpPr>
          <a:xfrm>
            <a:off x="9712529" y="3904258"/>
            <a:ext cx="1440000" cy="1440000"/>
            <a:chOff x="9260830" y="2694093"/>
            <a:chExt cx="1440000" cy="1440000"/>
          </a:xfrm>
        </p:grpSpPr>
        <p:sp>
          <p:nvSpPr>
            <p:cNvPr id="32" name="椭圆 31"/>
            <p:cNvSpPr/>
            <p:nvPr/>
          </p:nvSpPr>
          <p:spPr>
            <a:xfrm>
              <a:off x="9260830" y="2694093"/>
              <a:ext cx="1440000" cy="1440000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rgbClr val="0072C6"/>
              </a:solidFill>
            </a:ln>
            <a:effectLst>
              <a:outerShdw blurRad="152400" dist="317500" dir="5400000" sx="90000" sy="-19000" rotWithShape="0">
                <a:prstClr val="black">
                  <a:alpha val="15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3" name="文本框 32"/>
            <p:cNvSpPr txBox="1"/>
            <p:nvPr/>
          </p:nvSpPr>
          <p:spPr>
            <a:xfrm>
              <a:off x="9272944" y="3121705"/>
              <a:ext cx="1415772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zh-CN" altLang="en-US" sz="1600" dirty="0" smtClean="0">
                  <a:solidFill>
                    <a:srgbClr val="0072C6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活动目录对象</a:t>
              </a:r>
              <a:endParaRPr lang="en-US" altLang="zh-CN" sz="1600" dirty="0" smtClean="0">
                <a:solidFill>
                  <a:srgbClr val="0072C6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pPr algn="ctr"/>
              <a:r>
                <a:rPr lang="zh-CN" altLang="en-US" sz="1600" dirty="0" smtClean="0">
                  <a:solidFill>
                    <a:srgbClr val="0072C6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自动化管理</a:t>
              </a:r>
              <a:endParaRPr lang="zh-CN" altLang="en-US" sz="1600" dirty="0">
                <a:solidFill>
                  <a:srgbClr val="0072C6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35" name="Title 2"/>
          <p:cNvSpPr txBox="1">
            <a:spLocks/>
          </p:cNvSpPr>
          <p:nvPr/>
        </p:nvSpPr>
        <p:spPr>
          <a:xfrm>
            <a:off x="519112" y="275898"/>
            <a:ext cx="11149013" cy="747897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 dirty="0">
                <a:solidFill>
                  <a:srgbClr val="99339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感谢您的时间</a:t>
            </a:r>
            <a:endParaRPr lang="en-US" dirty="0">
              <a:solidFill>
                <a:srgbClr val="993399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4452519" y="3897584"/>
            <a:ext cx="2523448" cy="5078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dirty="0"/>
              <a:t>微信号</a:t>
            </a:r>
            <a:r>
              <a:rPr lang="zh-CN" altLang="en-US" dirty="0" smtClean="0"/>
              <a:t>：</a:t>
            </a:r>
            <a:r>
              <a:rPr lang="en-US" altLang="zh-CN" b="1" dirty="0" err="1" smtClean="0">
                <a:solidFill>
                  <a:srgbClr val="993399"/>
                </a:solidFill>
              </a:rPr>
              <a:t>ucplus</a:t>
            </a:r>
            <a:r>
              <a:rPr lang="en-US" altLang="zh-CN" sz="1400" b="1" dirty="0" err="1" smtClean="0">
                <a:solidFill>
                  <a:schemeClr val="accent1">
                    <a:lumMod val="75000"/>
                  </a:schemeClr>
                </a:solidFill>
                <a:latin typeface="+mj-ea"/>
              </a:rPr>
              <a:t>【UC</a:t>
            </a:r>
            <a:r>
              <a:rPr lang="zh-CN" altLang="en-US" sz="1400" b="1" dirty="0">
                <a:solidFill>
                  <a:schemeClr val="accent1">
                    <a:lumMod val="75000"/>
                  </a:schemeClr>
                </a:solidFill>
                <a:latin typeface="+mj-ea"/>
              </a:rPr>
              <a:t>加</a:t>
            </a:r>
            <a:r>
              <a:rPr lang="en-US" altLang="zh-CN" sz="1400" b="1" dirty="0">
                <a:solidFill>
                  <a:schemeClr val="accent1">
                    <a:lumMod val="75000"/>
                  </a:schemeClr>
                </a:solidFill>
                <a:latin typeface="+mj-ea"/>
              </a:rPr>
              <a:t>】</a:t>
            </a:r>
            <a:endParaRPr lang="en-US" altLang="zh-CN" b="1" dirty="0">
              <a:solidFill>
                <a:schemeClr val="accent1">
                  <a:lumMod val="75000"/>
                </a:schemeClr>
              </a:solidFill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34807923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2"/>
          <p:cNvSpPr txBox="1">
            <a:spLocks/>
          </p:cNvSpPr>
          <p:nvPr/>
        </p:nvSpPr>
        <p:spPr>
          <a:xfrm>
            <a:off x="519112" y="307430"/>
            <a:ext cx="11149013" cy="747897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 dirty="0" smtClean="0">
                <a:solidFill>
                  <a:srgbClr val="993399"/>
                </a:solidFill>
              </a:rPr>
              <a:t>什么是“组织架构树”</a:t>
            </a:r>
            <a:endParaRPr lang="en-US" dirty="0">
              <a:solidFill>
                <a:srgbClr val="993399"/>
              </a:solidFill>
            </a:endParaRPr>
          </a:p>
        </p:txBody>
      </p:sp>
      <p:sp>
        <p:nvSpPr>
          <p:cNvPr id="7" name="矩形 6"/>
          <p:cNvSpPr/>
          <p:nvPr/>
        </p:nvSpPr>
        <p:spPr>
          <a:xfrm>
            <a:off x="573204" y="1306159"/>
            <a:ext cx="10904563" cy="42934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kern="100" dirty="0" smtClean="0">
                <a:solidFill>
                  <a:srgbClr val="FF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组织结构树</a:t>
            </a:r>
            <a:r>
              <a:rPr lang="zh-CN" altLang="zh-CN" kern="100" dirty="0" smtClean="0">
                <a:solidFill>
                  <a:srgbClr val="FF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（</a:t>
            </a:r>
            <a:r>
              <a:rPr lang="en-US" altLang="zh-CN" kern="100" dirty="0">
                <a:solidFill>
                  <a:srgbClr val="FF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Hierarchy Address Book</a:t>
            </a:r>
            <a:r>
              <a:rPr lang="zh-CN" altLang="zh-CN" kern="100" dirty="0">
                <a:solidFill>
                  <a:srgbClr val="FF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，简称</a:t>
            </a:r>
            <a:r>
              <a:rPr lang="en-US" altLang="zh-CN" kern="100" dirty="0" smtClean="0">
                <a:solidFill>
                  <a:srgbClr val="FF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HAB</a:t>
            </a:r>
            <a:r>
              <a:rPr lang="zh-CN" altLang="en-US" kern="100" dirty="0" smtClean="0">
                <a:solidFill>
                  <a:srgbClr val="FF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；微软官方称为“分层通讯簿”</a:t>
            </a:r>
            <a:r>
              <a:rPr lang="zh-CN" altLang="zh-CN" kern="100" dirty="0" smtClean="0">
                <a:solidFill>
                  <a:srgbClr val="FF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）</a:t>
            </a:r>
            <a:r>
              <a:rPr lang="zh-CN" altLang="zh-CN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是按树形结构对企业组织架构和用户进行层次化展现的方式，通过树形结构便于快速查询目标联系人，显著提高人员查找效率</a:t>
            </a:r>
            <a:r>
              <a:rPr lang="zh-CN" altLang="zh-CN" kern="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。</a:t>
            </a:r>
            <a:endParaRPr lang="en-US" altLang="zh-CN" kern="100" dirty="0" smtClean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endParaRPr lang="en-US" altLang="zh-CN" kern="100" dirty="0" smtClean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zh-CN" altLang="en-US" kern="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早期</a:t>
            </a:r>
            <a:r>
              <a:rPr lang="zh-CN" altLang="en-US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版本的</a:t>
            </a:r>
            <a:r>
              <a:rPr lang="en-US" altLang="zh-CN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Exchange</a:t>
            </a:r>
            <a:r>
              <a:rPr lang="zh-CN" altLang="en-US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地址簿</a:t>
            </a:r>
            <a:r>
              <a:rPr lang="zh-CN" altLang="en-US" kern="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是平级</a:t>
            </a:r>
            <a:r>
              <a:rPr lang="zh-CN" altLang="en-US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结构，用户通过客户端</a:t>
            </a:r>
            <a:r>
              <a:rPr lang="zh-CN" altLang="en-US" kern="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打开地址簿时</a:t>
            </a:r>
            <a:r>
              <a:rPr lang="zh-CN" altLang="en-US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，会一次性看到</a:t>
            </a:r>
            <a:r>
              <a:rPr lang="zh-CN" altLang="en-US" kern="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所有联系人，如果</a:t>
            </a:r>
            <a:r>
              <a:rPr lang="zh-CN" altLang="en-US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公司</a:t>
            </a:r>
            <a:r>
              <a:rPr lang="zh-CN" altLang="en-US" kern="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规模</a:t>
            </a:r>
            <a:r>
              <a:rPr lang="zh-CN" altLang="en-US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较大，</a:t>
            </a:r>
            <a:r>
              <a:rPr lang="zh-CN" altLang="en-US" kern="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查询联系人将</a:t>
            </a:r>
            <a:r>
              <a:rPr lang="zh-CN" altLang="en-US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十分困难。</a:t>
            </a:r>
          </a:p>
          <a:p>
            <a:pPr>
              <a:lnSpc>
                <a:spcPct val="150000"/>
              </a:lnSpc>
            </a:pPr>
            <a:endParaRPr lang="en-US" altLang="zh-CN" kern="100" dirty="0" smtClean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zh-CN" altLang="zh-CN" kern="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微软</a:t>
            </a:r>
            <a:r>
              <a:rPr lang="en-US" altLang="zh-CN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Exchange Server 2010/ 2013</a:t>
            </a:r>
            <a:r>
              <a:rPr lang="zh-CN" altLang="zh-CN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邮件系统中内置了</a:t>
            </a:r>
            <a:r>
              <a:rPr lang="en-US" altLang="zh-CN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HAB</a:t>
            </a:r>
            <a:r>
              <a:rPr lang="zh-CN" altLang="zh-CN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功能</a:t>
            </a:r>
            <a:r>
              <a:rPr lang="zh-CN" altLang="zh-CN" kern="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，</a:t>
            </a:r>
            <a:r>
              <a:rPr lang="zh-CN" altLang="en-US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当用户</a:t>
            </a:r>
            <a:r>
              <a:rPr lang="zh-CN" altLang="en-US" kern="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使用</a:t>
            </a:r>
            <a:r>
              <a:rPr lang="en-US" altLang="zh-CN" kern="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Outlook 2007/2010/2013</a:t>
            </a:r>
            <a:r>
              <a:rPr lang="zh-CN" altLang="en-US" kern="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客户端时</a:t>
            </a:r>
            <a:r>
              <a:rPr lang="zh-CN" altLang="en-US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，</a:t>
            </a:r>
            <a:r>
              <a:rPr lang="zh-CN" altLang="en-US" kern="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通过组织架构树（</a:t>
            </a:r>
            <a:r>
              <a:rPr lang="en-US" altLang="zh-CN" kern="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HAB</a:t>
            </a:r>
            <a:r>
              <a:rPr lang="zh-CN" altLang="en-US" kern="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），用户可以</a:t>
            </a:r>
            <a:r>
              <a:rPr lang="zh-CN" altLang="en-US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通过</a:t>
            </a:r>
            <a:r>
              <a:rPr lang="zh-CN" altLang="en-US" kern="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组织分层结构查找</a:t>
            </a:r>
            <a:r>
              <a:rPr lang="zh-CN" altLang="en-US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地址</a:t>
            </a:r>
            <a:r>
              <a:rPr lang="zh-CN" altLang="en-US" kern="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簿</a:t>
            </a:r>
            <a:r>
              <a:rPr lang="zh-CN" altLang="en-US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中</a:t>
            </a:r>
            <a:r>
              <a:rPr lang="zh-CN" altLang="en-US" kern="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的联系人。</a:t>
            </a:r>
            <a:endParaRPr lang="en-US" altLang="zh-CN" kern="100" dirty="0" smtClean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endParaRPr lang="en-US" altLang="zh-CN" kern="100" dirty="0" smtClean="0">
              <a:latin typeface="Calibri" panose="020F0502020204030204" pitchFamily="34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zh-CN" altLang="en-US" sz="2000" kern="100" dirty="0" smtClean="0">
                <a:solidFill>
                  <a:srgbClr val="FF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通过构建组织架构树，为您</a:t>
            </a:r>
            <a:r>
              <a:rPr lang="zh-CN" altLang="en-US" sz="2000" kern="100" dirty="0">
                <a:solidFill>
                  <a:srgbClr val="FF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企业</a:t>
            </a:r>
            <a:r>
              <a:rPr lang="zh-CN" altLang="en-US" sz="2000" kern="100" dirty="0" smtClean="0">
                <a:solidFill>
                  <a:srgbClr val="FF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的用户查找</a:t>
            </a:r>
            <a:r>
              <a:rPr lang="zh-CN" altLang="en-US" sz="2000" kern="100" dirty="0">
                <a:solidFill>
                  <a:srgbClr val="FF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内部</a:t>
            </a:r>
            <a:r>
              <a:rPr lang="zh-CN" altLang="en-US" sz="2000" kern="100" dirty="0" smtClean="0">
                <a:solidFill>
                  <a:srgbClr val="FF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收件人提供高效方法。</a:t>
            </a:r>
            <a:endParaRPr lang="en-US" altLang="zh-CN" kern="100" dirty="0" smtClean="0">
              <a:solidFill>
                <a:srgbClr val="FF0000"/>
              </a:solidFill>
              <a:latin typeface="Calibri" panose="020F0502020204030204" pitchFamily="34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8523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Title 2"/>
          <p:cNvSpPr txBox="1">
            <a:spLocks/>
          </p:cNvSpPr>
          <p:nvPr/>
        </p:nvSpPr>
        <p:spPr>
          <a:xfrm>
            <a:off x="519112" y="307430"/>
            <a:ext cx="11149013" cy="747897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 dirty="0" smtClean="0">
                <a:solidFill>
                  <a:srgbClr val="993399"/>
                </a:solidFill>
              </a:rPr>
              <a:t>如何用“组织架构树”</a:t>
            </a:r>
            <a:endParaRPr lang="en-US" dirty="0">
              <a:solidFill>
                <a:srgbClr val="993399"/>
              </a:solidFill>
            </a:endParaRPr>
          </a:p>
        </p:txBody>
      </p:sp>
      <p:sp>
        <p:nvSpPr>
          <p:cNvPr id="45" name="内容占位符 2"/>
          <p:cNvSpPr txBox="1">
            <a:spLocks/>
          </p:cNvSpPr>
          <p:nvPr/>
        </p:nvSpPr>
        <p:spPr>
          <a:xfrm>
            <a:off x="519112" y="1267476"/>
            <a:ext cx="5172004" cy="456791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None/>
            </a:pPr>
            <a:r>
              <a:rPr lang="zh-CN" altLang="en-US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ea"/>
                <a:ea typeface="+mj-ea"/>
              </a:rPr>
              <a:t>如果已经启用了</a:t>
            </a:r>
            <a:r>
              <a:rPr lang="en-US" altLang="zh-CN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ea"/>
                <a:ea typeface="+mj-ea"/>
              </a:rPr>
              <a:t>HAB</a:t>
            </a:r>
            <a:r>
              <a:rPr lang="zh-CN" altLang="en-US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ea"/>
                <a:ea typeface="+mj-ea"/>
              </a:rPr>
              <a:t>，则在打开</a:t>
            </a:r>
            <a:r>
              <a:rPr lang="en-US" altLang="zh-CN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ea"/>
                <a:ea typeface="+mj-ea"/>
              </a:rPr>
              <a:t>Outlook</a:t>
            </a:r>
            <a:r>
              <a:rPr lang="zh-CN" altLang="en-US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ea"/>
                <a:ea typeface="+mj-ea"/>
              </a:rPr>
              <a:t>的通讯簿对话框会自动出现一个叫“组织”的标签页，如右图所示：</a:t>
            </a:r>
            <a:endParaRPr lang="en-US" altLang="zh-CN" sz="1800" dirty="0" smtClean="0">
              <a:solidFill>
                <a:schemeClr val="tx1">
                  <a:lumMod val="65000"/>
                  <a:lumOff val="35000"/>
                </a:schemeClr>
              </a:solidFill>
              <a:latin typeface="+mj-ea"/>
              <a:ea typeface="+mj-ea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zh-CN" alt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ea"/>
                <a:ea typeface="+mj-ea"/>
              </a:rPr>
              <a:t>在 </a:t>
            </a:r>
            <a:r>
              <a:rPr lang="en-US" altLang="zh-CN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ea"/>
                <a:ea typeface="+mj-ea"/>
              </a:rPr>
              <a:t>HAB </a:t>
            </a:r>
            <a:r>
              <a:rPr lang="zh-CN" alt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ea"/>
                <a:ea typeface="+mj-ea"/>
              </a:rPr>
              <a:t>中，根组织（例如：</a:t>
            </a:r>
            <a:r>
              <a:rPr lang="en-US" altLang="zh-CN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ea"/>
                <a:ea typeface="+mj-ea"/>
              </a:rPr>
              <a:t>Contoso, Ltd</a:t>
            </a:r>
            <a:r>
              <a:rPr lang="zh-CN" alt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ea"/>
                <a:ea typeface="+mj-ea"/>
              </a:rPr>
              <a:t>）用作顶层，在该顶层下面，可以添加若干子层来创建按分部、部门或其他任何要指定的组织层划分的自定义 </a:t>
            </a:r>
            <a:r>
              <a:rPr lang="en-US" altLang="zh-CN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ea"/>
                <a:ea typeface="+mj-ea"/>
              </a:rPr>
              <a:t>HAB</a:t>
            </a:r>
            <a:r>
              <a:rPr lang="zh-CN" alt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ea"/>
                <a:ea typeface="+mj-ea"/>
              </a:rPr>
              <a:t>。右图使用以下结构说明 </a:t>
            </a:r>
            <a:r>
              <a:rPr lang="en-US" altLang="zh-CN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ea"/>
                <a:ea typeface="+mj-ea"/>
              </a:rPr>
              <a:t>Contoso, Ltd </a:t>
            </a:r>
            <a:r>
              <a:rPr lang="zh-CN" alt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ea"/>
                <a:ea typeface="+mj-ea"/>
              </a:rPr>
              <a:t>的 </a:t>
            </a:r>
            <a:r>
              <a:rPr lang="en-US" altLang="zh-CN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ea"/>
                <a:ea typeface="+mj-ea"/>
              </a:rPr>
              <a:t>HAB</a:t>
            </a:r>
            <a:r>
              <a:rPr lang="zh-CN" alt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ea"/>
                <a:ea typeface="+mj-ea"/>
              </a:rPr>
              <a:t>：</a:t>
            </a:r>
          </a:p>
          <a:p>
            <a:pPr lvl="1">
              <a:lnSpc>
                <a:spcPct val="150000"/>
              </a:lnSpc>
            </a:pPr>
            <a:r>
              <a:rPr lang="zh-CN" alt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ea"/>
                <a:ea typeface="+mj-ea"/>
              </a:rPr>
              <a:t>顶层代表根组织 </a:t>
            </a:r>
            <a:r>
              <a:rPr lang="en-US" altLang="zh-CN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ea"/>
                <a:ea typeface="+mj-ea"/>
              </a:rPr>
              <a:t>Contoso, Ltd</a:t>
            </a:r>
            <a:r>
              <a:rPr lang="zh-CN" alt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ea"/>
                <a:ea typeface="+mj-ea"/>
              </a:rPr>
              <a:t>。</a:t>
            </a:r>
          </a:p>
          <a:p>
            <a:pPr lvl="1">
              <a:lnSpc>
                <a:spcPct val="150000"/>
              </a:lnSpc>
            </a:pPr>
            <a:r>
              <a:rPr lang="zh-CN" alt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ea"/>
                <a:ea typeface="+mj-ea"/>
              </a:rPr>
              <a:t>第二级子层代表 </a:t>
            </a:r>
            <a:r>
              <a:rPr lang="en-US" altLang="zh-CN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ea"/>
                <a:ea typeface="+mj-ea"/>
              </a:rPr>
              <a:t>Contoso Ltd </a:t>
            </a:r>
            <a:r>
              <a:rPr lang="zh-CN" alt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ea"/>
                <a:ea typeface="+mj-ea"/>
              </a:rPr>
              <a:t>内的业务分部：企业办公室、产品支持组织、 销售和市场营销组织。</a:t>
            </a:r>
          </a:p>
          <a:p>
            <a:pPr lvl="1">
              <a:lnSpc>
                <a:spcPct val="150000"/>
              </a:lnSpc>
            </a:pPr>
            <a:r>
              <a:rPr lang="zh-CN" alt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ea"/>
                <a:ea typeface="+mj-ea"/>
              </a:rPr>
              <a:t>第三级子层代表企业办公室分部内的部门：人力资源、帐户管理小组、管理组。</a:t>
            </a:r>
            <a:endParaRPr lang="zh-CN" altLang="en-US" sz="1400" dirty="0">
              <a:solidFill>
                <a:schemeClr val="tx1">
                  <a:lumMod val="65000"/>
                  <a:lumOff val="35000"/>
                </a:schemeClr>
              </a:solidFill>
              <a:latin typeface="+mj-ea"/>
              <a:ea typeface="+mj-ea"/>
            </a:endParaRPr>
          </a:p>
        </p:txBody>
      </p:sp>
      <p:pic>
        <p:nvPicPr>
          <p:cNvPr id="46" name="图片 4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39819" y="1441192"/>
            <a:ext cx="5728306" cy="3475228"/>
          </a:xfrm>
          <a:prstGeom prst="rect">
            <a:avLst/>
          </a:prstGeom>
        </p:spPr>
      </p:pic>
      <p:sp>
        <p:nvSpPr>
          <p:cNvPr id="47" name="矩形 46"/>
          <p:cNvSpPr/>
          <p:nvPr/>
        </p:nvSpPr>
        <p:spPr>
          <a:xfrm>
            <a:off x="5851508" y="5019779"/>
            <a:ext cx="5912153" cy="8790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kern="100" dirty="0" smtClean="0">
                <a:solidFill>
                  <a:srgbClr val="FF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HAB</a:t>
            </a:r>
            <a:r>
              <a:rPr lang="zh-CN" altLang="en-US" kern="100" dirty="0" smtClean="0">
                <a:solidFill>
                  <a:srgbClr val="FF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组织中的成员（如上图中的副总裁、设备运营经理）平行显示在右侧列表中。</a:t>
            </a:r>
            <a:endParaRPr lang="zh-CN" altLang="en-US" kern="100" dirty="0">
              <a:solidFill>
                <a:srgbClr val="FF0000"/>
              </a:solidFill>
              <a:latin typeface="Calibri" panose="020F0502020204030204" pitchFamily="34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7209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2"/>
          <p:cNvSpPr txBox="1">
            <a:spLocks/>
          </p:cNvSpPr>
          <p:nvPr/>
        </p:nvSpPr>
        <p:spPr>
          <a:xfrm>
            <a:off x="519112" y="307430"/>
            <a:ext cx="11149013" cy="747897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 dirty="0">
                <a:solidFill>
                  <a:srgbClr val="99339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什么</a:t>
            </a:r>
            <a:r>
              <a:rPr lang="zh-CN" altLang="en-US" dirty="0" smtClean="0">
                <a:solidFill>
                  <a:srgbClr val="99339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是</a:t>
            </a:r>
            <a:r>
              <a:rPr lang="en-US" altLang="zh-CN" spc="-150" dirty="0" smtClean="0">
                <a:solidFill>
                  <a:srgbClr val="99339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HAB for Exchange OWA</a:t>
            </a:r>
            <a:endParaRPr lang="en-US" altLang="zh-CN" spc="-150" dirty="0">
              <a:solidFill>
                <a:srgbClr val="993399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" name="内容占位符 2"/>
          <p:cNvSpPr txBox="1">
            <a:spLocks/>
          </p:cNvSpPr>
          <p:nvPr/>
        </p:nvSpPr>
        <p:spPr>
          <a:xfrm>
            <a:off x="573704" y="1145822"/>
            <a:ext cx="6323122" cy="5016758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altLang="zh-CN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OWA</a:t>
            </a:r>
            <a:r>
              <a:rPr lang="zh-CN" altLang="en-US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版的“组织架构树”（简称</a:t>
            </a:r>
            <a:r>
              <a:rPr lang="en-US" altLang="zh-CN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OWA HAB</a:t>
            </a:r>
            <a:r>
              <a:rPr lang="zh-CN" altLang="en-US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）</a:t>
            </a:r>
            <a:r>
              <a:rPr lang="en-US" altLang="zh-CN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;</a:t>
            </a:r>
          </a:p>
          <a:p>
            <a:pPr>
              <a:lnSpc>
                <a:spcPct val="150000"/>
              </a:lnSpc>
            </a:pPr>
            <a:r>
              <a:rPr lang="zh-CN" altLang="en-US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基于活动目录数据源</a:t>
            </a:r>
            <a:r>
              <a:rPr lang="zh-CN" altLang="en-US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的企业组织结构树形</a:t>
            </a:r>
            <a:r>
              <a:rPr lang="zh-CN" altLang="en-US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展示</a:t>
            </a:r>
            <a:r>
              <a:rPr lang="zh-CN" altLang="en-US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；</a:t>
            </a:r>
            <a:endParaRPr lang="en-US" altLang="zh-CN" sz="1800" dirty="0" smtClean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与</a:t>
            </a:r>
            <a:r>
              <a:rPr lang="en-US" altLang="zh-CN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Exchange OWA</a:t>
            </a:r>
            <a:r>
              <a:rPr lang="zh-CN" altLang="en-US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无缝集成，用户界面</a:t>
            </a:r>
            <a:r>
              <a:rPr lang="zh-CN" altLang="en-US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体验</a:t>
            </a:r>
            <a:r>
              <a:rPr lang="zh-CN" altLang="en-US" sz="1800" dirty="0" smtClean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与 </a:t>
            </a:r>
            <a:r>
              <a:rPr lang="en-US" altLang="zh-CN" sz="1800" dirty="0" smtClean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MS Outlook</a:t>
            </a:r>
            <a:r>
              <a:rPr lang="zh-CN" altLang="en-US" sz="1800" dirty="0" smtClean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客户端保持一致</a:t>
            </a:r>
            <a:r>
              <a:rPr lang="zh-CN" altLang="en-US" sz="18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；</a:t>
            </a:r>
            <a:endParaRPr lang="en-US" altLang="zh-CN" sz="1800" dirty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在</a:t>
            </a:r>
            <a:r>
              <a:rPr lang="en-US" altLang="zh-CN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Exchange OWA</a:t>
            </a:r>
            <a:r>
              <a:rPr lang="zh-CN" altLang="en-US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中简便嵌入</a:t>
            </a:r>
            <a:r>
              <a:rPr lang="en-US" altLang="zh-CN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HAB</a:t>
            </a:r>
            <a:r>
              <a:rPr lang="zh-CN" altLang="en-US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应用插件，</a:t>
            </a:r>
            <a:r>
              <a:rPr lang="zh-CN" altLang="en-US" sz="1800" dirty="0" smtClean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与</a:t>
            </a:r>
            <a:r>
              <a:rPr lang="zh-CN" altLang="en-US" sz="18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原生</a:t>
            </a:r>
            <a:r>
              <a:rPr lang="zh-CN" altLang="en-US" sz="1800" dirty="0" smtClean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默认</a:t>
            </a:r>
            <a:r>
              <a:rPr lang="zh-CN" altLang="en-US" sz="18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地址簿</a:t>
            </a:r>
            <a:r>
              <a:rPr lang="zh-CN" altLang="en-US" sz="1800" dirty="0" smtClean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共存</a:t>
            </a:r>
            <a:r>
              <a:rPr lang="zh-CN" altLang="en-US" sz="18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；</a:t>
            </a:r>
            <a:endParaRPr lang="en-US" altLang="zh-CN" sz="1800" dirty="0" smtClean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支持</a:t>
            </a:r>
            <a:r>
              <a:rPr lang="zh-CN" altLang="en-US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主流浏览器，最佳建议</a:t>
            </a:r>
            <a:r>
              <a:rPr lang="en-US" altLang="zh-CN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IE9.0</a:t>
            </a:r>
            <a:r>
              <a:rPr lang="zh-CN" altLang="en-US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及以上</a:t>
            </a:r>
            <a:r>
              <a:rPr lang="zh-CN" altLang="en-US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版本</a:t>
            </a:r>
            <a:r>
              <a:rPr lang="zh-CN" altLang="en-US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；</a:t>
            </a:r>
            <a:endParaRPr lang="en-US" altLang="zh-CN" sz="1800" dirty="0" smtClean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支持</a:t>
            </a:r>
            <a:r>
              <a:rPr lang="en-US" altLang="zh-CN" sz="1800" dirty="0" smtClean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Exchange 2007 / 2010 /2013</a:t>
            </a:r>
            <a:r>
              <a:rPr lang="zh-CN" altLang="en-US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服务器</a:t>
            </a:r>
            <a:r>
              <a:rPr lang="zh-CN" altLang="en-US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；</a:t>
            </a:r>
            <a:endParaRPr lang="en-US" altLang="zh-CN" sz="1800" dirty="0" smtClean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易于</a:t>
            </a:r>
            <a:r>
              <a:rPr lang="zh-CN" altLang="en-US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部署、管理和</a:t>
            </a:r>
            <a:r>
              <a:rPr lang="zh-CN" altLang="en-US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维护，建议搭配</a:t>
            </a:r>
            <a:r>
              <a:rPr lang="en-US" altLang="zh-CN" sz="1800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【</a:t>
            </a:r>
            <a:r>
              <a:rPr lang="zh-CN" altLang="en-US" sz="1800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组织</a:t>
            </a:r>
            <a:r>
              <a:rPr lang="zh-CN" altLang="en-US" sz="1800" dirty="0" smtClean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架构树（</a:t>
            </a:r>
            <a:r>
              <a:rPr lang="en-US" altLang="zh-CN" sz="1800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HAB</a:t>
            </a:r>
            <a:r>
              <a:rPr lang="zh-CN" altLang="en-US" sz="1800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）管理</a:t>
            </a:r>
            <a:r>
              <a:rPr lang="zh-CN" altLang="en-US" sz="1800" dirty="0" smtClean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工具</a:t>
            </a:r>
            <a:r>
              <a:rPr lang="en-US" altLang="zh-CN" sz="1800" dirty="0" smtClean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】</a:t>
            </a:r>
            <a:r>
              <a:rPr lang="zh-CN" altLang="en-US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使用</a:t>
            </a:r>
            <a:r>
              <a:rPr lang="zh-CN" altLang="en-US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。</a:t>
            </a:r>
          </a:p>
        </p:txBody>
      </p:sp>
      <p:sp>
        <p:nvSpPr>
          <p:cNvPr id="7" name="剪去对角的矩形 6"/>
          <p:cNvSpPr/>
          <p:nvPr/>
        </p:nvSpPr>
        <p:spPr>
          <a:xfrm>
            <a:off x="6949441" y="1310776"/>
            <a:ext cx="4911634" cy="4496345"/>
          </a:xfrm>
          <a:prstGeom prst="snip2DiagRect">
            <a:avLst/>
          </a:prstGeom>
          <a:solidFill>
            <a:srgbClr val="99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rIns="180000" rtlCol="0" anchor="ctr"/>
          <a:lstStyle/>
          <a:p>
            <a:pPr>
              <a:lnSpc>
                <a:spcPct val="200000"/>
              </a:lnSpc>
            </a:pP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微软</a:t>
            </a:r>
            <a:r>
              <a:rPr lang="en-US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Exchange Server 2010/2013</a:t>
            </a: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和</a:t>
            </a:r>
            <a:r>
              <a:rPr lang="en-US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Outlook </a:t>
            </a:r>
            <a:r>
              <a:rPr lang="en-US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2007/2010/2013</a:t>
            </a: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中提供了对</a:t>
            </a:r>
            <a:r>
              <a:rPr lang="en-US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HAB</a:t>
            </a: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的支持，但尚未提供对</a:t>
            </a:r>
            <a:r>
              <a:rPr lang="en-US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OWA HAB</a:t>
            </a: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的支持。为满足国内企业用户习惯于通过组织结构查找联系人的需求，我们推出</a:t>
            </a:r>
            <a:r>
              <a:rPr lang="zh-CN" altLang="en-US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了</a:t>
            </a:r>
            <a:r>
              <a:rPr lang="en-US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【</a:t>
            </a:r>
            <a:r>
              <a:rPr lang="en-US" altLang="zh-CN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HAB </a:t>
            </a:r>
            <a:r>
              <a:rPr lang="en-US" altLang="zh-CN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for Exchange </a:t>
            </a:r>
            <a:r>
              <a:rPr lang="en-US" altLang="zh-CN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OWA】</a:t>
            </a:r>
            <a:r>
              <a:rPr lang="zh-CN" altLang="en-US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的</a:t>
            </a: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应用插件。</a:t>
            </a:r>
            <a:endParaRPr lang="zh-CN" altLang="zh-CN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282834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2"/>
          <p:cNvSpPr txBox="1">
            <a:spLocks/>
          </p:cNvSpPr>
          <p:nvPr/>
        </p:nvSpPr>
        <p:spPr>
          <a:xfrm>
            <a:off x="519112" y="307430"/>
            <a:ext cx="11149013" cy="747897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 spc="-150" dirty="0" smtClean="0">
                <a:solidFill>
                  <a:srgbClr val="99339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OWA HAB</a:t>
            </a:r>
            <a:r>
              <a:rPr lang="zh-CN" altLang="en-US" spc="-150" dirty="0" smtClean="0">
                <a:solidFill>
                  <a:srgbClr val="99339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使用界面</a:t>
            </a:r>
            <a:endParaRPr lang="en-US" altLang="zh-CN" dirty="0">
              <a:solidFill>
                <a:srgbClr val="993399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14" name="图片 1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57818" y="1123566"/>
            <a:ext cx="8255174" cy="50821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4890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2"/>
          <p:cNvSpPr txBox="1">
            <a:spLocks/>
          </p:cNvSpPr>
          <p:nvPr/>
        </p:nvSpPr>
        <p:spPr>
          <a:xfrm>
            <a:off x="519112" y="307430"/>
            <a:ext cx="11149013" cy="747897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 spc="-150" dirty="0" smtClean="0">
                <a:solidFill>
                  <a:srgbClr val="99339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OWA HAB</a:t>
            </a:r>
            <a:r>
              <a:rPr lang="zh-CN" altLang="en-US" spc="-150" dirty="0" smtClean="0">
                <a:solidFill>
                  <a:srgbClr val="99339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产品特性</a:t>
            </a:r>
            <a:endParaRPr lang="en-US" altLang="zh-CN" dirty="0">
              <a:solidFill>
                <a:srgbClr val="993399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" name="Rectangle 3"/>
          <p:cNvSpPr/>
          <p:nvPr/>
        </p:nvSpPr>
        <p:spPr bwMode="auto">
          <a:xfrm>
            <a:off x="676769" y="1399214"/>
            <a:ext cx="2111393" cy="2256346"/>
          </a:xfrm>
          <a:prstGeom prst="rect">
            <a:avLst/>
          </a:prstGeom>
          <a:solidFill>
            <a:srgbClr val="993399"/>
          </a:soli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45720" tIns="45720" rIns="4572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</a:pPr>
            <a:endParaRPr lang="en-US" altLang="zh-CN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85750" indent="-285750" defTabSz="914099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支持一人多岗</a:t>
            </a:r>
            <a:endParaRPr lang="en-US" altLang="zh-CN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85750" indent="-285750" defTabSz="914099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支持显示已定义的组织和组织成员的排序</a:t>
            </a:r>
            <a:r>
              <a:rPr lang="zh-CN" altLang="en-US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状态</a:t>
            </a:r>
            <a:endParaRPr lang="en-US" altLang="zh-CN" dirty="0">
              <a:gradFill>
                <a:gsLst>
                  <a:gs pos="0">
                    <a:srgbClr val="FFFFFF"/>
                  </a:gs>
                  <a:gs pos="100000">
                    <a:srgbClr val="FFFFFF"/>
                  </a:gs>
                </a:gsLst>
                <a:lin ang="5400000" scaled="0"/>
              </a:gradFill>
              <a:latin typeface="微软雅黑" panose="020B0503020204020204" pitchFamily="34" charset="-122"/>
              <a:ea typeface="微软雅黑" panose="020B0503020204020204" pitchFamily="34" charset="-122"/>
              <a:cs typeface="Segoe UI" pitchFamily="34" charset="0"/>
            </a:endParaRPr>
          </a:p>
        </p:txBody>
      </p:sp>
      <p:sp>
        <p:nvSpPr>
          <p:cNvPr id="8" name="Rectangle 44"/>
          <p:cNvSpPr/>
          <p:nvPr/>
        </p:nvSpPr>
        <p:spPr bwMode="auto">
          <a:xfrm>
            <a:off x="2871085" y="1399214"/>
            <a:ext cx="2111393" cy="2256346"/>
          </a:xfrm>
          <a:prstGeom prst="rect">
            <a:avLst/>
          </a:prstGeom>
          <a:solidFill>
            <a:srgbClr val="993399"/>
          </a:soli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45720" tIns="45720" rIns="4572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285750" indent="-285750" defTabSz="914099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endParaRPr lang="en-US" altLang="zh-CN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85750" indent="-285750" defTabSz="914099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zh-CN" altLang="en-US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支持</a:t>
            </a: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通过多种关键字搜索组织或组织成员</a:t>
            </a:r>
            <a:endParaRPr lang="en-US" altLang="zh-CN" dirty="0">
              <a:gradFill>
                <a:gsLst>
                  <a:gs pos="0">
                    <a:srgbClr val="FFFFFF"/>
                  </a:gs>
                  <a:gs pos="100000">
                    <a:srgbClr val="FFFFFF"/>
                  </a:gs>
                </a:gsLst>
                <a:lin ang="5400000" scaled="0"/>
              </a:gradFill>
              <a:latin typeface="微软雅黑" panose="020B0503020204020204" pitchFamily="34" charset="-122"/>
              <a:ea typeface="微软雅黑" panose="020B0503020204020204" pitchFamily="34" charset="-122"/>
              <a:cs typeface="Segoe UI" pitchFamily="34" charset="0"/>
            </a:endParaRPr>
          </a:p>
          <a:p>
            <a:pPr marL="285750" indent="-285750" defTabSz="914099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endParaRPr lang="en-US" altLang="zh-CN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" name="Rectangle 15"/>
          <p:cNvSpPr/>
          <p:nvPr/>
        </p:nvSpPr>
        <p:spPr bwMode="auto">
          <a:xfrm>
            <a:off x="5061213" y="1399214"/>
            <a:ext cx="2111393" cy="2256346"/>
          </a:xfrm>
          <a:prstGeom prst="rect">
            <a:avLst/>
          </a:prstGeom>
          <a:solidFill>
            <a:srgbClr val="993399"/>
          </a:soli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45720" tIns="45720" rIns="4572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285750" indent="-285750" defTabSz="914099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endParaRPr lang="en-US" altLang="zh-CN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85750" indent="-285750" defTabSz="914099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支持双击添加组织或组织成员到主送</a:t>
            </a:r>
            <a:r>
              <a:rPr lang="en-US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/</a:t>
            </a: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抄送</a:t>
            </a:r>
            <a:r>
              <a:rPr lang="en-US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/</a:t>
            </a: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密送中的任一栏</a:t>
            </a:r>
            <a:endParaRPr lang="en-US" altLang="zh-CN" dirty="0">
              <a:gradFill>
                <a:gsLst>
                  <a:gs pos="0">
                    <a:srgbClr val="FFFFFF"/>
                  </a:gs>
                  <a:gs pos="100000">
                    <a:srgbClr val="FFFFFF"/>
                  </a:gs>
                </a:gsLst>
                <a:lin ang="5400000" scaled="0"/>
              </a:gradFill>
              <a:latin typeface="微软雅黑" panose="020B0503020204020204" pitchFamily="34" charset="-122"/>
              <a:ea typeface="微软雅黑" panose="020B0503020204020204" pitchFamily="34" charset="-122"/>
              <a:cs typeface="Segoe UI" pitchFamily="34" charset="0"/>
            </a:endParaRPr>
          </a:p>
          <a:p>
            <a:pPr marL="285750" indent="-285750" defTabSz="914099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endParaRPr lang="en-US" altLang="zh-CN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" name="Rectangle 18"/>
          <p:cNvSpPr/>
          <p:nvPr/>
        </p:nvSpPr>
        <p:spPr bwMode="auto">
          <a:xfrm>
            <a:off x="676769" y="3744430"/>
            <a:ext cx="2111393" cy="2256346"/>
          </a:xfrm>
          <a:prstGeom prst="rect">
            <a:avLst/>
          </a:prstGeom>
          <a:solidFill>
            <a:srgbClr val="993399"/>
          </a:soli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45720" tIns="45720" rIns="4572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285750" indent="-285750" defTabSz="914099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endParaRPr lang="en-US" altLang="zh-CN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85750" indent="-285750" defTabSz="914099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支持取消（删除）已添加到收件人栏中的组织或组织成员</a:t>
            </a:r>
            <a:endParaRPr lang="en-US" altLang="zh-CN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85750" indent="-285750" defTabSz="914099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endParaRPr lang="en-US" altLang="zh-CN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" name="Rectangle 21"/>
          <p:cNvSpPr/>
          <p:nvPr/>
        </p:nvSpPr>
        <p:spPr bwMode="auto">
          <a:xfrm>
            <a:off x="2871085" y="3744430"/>
            <a:ext cx="2111393" cy="2256346"/>
          </a:xfrm>
          <a:prstGeom prst="rect">
            <a:avLst/>
          </a:prstGeom>
          <a:solidFill>
            <a:srgbClr val="993399"/>
          </a:soli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45720" tIns="45720" rIns="4572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285750" indent="-285750" defTabSz="914099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endParaRPr lang="en-US" altLang="zh-CN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85750" indent="-285750" defTabSz="914099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支持显示组织成员详细信息（如：职务、别名、电话等）</a:t>
            </a:r>
            <a:endParaRPr lang="en-US" altLang="zh-CN" dirty="0">
              <a:gradFill>
                <a:gsLst>
                  <a:gs pos="0">
                    <a:srgbClr val="FFFFFF"/>
                  </a:gs>
                  <a:gs pos="100000">
                    <a:srgbClr val="FFFFFF"/>
                  </a:gs>
                </a:gsLst>
                <a:lin ang="5400000" scaled="0"/>
              </a:gradFill>
              <a:latin typeface="微软雅黑" panose="020B0503020204020204" pitchFamily="34" charset="-122"/>
              <a:ea typeface="微软雅黑" panose="020B0503020204020204" pitchFamily="34" charset="-122"/>
              <a:cs typeface="Segoe UI" pitchFamily="34" charset="0"/>
            </a:endParaRPr>
          </a:p>
          <a:p>
            <a:pPr marL="285750" indent="-285750" defTabSz="914099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endParaRPr lang="en-US" altLang="zh-CN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" name="Rectangle 28"/>
          <p:cNvSpPr/>
          <p:nvPr/>
        </p:nvSpPr>
        <p:spPr bwMode="auto">
          <a:xfrm>
            <a:off x="5061213" y="3744430"/>
            <a:ext cx="2111393" cy="2256346"/>
          </a:xfrm>
          <a:prstGeom prst="rect">
            <a:avLst/>
          </a:prstGeom>
          <a:solidFill>
            <a:srgbClr val="993399"/>
          </a:soli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45720" tIns="45720" rIns="4572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285750" indent="-285750" defTabSz="914099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endParaRPr lang="en-US" altLang="zh-CN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85750" indent="-285750" defTabSz="914099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zh-CN" altLang="en-US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支持大规模用户环境下使用，性能良好</a:t>
            </a:r>
            <a:endParaRPr lang="en-US" altLang="zh-CN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85750" indent="-285750" defTabSz="914099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zh-CN" altLang="en-US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最大</a:t>
            </a:r>
            <a:r>
              <a:rPr lang="en-US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3</a:t>
            </a:r>
            <a:r>
              <a:rPr lang="zh-CN" altLang="en-US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万用户实际环境使用</a:t>
            </a:r>
            <a:endParaRPr lang="en-US" altLang="zh-CN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" name="Rectangle 48"/>
          <p:cNvSpPr/>
          <p:nvPr/>
        </p:nvSpPr>
        <p:spPr bwMode="auto">
          <a:xfrm>
            <a:off x="7251341" y="1399213"/>
            <a:ext cx="4557482" cy="4601563"/>
          </a:xfrm>
          <a:prstGeom prst="rect">
            <a:avLst/>
          </a:prstGeom>
          <a:solidFill>
            <a:srgbClr val="993399"/>
          </a:soli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0" tIns="45720" rIns="180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50000"/>
              </a:lnSpc>
            </a:pPr>
            <a:r>
              <a:rPr lang="zh-CN" altLang="en-US" sz="2800" dirty="0" smtClean="0">
                <a:latin typeface="+mj-ea"/>
                <a:ea typeface="+mj-ea"/>
              </a:rPr>
              <a:t>架构原理：</a:t>
            </a:r>
            <a:endParaRPr lang="en-US" altLang="zh-CN" sz="2800" dirty="0" smtClean="0">
              <a:latin typeface="+mj-ea"/>
              <a:ea typeface="+mj-ea"/>
            </a:endParaRP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u"/>
            </a:pPr>
            <a:r>
              <a:rPr lang="zh-CN" altLang="en-US" dirty="0">
                <a:latin typeface="+mj-ea"/>
                <a:ea typeface="+mj-ea"/>
              </a:rPr>
              <a:t>符合微软原生架构，数据存储</a:t>
            </a:r>
            <a:r>
              <a:rPr lang="zh-CN" altLang="en-US" dirty="0" smtClean="0">
                <a:latin typeface="+mj-ea"/>
                <a:ea typeface="+mj-ea"/>
              </a:rPr>
              <a:t>在</a:t>
            </a:r>
            <a:r>
              <a:rPr lang="zh-CN" altLang="en-US" dirty="0">
                <a:latin typeface="+mj-ea"/>
                <a:ea typeface="+mj-ea"/>
              </a:rPr>
              <a:t>活动</a:t>
            </a:r>
            <a:r>
              <a:rPr lang="zh-CN" altLang="en-US" dirty="0" smtClean="0">
                <a:latin typeface="+mj-ea"/>
                <a:ea typeface="+mj-ea"/>
              </a:rPr>
              <a:t>目录</a:t>
            </a:r>
            <a:r>
              <a:rPr lang="zh-CN" altLang="en-US" dirty="0">
                <a:latin typeface="+mj-ea"/>
                <a:ea typeface="+mj-ea"/>
              </a:rPr>
              <a:t>数据库</a:t>
            </a:r>
            <a:r>
              <a:rPr lang="zh-CN" altLang="en-US" dirty="0" smtClean="0">
                <a:latin typeface="+mj-ea"/>
                <a:ea typeface="+mj-ea"/>
              </a:rPr>
              <a:t>中，数据变化无延时</a:t>
            </a:r>
            <a:r>
              <a:rPr lang="zh-CN" altLang="en-US" dirty="0">
                <a:latin typeface="+mj-ea"/>
                <a:ea typeface="+mj-ea"/>
              </a:rPr>
              <a:t>；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u"/>
            </a:pPr>
            <a:r>
              <a:rPr lang="zh-CN" altLang="en-US" dirty="0">
                <a:latin typeface="+mj-ea"/>
                <a:ea typeface="+mj-ea"/>
              </a:rPr>
              <a:t>利用组嵌套关系，</a:t>
            </a:r>
            <a:r>
              <a:rPr lang="zh-CN" altLang="en-US" dirty="0" smtClean="0">
                <a:latin typeface="+mj-ea"/>
                <a:ea typeface="+mj-ea"/>
              </a:rPr>
              <a:t>映射组织</a:t>
            </a:r>
            <a:r>
              <a:rPr lang="zh-CN" altLang="en-US" dirty="0">
                <a:latin typeface="+mj-ea"/>
                <a:ea typeface="+mj-ea"/>
              </a:rPr>
              <a:t>结构</a:t>
            </a:r>
            <a:r>
              <a:rPr lang="zh-CN" altLang="en-US" dirty="0" smtClean="0">
                <a:latin typeface="+mj-ea"/>
                <a:ea typeface="+mj-ea"/>
              </a:rPr>
              <a:t>关系</a:t>
            </a:r>
            <a:r>
              <a:rPr lang="en-US" altLang="zh-CN" dirty="0" smtClean="0">
                <a:latin typeface="+mj-ea"/>
                <a:ea typeface="+mj-ea"/>
              </a:rPr>
              <a:t>;</a:t>
            </a:r>
            <a:endParaRPr lang="zh-CN" altLang="en-US" dirty="0">
              <a:latin typeface="+mj-ea"/>
              <a:ea typeface="+mj-ea"/>
            </a:endParaRP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u"/>
            </a:pPr>
            <a:r>
              <a:rPr lang="zh-CN" altLang="en-US" dirty="0">
                <a:latin typeface="+mj-ea"/>
                <a:ea typeface="+mj-ea"/>
              </a:rPr>
              <a:t>利用单一帐号能隶属于多个组，支持一人多岗位</a:t>
            </a:r>
            <a:r>
              <a:rPr lang="zh-CN" altLang="en-US" dirty="0" smtClean="0">
                <a:latin typeface="+mj-ea"/>
                <a:ea typeface="+mj-ea"/>
              </a:rPr>
              <a:t>需求</a:t>
            </a:r>
            <a:r>
              <a:rPr lang="zh-CN" altLang="en-US" dirty="0">
                <a:latin typeface="+mj-ea"/>
                <a:ea typeface="+mj-ea"/>
              </a:rPr>
              <a:t>；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u"/>
            </a:pPr>
            <a:r>
              <a:rPr lang="zh-CN" altLang="en-US" dirty="0">
                <a:latin typeface="+mj-ea"/>
                <a:ea typeface="+mj-ea"/>
              </a:rPr>
              <a:t>利用帐号或组的索引属性，支持领导在前，重要部门在前的按顺序显示</a:t>
            </a:r>
            <a:r>
              <a:rPr lang="zh-CN" altLang="en-US" dirty="0" smtClean="0">
                <a:latin typeface="+mj-ea"/>
                <a:ea typeface="+mj-ea"/>
              </a:rPr>
              <a:t>需求；</a:t>
            </a:r>
            <a:r>
              <a:rPr lang="en-US" altLang="zh-CN" dirty="0" smtClean="0">
                <a:latin typeface="+mj-ea"/>
                <a:ea typeface="+mj-ea"/>
              </a:rPr>
              <a:t> </a:t>
            </a:r>
            <a:r>
              <a:rPr lang="zh-CN" altLang="en-US" dirty="0" smtClean="0">
                <a:latin typeface="+mj-ea"/>
                <a:ea typeface="+mj-ea"/>
              </a:rPr>
              <a:t>异步数据加载，分页显示，满足大用户量环境使用。</a:t>
            </a:r>
            <a:endParaRPr lang="zh-CN" altLang="zh-CN" sz="2000" dirty="0"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3626938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2"/>
          <p:cNvSpPr txBox="1">
            <a:spLocks/>
          </p:cNvSpPr>
          <p:nvPr/>
        </p:nvSpPr>
        <p:spPr>
          <a:xfrm>
            <a:off x="519112" y="307430"/>
            <a:ext cx="11149013" cy="747897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 spc="-150" dirty="0" smtClean="0">
                <a:solidFill>
                  <a:srgbClr val="99339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OWA HAB</a:t>
            </a:r>
            <a:r>
              <a:rPr lang="zh-CN" altLang="en-US" spc="-150" dirty="0" smtClean="0">
                <a:solidFill>
                  <a:srgbClr val="99339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部署环境</a:t>
            </a:r>
            <a:endParaRPr lang="en-US" altLang="zh-CN" dirty="0">
              <a:solidFill>
                <a:srgbClr val="993399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4" name="内容占位符 2"/>
          <p:cNvSpPr txBox="1">
            <a:spLocks/>
          </p:cNvSpPr>
          <p:nvPr/>
        </p:nvSpPr>
        <p:spPr>
          <a:xfrm>
            <a:off x="573703" y="1267476"/>
            <a:ext cx="9896339" cy="430117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200000"/>
              </a:lnSpc>
            </a:pPr>
            <a:r>
              <a:rPr lang="zh-CN" altLang="en-US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ea"/>
                <a:ea typeface="+mj-ea"/>
              </a:rPr>
              <a:t>部署在每一台</a:t>
            </a:r>
            <a:r>
              <a:rPr lang="en-US" altLang="zh-CN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ea"/>
                <a:ea typeface="+mj-ea"/>
              </a:rPr>
              <a:t>Exchange </a:t>
            </a:r>
            <a:r>
              <a:rPr lang="zh-CN" altLang="en-US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ea"/>
                <a:ea typeface="+mj-ea"/>
              </a:rPr>
              <a:t>客户端访问角色服务器的上</a:t>
            </a:r>
            <a:endParaRPr lang="en-US" altLang="zh-CN" sz="1800" dirty="0" smtClean="0">
              <a:solidFill>
                <a:schemeClr val="tx1">
                  <a:lumMod val="65000"/>
                  <a:lumOff val="35000"/>
                </a:schemeClr>
              </a:solidFill>
              <a:latin typeface="+mj-ea"/>
              <a:ea typeface="+mj-ea"/>
            </a:endParaRPr>
          </a:p>
          <a:p>
            <a:pPr>
              <a:lnSpc>
                <a:spcPct val="200000"/>
              </a:lnSpc>
            </a:pPr>
            <a:r>
              <a:rPr lang="zh-CN" altLang="en-US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ea"/>
                <a:ea typeface="+mj-ea"/>
              </a:rPr>
              <a:t>提供一个具有普通访问权限账号的域账号</a:t>
            </a:r>
            <a:endParaRPr lang="en-US" altLang="zh-CN" sz="1800" dirty="0" smtClean="0">
              <a:solidFill>
                <a:schemeClr val="tx1">
                  <a:lumMod val="65000"/>
                  <a:lumOff val="35000"/>
                </a:schemeClr>
              </a:solidFill>
              <a:latin typeface="+mj-ea"/>
              <a:ea typeface="+mj-ea"/>
            </a:endParaRPr>
          </a:p>
          <a:p>
            <a:pPr>
              <a:lnSpc>
                <a:spcPct val="200000"/>
              </a:lnSpc>
            </a:pPr>
            <a:r>
              <a:rPr lang="zh-CN" altLang="en-US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ea"/>
                <a:ea typeface="+mj-ea"/>
              </a:rPr>
              <a:t>如果是</a:t>
            </a:r>
            <a:r>
              <a:rPr lang="en-US" altLang="zh-CN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ea"/>
                <a:ea typeface="+mj-ea"/>
              </a:rPr>
              <a:t>Exchange 2007</a:t>
            </a:r>
            <a:r>
              <a:rPr lang="zh-CN" altLang="en-US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ea"/>
                <a:ea typeface="+mj-ea"/>
              </a:rPr>
              <a:t>环境，需执行</a:t>
            </a:r>
            <a:r>
              <a:rPr lang="en-US" altLang="zh-CN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ea"/>
                <a:ea typeface="+mj-ea"/>
              </a:rPr>
              <a:t>Exchange 2010</a:t>
            </a:r>
            <a:r>
              <a:rPr lang="zh-CN" altLang="en-US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ea"/>
                <a:ea typeface="+mj-ea"/>
              </a:rPr>
              <a:t>的架构扩展</a:t>
            </a:r>
            <a:endParaRPr lang="en-US" altLang="zh-CN" sz="1800" dirty="0" smtClean="0">
              <a:solidFill>
                <a:schemeClr val="tx1">
                  <a:lumMod val="65000"/>
                  <a:lumOff val="35000"/>
                </a:schemeClr>
              </a:solidFill>
              <a:latin typeface="+mj-ea"/>
              <a:ea typeface="+mj-ea"/>
            </a:endParaRPr>
          </a:p>
          <a:p>
            <a:pPr>
              <a:lnSpc>
                <a:spcPct val="200000"/>
              </a:lnSpc>
            </a:pPr>
            <a:r>
              <a:rPr lang="zh-CN" altLang="en-US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ea"/>
                <a:ea typeface="+mj-ea"/>
              </a:rPr>
              <a:t>已经启用</a:t>
            </a:r>
            <a:r>
              <a:rPr lang="en-US" altLang="zh-CN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ea"/>
                <a:ea typeface="+mj-ea"/>
              </a:rPr>
              <a:t>Exchange </a:t>
            </a:r>
            <a:r>
              <a:rPr lang="zh-CN" altLang="en-US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ea"/>
                <a:ea typeface="+mj-ea"/>
              </a:rPr>
              <a:t>分层通讯簿（本文称为“组织架构树”），并完成相关配置工作</a:t>
            </a:r>
            <a:endParaRPr lang="en-US" altLang="zh-CN" sz="1800" dirty="0" smtClean="0">
              <a:solidFill>
                <a:schemeClr val="tx1">
                  <a:lumMod val="65000"/>
                  <a:lumOff val="35000"/>
                </a:schemeClr>
              </a:solidFill>
              <a:latin typeface="+mj-ea"/>
              <a:ea typeface="+mj-ea"/>
            </a:endParaRPr>
          </a:p>
          <a:p>
            <a:pPr lvl="1">
              <a:lnSpc>
                <a:spcPct val="200000"/>
              </a:lnSpc>
            </a:pPr>
            <a:r>
              <a:rPr lang="zh-CN" alt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ea"/>
                <a:ea typeface="+mj-ea"/>
              </a:rPr>
              <a:t>参见</a:t>
            </a:r>
            <a:r>
              <a:rPr lang="en-US" altLang="zh-CN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ea"/>
                <a:ea typeface="+mj-ea"/>
              </a:rPr>
              <a:t>Exchange </a:t>
            </a:r>
            <a:r>
              <a:rPr lang="zh-CN" alt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ea"/>
                <a:ea typeface="+mj-ea"/>
              </a:rPr>
              <a:t>在线帮助中的“电子邮件地址和通讯簿</a:t>
            </a:r>
            <a:r>
              <a:rPr lang="en-US" altLang="zh-CN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ea"/>
                <a:ea typeface="+mj-ea"/>
              </a:rPr>
              <a:t>-&gt;</a:t>
            </a:r>
            <a:r>
              <a:rPr lang="zh-CN" alt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ea"/>
                <a:ea typeface="+mj-ea"/>
              </a:rPr>
              <a:t>分层通讯簿”章节</a:t>
            </a:r>
            <a:endParaRPr lang="en-US" altLang="zh-CN" sz="1600" dirty="0" smtClean="0">
              <a:solidFill>
                <a:schemeClr val="tx1">
                  <a:lumMod val="65000"/>
                  <a:lumOff val="35000"/>
                </a:schemeClr>
              </a:solidFill>
              <a:latin typeface="+mj-ea"/>
              <a:ea typeface="+mj-ea"/>
            </a:endParaRPr>
          </a:p>
          <a:p>
            <a:pPr lvl="1">
              <a:lnSpc>
                <a:spcPct val="200000"/>
              </a:lnSpc>
            </a:pPr>
            <a:r>
              <a:rPr lang="zh-CN" alt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ea"/>
                <a:ea typeface="+mj-ea"/>
              </a:rPr>
              <a:t>或使用</a:t>
            </a:r>
            <a:r>
              <a:rPr lang="en-US" altLang="zh-CN" sz="1600" dirty="0">
                <a:solidFill>
                  <a:srgbClr val="1069AB"/>
                </a:solidFill>
                <a:latin typeface="+mj-ea"/>
                <a:ea typeface="+mj-ea"/>
              </a:rPr>
              <a:t>【</a:t>
            </a:r>
            <a:r>
              <a:rPr lang="zh-CN" altLang="en-US" sz="1600" dirty="0">
                <a:solidFill>
                  <a:srgbClr val="1069AB"/>
                </a:solidFill>
                <a:latin typeface="+mj-ea"/>
                <a:ea typeface="+mj-ea"/>
              </a:rPr>
              <a:t>组织架构</a:t>
            </a:r>
            <a:r>
              <a:rPr lang="zh-CN" altLang="en-US" sz="1600" dirty="0" smtClean="0">
                <a:solidFill>
                  <a:srgbClr val="1069AB"/>
                </a:solidFill>
                <a:latin typeface="+mj-ea"/>
                <a:ea typeface="+mj-ea"/>
              </a:rPr>
              <a:t>树（</a:t>
            </a:r>
            <a:r>
              <a:rPr lang="en-US" altLang="zh-CN" sz="1600" dirty="0">
                <a:solidFill>
                  <a:srgbClr val="1069AB"/>
                </a:solidFill>
                <a:latin typeface="+mj-ea"/>
                <a:ea typeface="+mj-ea"/>
              </a:rPr>
              <a:t>HAB</a:t>
            </a:r>
            <a:r>
              <a:rPr lang="zh-CN" altLang="en-US" sz="1600" dirty="0">
                <a:solidFill>
                  <a:srgbClr val="1069AB"/>
                </a:solidFill>
                <a:latin typeface="+mj-ea"/>
                <a:ea typeface="+mj-ea"/>
              </a:rPr>
              <a:t>）管理</a:t>
            </a:r>
            <a:r>
              <a:rPr lang="zh-CN" altLang="en-US" sz="1600" dirty="0" smtClean="0">
                <a:solidFill>
                  <a:srgbClr val="1069AB"/>
                </a:solidFill>
                <a:latin typeface="+mj-ea"/>
                <a:ea typeface="+mj-ea"/>
              </a:rPr>
              <a:t>工具</a:t>
            </a:r>
            <a:r>
              <a:rPr lang="en-US" altLang="zh-CN" sz="1600" dirty="0" smtClean="0">
                <a:solidFill>
                  <a:srgbClr val="1069AB"/>
                </a:solidFill>
                <a:latin typeface="+mj-ea"/>
                <a:ea typeface="+mj-ea"/>
              </a:rPr>
              <a:t>】</a:t>
            </a:r>
            <a:endParaRPr lang="en-US" altLang="zh-CN" sz="1600" dirty="0">
              <a:solidFill>
                <a:srgbClr val="1069AB"/>
              </a:solidFill>
              <a:latin typeface="+mj-ea"/>
              <a:ea typeface="+mj-ea"/>
            </a:endParaRPr>
          </a:p>
          <a:p>
            <a:pPr lvl="1">
              <a:lnSpc>
                <a:spcPct val="200000"/>
              </a:lnSpc>
            </a:pPr>
            <a:endParaRPr lang="zh-CN" altLang="en-US" sz="1400" dirty="0">
              <a:solidFill>
                <a:schemeClr val="tx1">
                  <a:lumMod val="65000"/>
                  <a:lumOff val="35000"/>
                </a:schemeClr>
              </a:solidFill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2014736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内容占位符 2"/>
          <p:cNvSpPr txBox="1">
            <a:spLocks/>
          </p:cNvSpPr>
          <p:nvPr/>
        </p:nvSpPr>
        <p:spPr>
          <a:xfrm>
            <a:off x="532760" y="1240915"/>
            <a:ext cx="10515600" cy="2785378"/>
          </a:xfrm>
          <a:prstGeom prst="rect">
            <a:avLst/>
          </a:prstGeom>
        </p:spPr>
        <p:txBody>
          <a:bodyPr vert="horz" lIns="91440" tIns="45720" rIns="91440" bIns="45720" rtlCol="0"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None/>
            </a:pPr>
            <a:r>
              <a:rPr lang="zh-CN" altLang="en-US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ea"/>
                <a:ea typeface="+mj-ea"/>
              </a:rPr>
              <a:t>如您对本产品感兴趣，欢迎</a:t>
            </a:r>
            <a:r>
              <a:rPr lang="zh-CN" altLang="en-US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+mj-ea"/>
                <a:ea typeface="+mj-ea"/>
              </a:rPr>
              <a:t>发送邮件</a:t>
            </a:r>
            <a:r>
              <a:rPr lang="zh-CN" altLang="en-US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ea"/>
                <a:ea typeface="+mj-ea"/>
              </a:rPr>
              <a:t>到 </a:t>
            </a:r>
            <a:r>
              <a:rPr lang="en-US" altLang="zh-CN" sz="1800" dirty="0" smtClean="0">
                <a:solidFill>
                  <a:srgbClr val="B52BC3"/>
                </a:solidFill>
                <a:latin typeface="+mj-ea"/>
                <a:ea typeface="+mj-ea"/>
                <a:hlinkClick r:id="rId3"/>
              </a:rPr>
              <a:t>Sales@msucplus.com</a:t>
            </a:r>
            <a:r>
              <a:rPr lang="zh-CN" altLang="en-US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ea"/>
                <a:ea typeface="+mj-ea"/>
              </a:rPr>
              <a:t>与</a:t>
            </a:r>
            <a:r>
              <a:rPr lang="zh-CN" altLang="en-US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+mj-ea"/>
                <a:ea typeface="+mj-ea"/>
              </a:rPr>
              <a:t>我们联系</a:t>
            </a:r>
            <a:r>
              <a:rPr lang="zh-CN" altLang="en-US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ea"/>
                <a:ea typeface="+mj-ea"/>
              </a:rPr>
              <a:t>，我们将安排专人在</a:t>
            </a:r>
            <a:r>
              <a:rPr lang="en-US" altLang="zh-CN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ea"/>
                <a:ea typeface="+mj-ea"/>
              </a:rPr>
              <a:t>24</a:t>
            </a:r>
            <a:r>
              <a:rPr lang="zh-CN" altLang="en-US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ea"/>
                <a:ea typeface="+mj-ea"/>
              </a:rPr>
              <a:t>小时内与您联系。</a:t>
            </a:r>
            <a:endParaRPr lang="en-US" altLang="zh-CN" sz="1800" dirty="0" smtClean="0">
              <a:solidFill>
                <a:schemeClr val="tx1">
                  <a:lumMod val="65000"/>
                  <a:lumOff val="35000"/>
                </a:schemeClr>
              </a:solidFill>
              <a:latin typeface="+mj-ea"/>
              <a:ea typeface="+mj-ea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zh-CN" altLang="en-US" sz="1800" dirty="0">
                <a:solidFill>
                  <a:srgbClr val="FF6600"/>
                </a:solidFill>
                <a:latin typeface="+mj-ea"/>
                <a:ea typeface="+mj-ea"/>
              </a:rPr>
              <a:t>温馨</a:t>
            </a:r>
            <a:r>
              <a:rPr lang="zh-CN" altLang="en-US" sz="1800" dirty="0" smtClean="0">
                <a:solidFill>
                  <a:srgbClr val="FF6600"/>
                </a:solidFill>
                <a:latin typeface="+mj-ea"/>
                <a:ea typeface="+mj-ea"/>
              </a:rPr>
              <a:t>提示：建议您在邮件中写明</a:t>
            </a:r>
            <a:r>
              <a:rPr lang="en-US" altLang="zh-CN" sz="1800" dirty="0" smtClean="0">
                <a:solidFill>
                  <a:srgbClr val="FF6600"/>
                </a:solidFill>
                <a:latin typeface="+mj-ea"/>
                <a:ea typeface="+mj-ea"/>
              </a:rPr>
              <a:t>Exchange</a:t>
            </a:r>
            <a:r>
              <a:rPr lang="zh-CN" altLang="en-US" sz="1800" dirty="0" smtClean="0">
                <a:solidFill>
                  <a:srgbClr val="FF6600"/>
                </a:solidFill>
                <a:latin typeface="+mj-ea"/>
                <a:ea typeface="+mj-ea"/>
              </a:rPr>
              <a:t>邮件系统架构、版本、用户数，以及留下您的联系方式。</a:t>
            </a:r>
            <a:endParaRPr lang="en-US" altLang="zh-CN" sz="1800" dirty="0" smtClean="0">
              <a:solidFill>
                <a:srgbClr val="00B050"/>
              </a:solidFill>
              <a:latin typeface="+mj-ea"/>
              <a:ea typeface="+mj-ea"/>
              <a:hlinkClick r:id="rId4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zh-CN" altLang="en-US" sz="2400" dirty="0" smtClean="0">
                <a:solidFill>
                  <a:srgbClr val="B52BC3"/>
                </a:solidFill>
                <a:latin typeface="+mj-ea"/>
                <a:ea typeface="+mj-ea"/>
                <a:hlinkClick r:id="rId4"/>
              </a:rPr>
              <a:t>点击进入产品体验中心</a:t>
            </a:r>
            <a:endParaRPr lang="en-US" altLang="zh-CN" sz="2400" dirty="0" smtClean="0">
              <a:solidFill>
                <a:srgbClr val="B52BC3"/>
              </a:solidFill>
              <a:latin typeface="+mj-ea"/>
              <a:ea typeface="+mj-ea"/>
            </a:endParaRPr>
          </a:p>
          <a:p>
            <a:pPr marL="0" indent="0">
              <a:lnSpc>
                <a:spcPct val="150000"/>
              </a:lnSpc>
              <a:buNone/>
            </a:pPr>
            <a:endParaRPr lang="en-US" altLang="zh-CN" sz="1800" dirty="0" smtClean="0">
              <a:solidFill>
                <a:schemeClr val="tx1">
                  <a:lumMod val="65000"/>
                  <a:lumOff val="35000"/>
                </a:schemeClr>
              </a:solidFill>
              <a:latin typeface="+mj-ea"/>
              <a:ea typeface="+mj-ea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532760" y="3515680"/>
            <a:ext cx="7038035" cy="21698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>
                <a:solidFill>
                  <a:srgbClr val="99339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</a:rPr>
              <a:t>关于我们：</a:t>
            </a:r>
            <a:endParaRPr lang="en-US" altLang="zh-CN" b="1" dirty="0">
              <a:solidFill>
                <a:srgbClr val="993399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j-cs"/>
            </a:endParaRPr>
          </a:p>
          <a:p>
            <a:pPr>
              <a:lnSpc>
                <a:spcPct val="150000"/>
              </a:lnSpc>
            </a:pPr>
            <a:r>
              <a:rPr lang="zh-CN" altLang="en-US" dirty="0" smtClean="0">
                <a:latin typeface="+mj-ea"/>
                <a:ea typeface="+mj-ea"/>
              </a:rPr>
              <a:t>【UC加】</a:t>
            </a:r>
            <a:r>
              <a:rPr lang="zh-CN" altLang="en-US" dirty="0">
                <a:latin typeface="+mj-ea"/>
                <a:ea typeface="+mj-ea"/>
              </a:rPr>
              <a:t>是一系列基于微软统一沟通平台（UC）的增值应用套件的统称，包括：HAB管理工具、企业网盘、Lync定制应用等。我们的目标是在（UC）原生功能基础上为您提供更多的便捷化应用插件和管理工具。</a:t>
            </a:r>
          </a:p>
        </p:txBody>
      </p:sp>
      <p:sp>
        <p:nvSpPr>
          <p:cNvPr id="2" name="矩形 1"/>
          <p:cNvSpPr/>
          <p:nvPr/>
        </p:nvSpPr>
        <p:spPr>
          <a:xfrm>
            <a:off x="7985051" y="3814646"/>
            <a:ext cx="1890712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+mj-ea"/>
                <a:ea typeface="+mj-ea"/>
              </a:rPr>
              <a:t>扫一扫关注我们的微信号，了解更多产品信息：</a:t>
            </a:r>
            <a:r>
              <a:rPr lang="en-US" altLang="zh-CN" dirty="0">
                <a:solidFill>
                  <a:schemeClr val="tx1">
                    <a:lumMod val="65000"/>
                    <a:lumOff val="35000"/>
                  </a:schemeClr>
                </a:solidFill>
                <a:latin typeface="+mj-ea"/>
                <a:ea typeface="+mj-ea"/>
              </a:rPr>
              <a:t>  </a:t>
            </a:r>
            <a:r>
              <a:rPr lang="en-US" altLang="zh-CN" dirty="0" err="1" smtClean="0">
                <a:solidFill>
                  <a:srgbClr val="C00000"/>
                </a:solidFill>
                <a:latin typeface="+mj-ea"/>
                <a:ea typeface="+mj-ea"/>
              </a:rPr>
              <a:t>ucplus</a:t>
            </a:r>
            <a:endParaRPr lang="en-US" altLang="zh-CN" b="1" dirty="0">
              <a:solidFill>
                <a:srgbClr val="C00000"/>
              </a:solidFill>
              <a:latin typeface="+mj-ea"/>
              <a:ea typeface="+mj-ea"/>
            </a:endParaRPr>
          </a:p>
        </p:txBody>
      </p:sp>
      <p:sp>
        <p:nvSpPr>
          <p:cNvPr id="8" name="Title 2"/>
          <p:cNvSpPr txBox="1">
            <a:spLocks/>
          </p:cNvSpPr>
          <p:nvPr/>
        </p:nvSpPr>
        <p:spPr>
          <a:xfrm>
            <a:off x="519112" y="307430"/>
            <a:ext cx="11149013" cy="747897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 spc="-150" dirty="0" smtClean="0">
                <a:solidFill>
                  <a:srgbClr val="99339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如何获取</a:t>
            </a:r>
            <a:r>
              <a:rPr lang="en-US" altLang="zh-CN" spc="-150" dirty="0" smtClean="0">
                <a:solidFill>
                  <a:srgbClr val="99339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OWA HAB</a:t>
            </a:r>
            <a:endParaRPr lang="en-US" altLang="zh-CN" dirty="0">
              <a:solidFill>
                <a:srgbClr val="993399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9" name="图片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58524" y="3760923"/>
            <a:ext cx="1800000" cy="18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3850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2"/>
          <p:cNvSpPr txBox="1">
            <a:spLocks/>
          </p:cNvSpPr>
          <p:nvPr/>
        </p:nvSpPr>
        <p:spPr>
          <a:xfrm>
            <a:off x="519112" y="291664"/>
            <a:ext cx="11149013" cy="747897"/>
          </a:xfrm>
          <a:prstGeom prst="rect">
            <a:avLst/>
          </a:prstGeom>
        </p:spPr>
        <p:txBody>
          <a:bodyPr/>
          <a:lstStyle>
            <a:defPPr>
              <a:defRPr lang="zh-CN"/>
            </a:defPPr>
            <a:lvl1pPr>
              <a:lnSpc>
                <a:spcPct val="90000"/>
              </a:lnSpc>
              <a:spcBef>
                <a:spcPct val="0"/>
              </a:spcBef>
              <a:buNone/>
              <a:defRPr sz="4400" spc="-150">
                <a:solidFill>
                  <a:srgbClr val="99339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</a:defRPr>
            </a:lvl1pPr>
          </a:lstStyle>
          <a:p>
            <a:r>
              <a:rPr lang="zh-CN" altLang="en-US" dirty="0" smtClean="0"/>
              <a:t>相关产品介绍</a:t>
            </a:r>
            <a:endParaRPr lang="en-US" dirty="0"/>
          </a:p>
        </p:txBody>
      </p:sp>
      <p:sp>
        <p:nvSpPr>
          <p:cNvPr id="8" name="矩形 7">
            <a:hlinkClick r:id="rId3"/>
          </p:cNvPr>
          <p:cNvSpPr/>
          <p:nvPr/>
        </p:nvSpPr>
        <p:spPr>
          <a:xfrm>
            <a:off x="678562" y="1231524"/>
            <a:ext cx="2415831" cy="1765738"/>
          </a:xfrm>
          <a:prstGeom prst="rect">
            <a:avLst/>
          </a:prstGeom>
          <a:solidFill>
            <a:srgbClr val="7AB850"/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HAB</a:t>
            </a:r>
            <a:r>
              <a:rPr lang="en-US" altLang="zh-CN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for</a:t>
            </a:r>
            <a:b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</a:b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Lync 2013</a:t>
            </a:r>
          </a:p>
        </p:txBody>
      </p:sp>
      <p:pic>
        <p:nvPicPr>
          <p:cNvPr id="14" name="图片 13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6"/>
          <a:stretch/>
        </p:blipFill>
        <p:spPr>
          <a:xfrm>
            <a:off x="3631491" y="1231524"/>
            <a:ext cx="6370997" cy="4893739"/>
          </a:xfrm>
          <a:prstGeom prst="rect">
            <a:avLst/>
          </a:prstGeom>
          <a:ln>
            <a:solidFill>
              <a:schemeClr val="bg1">
                <a:lumMod val="85000"/>
              </a:schemeClr>
            </a:solidFill>
          </a:ln>
          <a:effectLst/>
        </p:spPr>
      </p:pic>
      <p:sp>
        <p:nvSpPr>
          <p:cNvPr id="6" name="矩形 5"/>
          <p:cNvSpPr/>
          <p:nvPr/>
        </p:nvSpPr>
        <p:spPr>
          <a:xfrm>
            <a:off x="624202" y="3101790"/>
            <a:ext cx="252455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1600" dirty="0">
                <a:solidFill>
                  <a:srgbClr val="666666"/>
                </a:solidFill>
                <a:latin typeface="+mj-ea"/>
                <a:ea typeface="+mj-ea"/>
              </a:rPr>
              <a:t>微软当前推出的</a:t>
            </a:r>
            <a:r>
              <a:rPr lang="en-US" altLang="zh-CN" sz="1600" dirty="0">
                <a:solidFill>
                  <a:srgbClr val="666666"/>
                </a:solidFill>
                <a:latin typeface="+mj-ea"/>
                <a:ea typeface="+mj-ea"/>
              </a:rPr>
              <a:t>Lync Server</a:t>
            </a:r>
            <a:r>
              <a:rPr lang="zh-CN" altLang="en-US" sz="1600" dirty="0">
                <a:solidFill>
                  <a:srgbClr val="666666"/>
                </a:solidFill>
                <a:latin typeface="+mj-ea"/>
                <a:ea typeface="+mj-ea"/>
              </a:rPr>
              <a:t>和</a:t>
            </a:r>
            <a:r>
              <a:rPr lang="en-US" altLang="zh-CN" sz="1600" dirty="0">
                <a:solidFill>
                  <a:srgbClr val="666666"/>
                </a:solidFill>
                <a:latin typeface="+mj-ea"/>
                <a:ea typeface="+mj-ea"/>
              </a:rPr>
              <a:t>Lync </a:t>
            </a:r>
            <a:r>
              <a:rPr lang="zh-CN" altLang="en-US" sz="1600" dirty="0">
                <a:solidFill>
                  <a:srgbClr val="666666"/>
                </a:solidFill>
                <a:latin typeface="+mj-ea"/>
                <a:ea typeface="+mj-ea"/>
              </a:rPr>
              <a:t>客户端各版本中均未提供对</a:t>
            </a:r>
            <a:r>
              <a:rPr lang="en-US" altLang="zh-CN" sz="1600" dirty="0" smtClean="0">
                <a:solidFill>
                  <a:srgbClr val="666666"/>
                </a:solidFill>
                <a:latin typeface="+mj-ea"/>
                <a:ea typeface="+mj-ea"/>
              </a:rPr>
              <a:t>HAB</a:t>
            </a:r>
            <a:r>
              <a:rPr lang="zh-CN" altLang="en-US" sz="1600" dirty="0" smtClean="0">
                <a:solidFill>
                  <a:srgbClr val="666666"/>
                </a:solidFill>
                <a:latin typeface="+mj-ea"/>
                <a:ea typeface="+mj-ea"/>
              </a:rPr>
              <a:t>（组织架构书）的</a:t>
            </a:r>
            <a:r>
              <a:rPr lang="zh-CN" altLang="en-US" sz="1600" dirty="0">
                <a:solidFill>
                  <a:srgbClr val="666666"/>
                </a:solidFill>
                <a:latin typeface="+mj-ea"/>
                <a:ea typeface="+mj-ea"/>
              </a:rPr>
              <a:t>支持，为满足国内企业用户习惯于通过组织结构查找联系人的需求，我们推出</a:t>
            </a:r>
            <a:r>
              <a:rPr lang="zh-CN" altLang="en-US" sz="1600" dirty="0" smtClean="0">
                <a:solidFill>
                  <a:srgbClr val="666666"/>
                </a:solidFill>
                <a:latin typeface="+mj-ea"/>
                <a:ea typeface="+mj-ea"/>
              </a:rPr>
              <a:t>了</a:t>
            </a:r>
            <a:r>
              <a:rPr lang="en-US" altLang="zh-CN" sz="1600" dirty="0" smtClean="0">
                <a:solidFill>
                  <a:srgbClr val="666666"/>
                </a:solidFill>
                <a:latin typeface="+mj-ea"/>
                <a:ea typeface="+mj-ea"/>
              </a:rPr>
              <a:t>HAB for Lync</a:t>
            </a:r>
            <a:r>
              <a:rPr lang="zh-CN" altLang="en-US" sz="1600" dirty="0" smtClean="0">
                <a:solidFill>
                  <a:srgbClr val="666666"/>
                </a:solidFill>
                <a:latin typeface="+mj-ea"/>
                <a:ea typeface="+mj-ea"/>
              </a:rPr>
              <a:t>应用</a:t>
            </a:r>
            <a:r>
              <a:rPr lang="zh-CN" altLang="en-US" sz="1600" dirty="0">
                <a:solidFill>
                  <a:srgbClr val="666666"/>
                </a:solidFill>
                <a:latin typeface="+mj-ea"/>
                <a:ea typeface="+mj-ea"/>
              </a:rPr>
              <a:t>插件。</a:t>
            </a:r>
            <a:endParaRPr lang="zh-CN" altLang="en-US" sz="1600" dirty="0"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25818811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自定义 1">
      <a:majorFont>
        <a:latin typeface="Segoe UI Light"/>
        <a:ea typeface="微软雅黑"/>
        <a:cs typeface=""/>
      </a:majorFont>
      <a:minorFont>
        <a:latin typeface="Segoe UI Light"/>
        <a:ea typeface="黑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92cbf73b-12aa-4f36-910f-55c9c62ac950">HUDAHFRPENXN-669693639-547</_dlc_DocId>
    <_dlc_DocIdUrl xmlns="92cbf73b-12aa-4f36-910f-55c9c62ac950">
      <Url>https://doc.ifcloud.com/_layouts/15/DocIdRedir.aspx?ID=HUDAHFRPENXN-669693639-547</Url>
      <Description>HUDAHFRPENXN-669693639-547</Description>
    </_dlc_DocIdUrl>
  </documentManagement>
</p:properties>
</file>

<file path=customXml/item3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文档" ma:contentTypeID="0x010100E761B4F29D90D34F844C832A947B1146" ma:contentTypeVersion="1" ma:contentTypeDescription="新建文档。" ma:contentTypeScope="" ma:versionID="ce62db8a60270317740eaf5316e33f4f">
  <xsd:schema xmlns:xsd="http://www.w3.org/2001/XMLSchema" xmlns:xs="http://www.w3.org/2001/XMLSchema" xmlns:p="http://schemas.microsoft.com/office/2006/metadata/properties" xmlns:ns2="92cbf73b-12aa-4f36-910f-55c9c62ac950" targetNamespace="http://schemas.microsoft.com/office/2006/metadata/properties" ma:root="true" ma:fieldsID="becb39f2d5a0b4fb3fa58486280f1852" ns2:_="">
    <xsd:import namespace="92cbf73b-12aa-4f36-910f-55c9c62ac950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2cbf73b-12aa-4f36-910f-55c9c62ac950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文档 ID 值" ma:description="分配至此项的文档 ID 值。" ma:internalName="_dlc_DocId" ma:readOnly="true">
      <xsd:simpleType>
        <xsd:restriction base="dms:Text"/>
      </xsd:simpleType>
    </xsd:element>
    <xsd:element name="_dlc_DocIdUrl" ma:index="9" nillable="true" ma:displayName="文档 ID" ma:description="此文档的永久链接。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永久 ID" ma:description="在添加过程中保留 ID。" ma:hidden="true" ma:internalName="_dlc_DocIdPersistId" ma:readOnly="true">
      <xsd:simpleType>
        <xsd:restriction base="dms:Boolean"/>
      </xsd:simpleType>
    </xsd:element>
    <xsd:element name="SharedWithUsers" ma:index="11" nillable="true" ma:displayName="共享对象: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内容类型"/>
        <xsd:element ref="dc:title" minOccurs="0" maxOccurs="1" ma:index="4" ma:displayName="标题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CA3E776-F2D1-4E2A-9497-7092C05DE22E}"/>
</file>

<file path=customXml/itemProps2.xml><?xml version="1.0" encoding="utf-8"?>
<ds:datastoreItem xmlns:ds="http://schemas.openxmlformats.org/officeDocument/2006/customXml" ds:itemID="{79F14EA3-6BDD-4836-8E1A-6BF1C6B2A82B}"/>
</file>

<file path=customXml/itemProps3.xml><?xml version="1.0" encoding="utf-8"?>
<ds:datastoreItem xmlns:ds="http://schemas.openxmlformats.org/officeDocument/2006/customXml" ds:itemID="{B016619A-6D39-4992-87B1-6F6F2BD0DB1C}"/>
</file>

<file path=customXml/itemProps4.xml><?xml version="1.0" encoding="utf-8"?>
<ds:datastoreItem xmlns:ds="http://schemas.openxmlformats.org/officeDocument/2006/customXml" ds:itemID="{F52E0F2D-B222-4F76-AC72-008DCA9C7D3A}"/>
</file>

<file path=docProps/app.xml><?xml version="1.0" encoding="utf-8"?>
<Properties xmlns="http://schemas.openxmlformats.org/officeDocument/2006/extended-properties" xmlns:vt="http://schemas.openxmlformats.org/officeDocument/2006/docPropsVTypes">
  <TotalTime>627</TotalTime>
  <Words>992</Words>
  <Application>Microsoft Office PowerPoint</Application>
  <PresentationFormat>宽屏</PresentationFormat>
  <Paragraphs>84</Paragraphs>
  <Slides>10</Slides>
  <Notes>2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10</vt:i4>
      </vt:variant>
    </vt:vector>
  </HeadingPairs>
  <TitlesOfParts>
    <vt:vector size="20" baseType="lpstr">
      <vt:lpstr>黑体</vt:lpstr>
      <vt:lpstr>宋体</vt:lpstr>
      <vt:lpstr>微软雅黑</vt:lpstr>
      <vt:lpstr>Arial</vt:lpstr>
      <vt:lpstr>Calibri</vt:lpstr>
      <vt:lpstr>Segoe UI</vt:lpstr>
      <vt:lpstr>Segoe UI Light</vt:lpstr>
      <vt:lpstr>Times New Roman</vt:lpstr>
      <vt:lpstr>Wingdings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Exchange 分层通讯簿（HAB）管理工具</dc:title>
  <dc:creator>zhengyong ye</dc:creator>
  <cp:lastModifiedBy>zhengyong ye</cp:lastModifiedBy>
  <cp:revision>381</cp:revision>
  <dcterms:created xsi:type="dcterms:W3CDTF">2014-08-15T15:21:07Z</dcterms:created>
  <dcterms:modified xsi:type="dcterms:W3CDTF">2015-03-27T11:41:25Z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0x010100E761B4F29D90D34F844C832A947B1146</vt:lpwstr>
  </property>
  <property fmtid="{D5CDD505-2E9C-101B-9397-08002B2CF9AE}" pid="3" name="_dlc_DocIdItemGuid">
    <vt:lpwstr>54d609da-89b8-4710-b3ec-b51fd3f0d60c</vt:lpwstr>
  </property>
</Properties>
</file>