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70" r:id="rId7"/>
    <p:sldId id="274" r:id="rId8"/>
    <p:sldId id="275" r:id="rId9"/>
    <p:sldId id="273" r:id="rId10"/>
    <p:sldId id="27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9AB"/>
    <a:srgbClr val="7395D3"/>
    <a:srgbClr val="E2AC00"/>
    <a:srgbClr val="7AB850"/>
    <a:srgbClr val="8EC26A"/>
    <a:srgbClr val="FF8053"/>
    <a:srgbClr val="A1A1A1"/>
    <a:srgbClr val="F93F00"/>
    <a:srgbClr val="FF9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4868-B938-436F-A475-B2E165EC5873}" type="datetimeFigureOut">
              <a:rPr lang="zh-CN" altLang="en-US" smtClean="0"/>
              <a:t>2015/3/27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13FC5-6CD8-4D5E-8BB2-057E734255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56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70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66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31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057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13FC5-6CD8-4D5E-8BB2-057E7342555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5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sucplus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6942040" y="4121284"/>
            <a:ext cx="5073690" cy="2406650"/>
            <a:chOff x="6127790" y="3295650"/>
            <a:chExt cx="4940300" cy="3022600"/>
          </a:xfrm>
        </p:grpSpPr>
        <p:sp>
          <p:nvSpPr>
            <p:cNvPr id="3" name="流程图: 决策 2"/>
            <p:cNvSpPr/>
            <p:nvPr userDrawn="1"/>
          </p:nvSpPr>
          <p:spPr>
            <a:xfrm>
              <a:off x="6127790" y="412750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流程图: 决策 6"/>
            <p:cNvSpPr/>
            <p:nvPr userDrawn="1"/>
          </p:nvSpPr>
          <p:spPr>
            <a:xfrm>
              <a:off x="6927890" y="329565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流程图: 决策 7"/>
            <p:cNvSpPr/>
            <p:nvPr userDrawn="1"/>
          </p:nvSpPr>
          <p:spPr>
            <a:xfrm>
              <a:off x="7727990" y="412750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流程图: 决策 10"/>
            <p:cNvSpPr/>
            <p:nvPr userDrawn="1"/>
          </p:nvSpPr>
          <p:spPr>
            <a:xfrm>
              <a:off x="6927890" y="4959350"/>
              <a:ext cx="3340100" cy="1358900"/>
            </a:xfrm>
            <a:prstGeom prst="flowChartDecision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6" name="图片 15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1514" y="6456974"/>
            <a:ext cx="2069537" cy="190901"/>
          </a:xfrm>
          <a:prstGeom prst="rect">
            <a:avLst/>
          </a:prstGeom>
        </p:spPr>
      </p:pic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0001" y="6365270"/>
            <a:ext cx="3117985" cy="42459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38" y="268640"/>
            <a:ext cx="2360513" cy="57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8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38" y="271362"/>
            <a:ext cx="2360513" cy="573786"/>
          </a:xfrm>
          <a:prstGeom prst="rect">
            <a:avLst/>
          </a:prstGeom>
        </p:spPr>
      </p:pic>
      <p:sp>
        <p:nvSpPr>
          <p:cNvPr id="7" name="副标题 2"/>
          <p:cNvSpPr txBox="1">
            <a:spLocks/>
          </p:cNvSpPr>
          <p:nvPr userDrawn="1"/>
        </p:nvSpPr>
        <p:spPr>
          <a:xfrm>
            <a:off x="0" y="6319685"/>
            <a:ext cx="12192000" cy="538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Unified</a:t>
            </a:r>
            <a:r>
              <a:rPr lang="en-US" altLang="zh-CN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Communication Plus</a:t>
            </a:r>
            <a:r>
              <a:rPr lang="zh-CN" altLang="en-US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en-US" altLang="zh-CN" sz="1400" u="sng" baseline="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http://www.msucplus.com</a:t>
            </a: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236" y="6379416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7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B6B2-CDBD-42F0-8B3B-BEB90F1C87E8}" type="datetimeFigureOut">
              <a:rPr lang="zh-CN" altLang="en-US" smtClean="0"/>
              <a:t>2015/3/27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683E-8173-46C6-8EF0-AC6DCED17A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32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ucplu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microsoft.com/zh-CN/library/ff607473(v=exchg.150)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cplus.com/?page_id=15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msucplus.com/%e4%ba%a7%e5%93%81%e4%bd%93%e9%aa%8c%e4%b8%ad%e5%bf%83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msucplus.com/?page_id=39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sucplus.com/?page_id=35" TargetMode="External"/><Relationship Id="rId5" Type="http://schemas.openxmlformats.org/officeDocument/2006/relationships/hyperlink" Target="http://www.msucplus.com/?page_id=33" TargetMode="External"/><Relationship Id="rId4" Type="http://schemas.openxmlformats.org/officeDocument/2006/relationships/hyperlink" Target="http://www.msucplus.com/?page_id=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"/>
          <p:cNvSpPr txBox="1">
            <a:spLocks/>
          </p:cNvSpPr>
          <p:nvPr/>
        </p:nvSpPr>
        <p:spPr>
          <a:xfrm>
            <a:off x="0" y="1568260"/>
            <a:ext cx="12192000" cy="3257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1069AB"/>
                </a:solidFill>
                <a:latin typeface="+mj-ea"/>
              </a:rPr>
              <a:t>组织架构</a:t>
            </a:r>
            <a:r>
              <a:rPr lang="zh-CN" altLang="en-US" sz="4800" dirty="0" smtClean="0">
                <a:solidFill>
                  <a:srgbClr val="1069AB"/>
                </a:solidFill>
                <a:latin typeface="+mj-ea"/>
              </a:rPr>
              <a:t>树</a:t>
            </a:r>
            <a:endParaRPr lang="en-US" altLang="zh-CN" sz="4800" dirty="0" smtClean="0">
              <a:solidFill>
                <a:srgbClr val="1069AB"/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solidFill>
                  <a:srgbClr val="1069AB"/>
                </a:solidFill>
                <a:latin typeface="+mj-ea"/>
              </a:rPr>
              <a:t>微软 </a:t>
            </a:r>
            <a:r>
              <a:rPr lang="en-US" altLang="zh-CN" sz="4800" spc="-150" dirty="0" smtClean="0">
                <a:ln w="3175">
                  <a:noFill/>
                </a:ln>
                <a:solidFill>
                  <a:srgbClr val="1069AB"/>
                </a:solidFill>
                <a:latin typeface="+mj-ea"/>
                <a:cs typeface="Arial" charset="0"/>
              </a:rPr>
              <a:t>Exchange </a:t>
            </a:r>
            <a:r>
              <a:rPr lang="zh-CN" altLang="en-US" sz="4800" dirty="0" smtClean="0">
                <a:solidFill>
                  <a:srgbClr val="1069AB"/>
                </a:solidFill>
                <a:latin typeface="+mj-ea"/>
              </a:rPr>
              <a:t>分层通讯簿（</a:t>
            </a:r>
            <a:r>
              <a:rPr lang="en-US" altLang="zh-CN" sz="4800" dirty="0" smtClean="0">
                <a:solidFill>
                  <a:srgbClr val="1069AB"/>
                </a:solidFill>
                <a:latin typeface="+mj-ea"/>
              </a:rPr>
              <a:t>HAB</a:t>
            </a:r>
            <a:r>
              <a:rPr lang="zh-CN" altLang="en-US" sz="4800" dirty="0" smtClean="0">
                <a:solidFill>
                  <a:srgbClr val="1069AB"/>
                </a:solidFill>
                <a:latin typeface="+mj-ea"/>
              </a:rPr>
              <a:t>）</a:t>
            </a:r>
            <a:endParaRPr lang="en-US" altLang="zh-CN" sz="4800" dirty="0" smtClean="0">
              <a:solidFill>
                <a:srgbClr val="1069AB"/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800" dirty="0" smtClean="0">
                <a:solidFill>
                  <a:srgbClr val="1069AB"/>
                </a:solidFill>
                <a:latin typeface="+mj-ea"/>
              </a:rPr>
              <a:t>Web</a:t>
            </a:r>
            <a:r>
              <a:rPr lang="zh-CN" altLang="en-US" sz="4800" dirty="0" smtClean="0">
                <a:solidFill>
                  <a:srgbClr val="1069AB"/>
                </a:solidFill>
                <a:latin typeface="+mj-ea"/>
              </a:rPr>
              <a:t>管理工具</a:t>
            </a:r>
            <a:endParaRPr lang="en-US" altLang="zh-CN" sz="2000" dirty="0" smtClean="0">
              <a:solidFill>
                <a:srgbClr val="1069AB"/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endParaRPr lang="en-US" altLang="zh-CN" sz="2000" dirty="0" smtClean="0">
              <a:solidFill>
                <a:schemeClr val="bg1">
                  <a:lumMod val="50000"/>
                </a:schemeClr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V.1.4-2015.4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3" name="十角星 2"/>
          <p:cNvSpPr/>
          <p:nvPr/>
        </p:nvSpPr>
        <p:spPr>
          <a:xfrm>
            <a:off x="8514782" y="3153582"/>
            <a:ext cx="2380593" cy="2364827"/>
          </a:xfrm>
          <a:prstGeom prst="star10">
            <a:avLst/>
          </a:prstGeom>
          <a:solidFill>
            <a:srgbClr val="7AB8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永久免费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78857" y="5744835"/>
            <a:ext cx="965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产品功能如有更新，恕不另行通知，敬请关注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www.msucplus.com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获取产品最新介绍。</a:t>
            </a:r>
          </a:p>
        </p:txBody>
      </p:sp>
    </p:spTree>
    <p:extLst>
      <p:ext uri="{BB962C8B-B14F-4D97-AF65-F5344CB8AC3E}">
        <p14:creationId xmlns:p14="http://schemas.microsoft.com/office/powerpoint/2010/main" val="3989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467" y="2297884"/>
            <a:ext cx="1800000" cy="1800000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6671052" y="638123"/>
            <a:ext cx="1800000" cy="1800000"/>
            <a:chOff x="762517" y="735765"/>
            <a:chExt cx="1800000" cy="1800000"/>
          </a:xfrm>
        </p:grpSpPr>
        <p:sp>
          <p:nvSpPr>
            <p:cNvPr id="3" name="椭圆 2"/>
            <p:cNvSpPr/>
            <p:nvPr/>
          </p:nvSpPr>
          <p:spPr>
            <a:xfrm>
              <a:off x="762517" y="735765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975" y="1020223"/>
              <a:ext cx="1231084" cy="1231084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8" name="组合 17"/>
          <p:cNvGrpSpPr/>
          <p:nvPr/>
        </p:nvGrpSpPr>
        <p:grpSpPr>
          <a:xfrm>
            <a:off x="2688519" y="2737172"/>
            <a:ext cx="1800000" cy="1800000"/>
            <a:chOff x="2688519" y="2737172"/>
            <a:chExt cx="1800000" cy="1800000"/>
          </a:xfrm>
        </p:grpSpPr>
        <p:sp>
          <p:nvSpPr>
            <p:cNvPr id="12" name="椭圆 11"/>
            <p:cNvSpPr/>
            <p:nvPr/>
          </p:nvSpPr>
          <p:spPr>
            <a:xfrm>
              <a:off x="2688519" y="2737172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8519" y="2837884"/>
              <a:ext cx="1224000" cy="1224000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2930967" y="4000745"/>
              <a:ext cx="13151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ExDrivePlus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93103" y="920274"/>
            <a:ext cx="1800000" cy="1800000"/>
            <a:chOff x="6916772" y="1091097"/>
            <a:chExt cx="1800000" cy="1800000"/>
          </a:xfrm>
        </p:grpSpPr>
        <p:sp>
          <p:nvSpPr>
            <p:cNvPr id="15" name="椭圆 14"/>
            <p:cNvSpPr/>
            <p:nvPr/>
          </p:nvSpPr>
          <p:spPr>
            <a:xfrm>
              <a:off x="6916772" y="1091097"/>
              <a:ext cx="1800000" cy="180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954997" y="1575598"/>
              <a:ext cx="17235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LyncMP</a:t>
              </a:r>
              <a:endParaRPr lang="en-US" altLang="zh-CN" sz="24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企业微门户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245249" y="1397884"/>
            <a:ext cx="1440000" cy="1440000"/>
            <a:chOff x="9260830" y="2694093"/>
            <a:chExt cx="1440000" cy="1440000"/>
          </a:xfrm>
        </p:grpSpPr>
        <p:sp>
          <p:nvSpPr>
            <p:cNvPr id="17" name="椭圆 16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311415" y="3090927"/>
              <a:ext cx="1338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HABPlus</a:t>
              </a:r>
              <a:endParaRPr lang="en-US" altLang="zh-CN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企业通讯</a:t>
              </a:r>
              <a:r>
                <a:rPr lang="zh-CN" altLang="en-US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录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37362" y="3341884"/>
            <a:ext cx="1440000" cy="1440000"/>
            <a:chOff x="9260830" y="2694093"/>
            <a:chExt cx="1440000" cy="1440000"/>
          </a:xfrm>
        </p:grpSpPr>
        <p:sp>
          <p:nvSpPr>
            <p:cNvPr id="23" name="椭圆 22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9272944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ExSignature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企业统一签名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42519" y="3904258"/>
            <a:ext cx="1440000" cy="1440000"/>
            <a:chOff x="9260830" y="2694093"/>
            <a:chExt cx="1440000" cy="1440000"/>
          </a:xfrm>
        </p:grpSpPr>
        <p:sp>
          <p:nvSpPr>
            <p:cNvPr id="26" name="椭圆 25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9311414" y="3090927"/>
              <a:ext cx="13388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ExDrive</a:t>
              </a:r>
              <a:endParaRPr lang="en-US" altLang="zh-CN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邮件大附件</a:t>
              </a:r>
              <a:endParaRPr lang="zh-CN" altLang="en-US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658935" y="4381583"/>
            <a:ext cx="1440000" cy="1440000"/>
            <a:chOff x="9260830" y="2694093"/>
            <a:chExt cx="1440000" cy="1440000"/>
          </a:xfrm>
        </p:grpSpPr>
        <p:sp>
          <p:nvSpPr>
            <p:cNvPr id="29" name="椭圆 28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9276772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600" dirty="0" err="1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ExProfile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员工</a:t>
              </a:r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自助平台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712529" y="3904258"/>
            <a:ext cx="1440000" cy="1440000"/>
            <a:chOff x="9260830" y="2694093"/>
            <a:chExt cx="1440000" cy="1440000"/>
          </a:xfrm>
        </p:grpSpPr>
        <p:sp>
          <p:nvSpPr>
            <p:cNvPr id="32" name="椭圆 31"/>
            <p:cNvSpPr/>
            <p:nvPr/>
          </p:nvSpPr>
          <p:spPr>
            <a:xfrm>
              <a:off x="9260830" y="2694093"/>
              <a:ext cx="1440000" cy="14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2C6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272944" y="3121705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活动目录对象</a:t>
              </a:r>
              <a:endParaRPr lang="en-US" altLang="zh-CN" sz="1600" dirty="0" smtClean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 smtClean="0">
                  <a:solidFill>
                    <a:srgbClr val="0072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自动化管理</a:t>
              </a:r>
              <a:endParaRPr lang="zh-CN" altLang="en-US" sz="1600" dirty="0">
                <a:solidFill>
                  <a:srgbClr val="0072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itle 2"/>
          <p:cNvSpPr txBox="1">
            <a:spLocks/>
          </p:cNvSpPr>
          <p:nvPr/>
        </p:nvSpPr>
        <p:spPr>
          <a:xfrm>
            <a:off x="519112" y="275898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感谢您的时间</a:t>
            </a:r>
            <a:endParaRPr lang="en-US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52519" y="3897584"/>
            <a:ext cx="25234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微信号</a:t>
            </a:r>
            <a:r>
              <a:rPr lang="zh-CN" altLang="en-US" dirty="0" smtClean="0"/>
              <a:t>：</a:t>
            </a:r>
            <a:r>
              <a:rPr lang="en-US" altLang="zh-CN" b="1" dirty="0" err="1" smtClean="0">
                <a:solidFill>
                  <a:srgbClr val="1069AB"/>
                </a:solidFill>
              </a:rPr>
              <a:t>ucplus</a:t>
            </a:r>
            <a:r>
              <a:rPr lang="en-US" altLang="zh-CN" sz="1400" b="1" dirty="0" err="1" smtClean="0">
                <a:solidFill>
                  <a:schemeClr val="accent1">
                    <a:lumMod val="75000"/>
                  </a:schemeClr>
                </a:solidFill>
                <a:latin typeface="+mj-ea"/>
              </a:rPr>
              <a:t>【UC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加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】</a:t>
            </a:r>
            <a:endParaRPr lang="en-US" altLang="zh-CN" b="1" dirty="0">
              <a:solidFill>
                <a:schemeClr val="accent1">
                  <a:lumMod val="75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295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什么是“分层通讯簿”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3204" y="1428991"/>
            <a:ext cx="1090456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分层通讯簿</a:t>
            </a:r>
            <a:r>
              <a:rPr lang="zh-CN" altLang="zh-CN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Hierarchy Address Book</a:t>
            </a:r>
            <a:r>
              <a:rPr lang="zh-CN" altLang="zh-CN" kern="100" dirty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，简称</a:t>
            </a:r>
            <a:r>
              <a:rPr lang="en-US" altLang="zh-CN" kern="100" dirty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zh-CN" kern="100" dirty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是按树形结构对企业组织架构和用户进行层次化展现的方式，通过树形结构便于快速查询目标联系人，显著提高人员查找效率</a:t>
            </a:r>
            <a:r>
              <a:rPr lang="zh-CN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早期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版本的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Exchange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地址簿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是平级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结构，用户通过客户端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打开地址簿时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，会一次性看到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所有联系人，如果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公司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规模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较大，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查询联系人将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十分困难。</a:t>
            </a:r>
          </a:p>
          <a:p>
            <a:pPr>
              <a:lnSpc>
                <a:spcPct val="150000"/>
              </a:lnSpc>
            </a:pP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微软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Exchange Server 2010/ 2013</a:t>
            </a:r>
            <a:r>
              <a:rPr lang="zh-CN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邮件系统中内置了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功能</a:t>
            </a:r>
            <a:r>
              <a:rPr lang="zh-CN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当用户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</a:t>
            </a:r>
            <a:r>
              <a:rPr lang="en-US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Outlook 2007/2010/2013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客户端时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通过分层通讯簿 （</a:t>
            </a:r>
            <a:r>
              <a:rPr lang="en-US" altLang="zh-CN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），用户可以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组织分层结构查找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地址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簿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的联系人。</a:t>
            </a:r>
            <a:endParaRPr lang="en-US" altLang="zh-CN" kern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kern="100" dirty="0" smtClean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通过构建企业分层通讯簿（</a:t>
            </a:r>
            <a:r>
              <a:rPr lang="en-US" altLang="zh-CN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en-US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），为您</a:t>
            </a:r>
            <a:r>
              <a:rPr lang="zh-CN" altLang="en-US" kern="100" dirty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企业</a:t>
            </a:r>
            <a:r>
              <a:rPr lang="zh-CN" altLang="en-US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的用户查找</a:t>
            </a:r>
            <a:r>
              <a:rPr lang="zh-CN" altLang="en-US" kern="100" dirty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内部</a:t>
            </a:r>
            <a:r>
              <a:rPr lang="zh-CN" altLang="en-US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收件人提供高效方法。</a:t>
            </a:r>
            <a:endParaRPr lang="en-US" altLang="zh-CN" sz="1600" kern="100" dirty="0" smtClean="0">
              <a:solidFill>
                <a:srgbClr val="F93F00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kern="1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</a:t>
            </a:r>
            <a:r>
              <a:rPr lang="en-US" altLang="zh-CN" sz="1600" kern="1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Office 365</a:t>
            </a:r>
            <a:r>
              <a:rPr lang="zh-CN" altLang="en-US" sz="1600" kern="1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环境同样支持</a:t>
            </a:r>
            <a:r>
              <a:rPr lang="en-US" altLang="zh-CN" sz="1600" kern="100" dirty="0" smtClean="0">
                <a:solidFill>
                  <a:srgbClr val="00B0F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endParaRPr lang="zh-CN" altLang="en-US" kern="100" dirty="0">
              <a:solidFill>
                <a:srgbClr val="00B0F0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如何用“分层通讯簿”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19112" y="1267476"/>
            <a:ext cx="5172004" cy="45679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如果已经启用了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，则在打开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Outlook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的通讯簿对话框会自动出现一个叫“组织”的标签页，如右图所示：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在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中，根组织（例如：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Contoso, Ltd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）用作顶层，在该顶层下面，可以添加若干子层来创建按分部、部门或其他任何要指定的组织层划分的自定义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。右图使用以下结构说明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Contoso, Ltd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HAB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：</a:t>
            </a: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顶层代表根组织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Contoso, Ltd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。</a:t>
            </a: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第二级子层代表 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Contoso Ltd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内的业务分部：企业办公室、产品支持组织、 销售和市场营销组织。</a:t>
            </a: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第三级子层代表企业办公室分部内的部门：人力资源、帐户管理小组、管理组。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19" y="1536728"/>
            <a:ext cx="5728306" cy="347522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851508" y="5115315"/>
            <a:ext cx="5912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en-US" kern="100" dirty="0" smtClean="0">
                <a:solidFill>
                  <a:srgbClr val="F93F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组织中的成员（如上图中的副总裁、设备运营经理）平行显示在右侧列表中。</a:t>
            </a:r>
            <a:endParaRPr lang="zh-CN" altLang="en-US" kern="100" dirty="0">
              <a:solidFill>
                <a:srgbClr val="F93F00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如何创建与管理“分层通讯簿”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19112" y="1336894"/>
            <a:ext cx="6323122" cy="43447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配置管理员必须获得相应的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Exchange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管理权限；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不能使用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Exchange 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管理中心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(EAC) 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执行此过程，</a:t>
            </a:r>
            <a:r>
              <a:rPr lang="zh-CN" altLang="en-US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必须使用命令行管理程序；</a:t>
            </a:r>
            <a:endParaRPr lang="en-US" altLang="zh-CN" sz="1800" dirty="0" smtClean="0">
              <a:solidFill>
                <a:srgbClr val="F93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了解当前在您的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Exchange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组织中，组织单位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(OU)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、组、用户和联系人是如何配置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的；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了解相关的 </a:t>
            </a:r>
            <a:r>
              <a:rPr lang="en-US" altLang="zh-CN" sz="1800" dirty="0" err="1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cmdlet</a:t>
            </a:r>
            <a:r>
              <a:rPr lang="zh-CN" altLang="en-US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Set-</a:t>
            </a:r>
            <a:r>
              <a:rPr lang="en-US" altLang="zh-CN" sz="1800" dirty="0" err="1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OrganizationConfig</a:t>
            </a:r>
            <a:r>
              <a:rPr lang="zh-CN" altLang="en-US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Set-</a:t>
            </a:r>
            <a:r>
              <a:rPr lang="en-US" altLang="zh-CN" sz="1800" dirty="0" err="1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Group,Set</a:t>
            </a:r>
            <a:r>
              <a:rPr lang="en-US" altLang="zh-CN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sz="1800" dirty="0" err="1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user,Set</a:t>
            </a:r>
            <a:r>
              <a:rPr lang="en-US" altLang="zh-CN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-Contact</a:t>
            </a:r>
            <a:r>
              <a:rPr lang="zh-CN" altLang="en-US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和相关参数，</a:t>
            </a:r>
            <a:r>
              <a:rPr lang="zh-CN" altLang="en-US" sz="1800" dirty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是配置 </a:t>
            </a:r>
            <a:r>
              <a:rPr lang="en-US" altLang="zh-CN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HAB </a:t>
            </a:r>
            <a:r>
              <a:rPr lang="zh-CN" altLang="en-US" sz="1800" dirty="0" smtClean="0">
                <a:solidFill>
                  <a:srgbClr val="F93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所必需的。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 具体参见：</a:t>
            </a:r>
            <a:r>
              <a:rPr lang="zh-CN" altLang="en-US" sz="1800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启用或禁用分层通讯簿</a:t>
            </a:r>
            <a:endParaRPr lang="zh-CN" altLang="en-US" sz="1800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剪去对角的矩形 2"/>
          <p:cNvSpPr/>
          <p:nvPr/>
        </p:nvSpPr>
        <p:spPr>
          <a:xfrm>
            <a:off x="6949441" y="1447256"/>
            <a:ext cx="4911634" cy="4496345"/>
          </a:xfrm>
          <a:prstGeom prst="snip2DiagRect">
            <a:avLst/>
          </a:prstGeom>
          <a:solidFill>
            <a:srgbClr val="FF8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80000" rtlCol="0" anchor="ctr"/>
          <a:lstStyle/>
          <a:p>
            <a:pPr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Exchange Server 2010/ 2013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邮件系统中内置了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功能，但对其进行管理配置不仅需要相应权限，而且不支持使用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Exchange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管理中心执行此过程（须使用命令行管理程序）。这对非专业人员而言具有一定的技术挑战，对于技术人员而言，后续频繁的更新维护由于缺少图形化操作界面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，也造成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诸多不便。</a:t>
            </a:r>
          </a:p>
        </p:txBody>
      </p:sp>
    </p:spTree>
    <p:extLst>
      <p:ext uri="{BB962C8B-B14F-4D97-AF65-F5344CB8AC3E}">
        <p14:creationId xmlns:p14="http://schemas.microsoft.com/office/powerpoint/2010/main" val="40708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291664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什么是“分层通讯簿”</a:t>
            </a:r>
            <a:r>
              <a:rPr lang="zh-CN" altLang="en-US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管理工具</a:t>
            </a:r>
            <a:endParaRPr lang="en-US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Rectangle 3"/>
          <p:cNvSpPr/>
          <p:nvPr/>
        </p:nvSpPr>
        <p:spPr bwMode="auto">
          <a:xfrm>
            <a:off x="676769" y="1399214"/>
            <a:ext cx="2111393" cy="225634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启用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禁用根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节点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构建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组织结构树及构建节点成员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44"/>
          <p:cNvSpPr/>
          <p:nvPr/>
        </p:nvSpPr>
        <p:spPr bwMode="auto">
          <a:xfrm>
            <a:off x="2871085" y="1399214"/>
            <a:ext cx="2111393" cy="225634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树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节点排序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成员排序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支持一人多岗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Segoe UI" pitchFamily="34" charset="0"/>
              </a:rPr>
              <a:t>支持</a:t>
            </a:r>
            <a:r>
              <a:rPr lang="zh-CN" altLang="en-US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Segoe UI" pitchFamily="34" charset="0"/>
              </a:rPr>
              <a:t>高层</a:t>
            </a:r>
            <a:r>
              <a:rPr lang="zh-CN" altLang="en-US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Segoe UI" pitchFamily="34" charset="0"/>
              </a:rPr>
              <a:t>、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重要</a:t>
            </a:r>
            <a:r>
              <a:rPr lang="zh-CN" altLang="en-US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Segoe UI" pitchFamily="34" charset="0"/>
              </a:rPr>
              <a:t>部门位置优先</a:t>
            </a:r>
            <a:endParaRPr lang="en-US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</p:txBody>
      </p:sp>
      <p:sp>
        <p:nvSpPr>
          <p:cNvPr id="51" name="Rectangle 15"/>
          <p:cNvSpPr/>
          <p:nvPr/>
        </p:nvSpPr>
        <p:spPr bwMode="auto">
          <a:xfrm>
            <a:off x="5061213" y="1399214"/>
            <a:ext cx="2111393" cy="225634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成员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支持邮箱用户、联系人、会议室、邮件分发组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Rectangle 18"/>
          <p:cNvSpPr/>
          <p:nvPr/>
        </p:nvSpPr>
        <p:spPr bwMode="auto">
          <a:xfrm>
            <a:off x="676769" y="3744430"/>
            <a:ext cx="2111393" cy="225634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编辑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结果在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Outlook 2007/2010/2013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中所见即所得</a:t>
            </a:r>
            <a:endParaRPr lang="en-US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</p:txBody>
      </p:sp>
      <p:sp>
        <p:nvSpPr>
          <p:cNvPr id="53" name="Rectangle 21"/>
          <p:cNvSpPr/>
          <p:nvPr/>
        </p:nvSpPr>
        <p:spPr bwMode="auto">
          <a:xfrm>
            <a:off x="2871085" y="3744430"/>
            <a:ext cx="2111393" cy="225634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严格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遵循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微软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相关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</p:txBody>
      </p:sp>
      <p:sp>
        <p:nvSpPr>
          <p:cNvPr id="54" name="Rectangle 28"/>
          <p:cNvSpPr/>
          <p:nvPr/>
        </p:nvSpPr>
        <p:spPr bwMode="auto">
          <a:xfrm>
            <a:off x="5061213" y="3744430"/>
            <a:ext cx="2111393" cy="2256346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图形化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Web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操作管理界面，简便易用</a:t>
            </a: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Segoe UI" pitchFamily="34" charset="0"/>
            </a:endParaRPr>
          </a:p>
        </p:txBody>
      </p:sp>
      <p:sp>
        <p:nvSpPr>
          <p:cNvPr id="56" name="Rectangle 48"/>
          <p:cNvSpPr/>
          <p:nvPr/>
        </p:nvSpPr>
        <p:spPr bwMode="auto">
          <a:xfrm>
            <a:off x="7251341" y="1399213"/>
            <a:ext cx="4557482" cy="4601563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>
                <a:latin typeface="+mj-ea"/>
                <a:ea typeface="+mj-ea"/>
              </a:rPr>
              <a:t>我们推出</a:t>
            </a:r>
            <a:r>
              <a:rPr lang="zh-CN" altLang="zh-CN" sz="2000" dirty="0" smtClean="0">
                <a:latin typeface="+mj-ea"/>
                <a:ea typeface="+mj-ea"/>
              </a:rPr>
              <a:t>的</a:t>
            </a:r>
            <a:r>
              <a:rPr lang="zh-CN" altLang="en-US" sz="2000" dirty="0">
                <a:latin typeface="+mj-ea"/>
                <a:ea typeface="+mj-ea"/>
              </a:rPr>
              <a:t>分层通讯簿</a:t>
            </a:r>
            <a:r>
              <a:rPr lang="zh-CN" altLang="zh-CN" sz="2000" dirty="0" smtClean="0">
                <a:latin typeface="+mj-ea"/>
                <a:ea typeface="+mj-ea"/>
              </a:rPr>
              <a:t>（</a:t>
            </a:r>
            <a:r>
              <a:rPr lang="en-US" altLang="zh-CN" sz="2000" dirty="0">
                <a:latin typeface="+mj-ea"/>
                <a:ea typeface="+mj-ea"/>
              </a:rPr>
              <a:t>HAB</a:t>
            </a:r>
            <a:r>
              <a:rPr lang="zh-CN" altLang="zh-CN" sz="2000" dirty="0">
                <a:latin typeface="+mj-ea"/>
                <a:ea typeface="+mj-ea"/>
              </a:rPr>
              <a:t>）管理工具，以图形化所见即所得的方式配置管理</a:t>
            </a:r>
            <a:r>
              <a:rPr lang="en-US" altLang="zh-CN" sz="2000" dirty="0">
                <a:latin typeface="+mj-ea"/>
                <a:ea typeface="+mj-ea"/>
              </a:rPr>
              <a:t>HAB</a:t>
            </a:r>
            <a:r>
              <a:rPr lang="zh-CN" altLang="zh-CN" sz="2000" dirty="0">
                <a:latin typeface="+mj-ea"/>
                <a:ea typeface="+mj-ea"/>
              </a:rPr>
              <a:t>功能</a:t>
            </a:r>
            <a:r>
              <a:rPr lang="zh-CN" altLang="zh-CN" sz="2000" dirty="0" smtClean="0">
                <a:latin typeface="+mj-ea"/>
                <a:ea typeface="+mj-ea"/>
              </a:rPr>
              <a:t>，无需</a:t>
            </a:r>
            <a:r>
              <a:rPr lang="zh-CN" altLang="zh-CN" sz="2000" dirty="0">
                <a:latin typeface="+mj-ea"/>
                <a:ea typeface="+mj-ea"/>
              </a:rPr>
              <a:t>了解配置</a:t>
            </a:r>
            <a:r>
              <a:rPr lang="en-US" altLang="zh-CN" sz="2000" dirty="0">
                <a:latin typeface="+mj-ea"/>
                <a:ea typeface="+mj-ea"/>
              </a:rPr>
              <a:t>HAB</a:t>
            </a:r>
            <a:r>
              <a:rPr lang="zh-CN" altLang="zh-CN" sz="2000" dirty="0">
                <a:latin typeface="+mj-ea"/>
                <a:ea typeface="+mj-ea"/>
              </a:rPr>
              <a:t>所需相关</a:t>
            </a:r>
            <a:r>
              <a:rPr lang="zh-CN" altLang="zh-CN" sz="2000" dirty="0" smtClean="0">
                <a:latin typeface="+mj-ea"/>
                <a:ea typeface="+mj-ea"/>
              </a:rPr>
              <a:t>的</a:t>
            </a:r>
            <a:r>
              <a:rPr lang="zh-CN" altLang="en-US" sz="2000" dirty="0" smtClean="0">
                <a:latin typeface="+mj-ea"/>
                <a:ea typeface="+mj-ea"/>
              </a:rPr>
              <a:t>命令及</a:t>
            </a:r>
            <a:r>
              <a:rPr lang="zh-CN" altLang="zh-CN" sz="2000" dirty="0" smtClean="0">
                <a:latin typeface="+mj-ea"/>
                <a:ea typeface="+mj-ea"/>
              </a:rPr>
              <a:t>相关</a:t>
            </a:r>
            <a:r>
              <a:rPr lang="zh-CN" altLang="zh-CN" sz="2000" dirty="0">
                <a:latin typeface="+mj-ea"/>
                <a:ea typeface="+mj-ea"/>
              </a:rPr>
              <a:t>参数，就可轻松、高效的管理</a:t>
            </a:r>
            <a:r>
              <a:rPr lang="en-US" altLang="zh-CN" sz="2000" dirty="0">
                <a:latin typeface="+mj-ea"/>
                <a:ea typeface="+mj-ea"/>
              </a:rPr>
              <a:t>HAB</a:t>
            </a:r>
            <a:r>
              <a:rPr lang="zh-CN" altLang="zh-CN" sz="2000" dirty="0">
                <a:latin typeface="+mj-ea"/>
                <a:ea typeface="+mj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745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</a:t>
            </a:r>
            <a:r>
              <a:rPr lang="zh-CN" altLang="en-US" dirty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界面</a:t>
            </a:r>
            <a:endParaRPr lang="en-US" altLang="zh-CN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" y="966651"/>
            <a:ext cx="10653985" cy="530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2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307430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部署环境要求</a:t>
            </a:r>
            <a:endParaRPr lang="en-US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519112" y="1226535"/>
            <a:ext cx="4880202" cy="394723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 smtClean="0">
                <a:solidFill>
                  <a:srgbClr val="1069AB"/>
                </a:solidFill>
                <a:latin typeface="+mj-ea"/>
                <a:ea typeface="+mj-ea"/>
              </a:rPr>
              <a:t>服务端要求：</a:t>
            </a:r>
            <a:endParaRPr lang="en-US" altLang="zh-CN" sz="1800" dirty="0" smtClean="0">
              <a:solidFill>
                <a:srgbClr val="1069AB"/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已经完成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2010/2013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的部署；</a:t>
            </a:r>
            <a:endParaRPr lang="en-US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Web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服务：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IIS 7.0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或以上版本（支持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windows 7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）</a:t>
            </a:r>
            <a:endParaRPr lang="en-US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.NET 4.5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的加域计算机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；</a:t>
            </a:r>
            <a:endParaRPr lang="en-US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支持与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Exchange Server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任意角色并置（不推荐）。</a:t>
            </a:r>
            <a:endParaRPr lang="en-US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rgbClr val="1069AB"/>
                </a:solidFill>
                <a:latin typeface="+mj-ea"/>
                <a:ea typeface="+mj-ea"/>
              </a:rPr>
              <a:t>客户端</a:t>
            </a:r>
            <a:r>
              <a:rPr lang="zh-CN" altLang="en-US" sz="1800" dirty="0" smtClean="0">
                <a:solidFill>
                  <a:srgbClr val="1069AB"/>
                </a:solidFill>
                <a:latin typeface="+mj-ea"/>
                <a:ea typeface="+mj-ea"/>
              </a:rPr>
              <a:t>要求：</a:t>
            </a:r>
            <a:endParaRPr lang="en-US" altLang="zh-CN" sz="1800" dirty="0">
              <a:solidFill>
                <a:srgbClr val="1069AB"/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IE8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或以上版本浏览器；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屏幕最佳分辨率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1366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*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768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lvl="1">
              <a:lnSpc>
                <a:spcPct val="150000"/>
              </a:lnSpc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9112" y="5614893"/>
            <a:ext cx="57031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注：支持</a:t>
            </a:r>
            <a:r>
              <a:rPr lang="en-US" altLang="zh-CN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Office 365</a:t>
            </a:r>
            <a:r>
              <a:rPr lang="zh-CN" altLang="en-US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环境下的</a:t>
            </a:r>
            <a:r>
              <a:rPr lang="en-US" altLang="zh-CN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HAB</a:t>
            </a:r>
            <a:r>
              <a:rPr lang="zh-CN" altLang="en-US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管理工具</a:t>
            </a:r>
            <a:r>
              <a:rPr lang="zh-CN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kern="100" dirty="0">
                <a:solidFill>
                  <a:srgbClr val="FF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敬请期待！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275898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如何获取邮件大附件</a:t>
            </a:r>
            <a:endParaRPr lang="en-US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19112" y="1391043"/>
            <a:ext cx="10515600" cy="182614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如您对本产品感兴趣，</a:t>
            </a:r>
            <a:r>
              <a:rPr lang="en-US" altLang="zh-CN" sz="1800" dirty="0">
                <a:latin typeface="+mj-ea"/>
                <a:hlinkClick r:id="rId3"/>
              </a:rPr>
              <a:t> http://www.msucplus.com/?page_id=156 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。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rgbClr val="00B050"/>
                </a:solidFill>
                <a:latin typeface="+mj-ea"/>
                <a:ea typeface="+mj-ea"/>
                <a:hlinkClick r:id="rId4"/>
              </a:rPr>
              <a:t>点击进入产品体验中心</a:t>
            </a:r>
            <a:endParaRPr lang="en-US" altLang="zh-CN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9112" y="3665808"/>
            <a:ext cx="70380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关于我们：</a:t>
            </a:r>
            <a:endParaRPr lang="en-US" altLang="zh-CN" sz="2400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+mj-ea"/>
                <a:ea typeface="+mj-ea"/>
              </a:rPr>
              <a:t>【UC加】</a:t>
            </a:r>
            <a:r>
              <a:rPr lang="zh-CN" altLang="en-US" dirty="0">
                <a:latin typeface="+mj-ea"/>
                <a:ea typeface="+mj-ea"/>
              </a:rPr>
              <a:t>是一系列基于微软统一沟通平台（UC）的增值应用套件的统称，包括：HAB管理工具、企业网盘、Lync定制应用等。我们的目标是在（UC）原生功能基础上为您提供更多的便捷化应用插件和管理工具。</a:t>
            </a:r>
          </a:p>
        </p:txBody>
      </p:sp>
      <p:sp>
        <p:nvSpPr>
          <p:cNvPr id="2" name="矩形 1"/>
          <p:cNvSpPr/>
          <p:nvPr/>
        </p:nvSpPr>
        <p:spPr>
          <a:xfrm>
            <a:off x="7971403" y="3732760"/>
            <a:ext cx="1890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扫一扫关注我们的微信号，了解更多产品信息：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 </a:t>
            </a:r>
            <a:r>
              <a:rPr lang="en-US" altLang="zh-CN" dirty="0" err="1" smtClean="0">
                <a:solidFill>
                  <a:srgbClr val="1069AB"/>
                </a:solidFill>
                <a:latin typeface="+mj-ea"/>
                <a:ea typeface="+mj-ea"/>
              </a:rPr>
              <a:t>ucplus</a:t>
            </a:r>
            <a:endParaRPr lang="en-US" altLang="zh-CN" b="1" dirty="0">
              <a:solidFill>
                <a:srgbClr val="1069AB"/>
              </a:solidFill>
              <a:latin typeface="+mj-ea"/>
              <a:ea typeface="+mj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524" y="3760923"/>
            <a:ext cx="1800000" cy="1800000"/>
          </a:xfrm>
          <a:prstGeom prst="rect">
            <a:avLst/>
          </a:prstGeom>
        </p:spPr>
      </p:pic>
      <p:sp>
        <p:nvSpPr>
          <p:cNvPr id="9" name="十角星 8"/>
          <p:cNvSpPr/>
          <p:nvPr/>
        </p:nvSpPr>
        <p:spPr>
          <a:xfrm>
            <a:off x="8085064" y="1352364"/>
            <a:ext cx="2246362" cy="2136689"/>
          </a:xfrm>
          <a:prstGeom prst="star10">
            <a:avLst/>
          </a:prstGeom>
          <a:solidFill>
            <a:srgbClr val="7AB8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永久免费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53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19112" y="291664"/>
            <a:ext cx="11149013" cy="747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en-US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管理工具适用于</a:t>
            </a:r>
            <a:r>
              <a:rPr lang="en-US" altLang="zh-CN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19112" y="1333231"/>
            <a:ext cx="10926654" cy="2142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管理工具不仅适用于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Outlook HAB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Outlook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默认支持）的配置管理，也适用于所有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微软活动目录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应用系统上的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配置管理，如：</a:t>
            </a:r>
            <a:r>
              <a:rPr lang="en-US" altLang="zh-CN" sz="1800" u="sng" dirty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HAB for Exchange OWA</a:t>
            </a:r>
            <a:r>
              <a:rPr lang="en-US" altLang="zh-CN" sz="1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（需定制开发实现）、</a:t>
            </a:r>
            <a:r>
              <a:rPr lang="en-US" altLang="zh-CN" sz="1800" u="sng" dirty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HAB for Lync 2013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（需定制开发实现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、以及任何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BS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架构下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需做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人员选择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的场景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活动目录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环境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管理工具可对所有基于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的应用系统上的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进行统一配置管理。</a:t>
            </a:r>
          </a:p>
        </p:txBody>
      </p:sp>
      <p:sp>
        <p:nvSpPr>
          <p:cNvPr id="3" name="矩形 2">
            <a:hlinkClick r:id="rId3"/>
          </p:cNvPr>
          <p:cNvSpPr/>
          <p:nvPr/>
        </p:nvSpPr>
        <p:spPr>
          <a:xfrm>
            <a:off x="637352" y="3612114"/>
            <a:ext cx="2410256" cy="176573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HAB For</a:t>
            </a:r>
          </a:p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Exchange OWA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4"/>
          </p:cNvPr>
          <p:cNvSpPr/>
          <p:nvPr/>
        </p:nvSpPr>
        <p:spPr>
          <a:xfrm>
            <a:off x="3431163" y="3612114"/>
            <a:ext cx="2415831" cy="176573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HAB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</a:t>
            </a:r>
            <a:b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Lync 2013</a:t>
            </a:r>
          </a:p>
        </p:txBody>
      </p:sp>
      <p:sp>
        <p:nvSpPr>
          <p:cNvPr id="9" name="矩形 8">
            <a:hlinkClick r:id="rId5"/>
          </p:cNvPr>
          <p:cNvSpPr/>
          <p:nvPr/>
        </p:nvSpPr>
        <p:spPr>
          <a:xfrm>
            <a:off x="6230548" y="3612114"/>
            <a:ext cx="2415831" cy="1765738"/>
          </a:xfrm>
          <a:prstGeom prst="rect">
            <a:avLst/>
          </a:prstGeom>
          <a:solidFill>
            <a:srgbClr val="E2AC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HR to AD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账号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自动同步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6"/>
          </p:cNvPr>
          <p:cNvSpPr/>
          <p:nvPr/>
        </p:nvSpPr>
        <p:spPr>
          <a:xfrm>
            <a:off x="9029934" y="3612114"/>
            <a:ext cx="2415831" cy="1765738"/>
          </a:xfrm>
          <a:prstGeom prst="rect">
            <a:avLst/>
          </a:prstGeom>
          <a:solidFill>
            <a:srgbClr val="7395D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邮件分发组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5809" y="5660280"/>
            <a:ext cx="4083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1069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点击上述链接了解产品详细介绍。</a:t>
            </a:r>
            <a:endParaRPr lang="zh-CN" altLang="en-US" sz="1600" dirty="0">
              <a:solidFill>
                <a:srgbClr val="1069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456" y="855827"/>
            <a:ext cx="8954323" cy="551257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980" y="861096"/>
            <a:ext cx="7343073" cy="550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8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Segoe UI Light"/>
        <a:ea typeface="微软雅黑"/>
        <a:cs typeface=""/>
      </a:majorFont>
      <a:minorFont>
        <a:latin typeface="Segoe UI Light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2cbf73b-12aa-4f36-910f-55c9c62ac950">HUDAHFRPENXN-669693639-549</_dlc_DocId>
    <_dlc_DocIdUrl xmlns="92cbf73b-12aa-4f36-910f-55c9c62ac950">
      <Url>https://doc.ifcloud.com/_layouts/15/DocIdRedir.aspx?ID=HUDAHFRPENXN-669693639-549</Url>
      <Description>HUDAHFRPENXN-669693639-549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E761B4F29D90D34F844C832A947B1146" ma:contentTypeVersion="1" ma:contentTypeDescription="新建文档。" ma:contentTypeScope="" ma:versionID="ce62db8a60270317740eaf5316e33f4f">
  <xsd:schema xmlns:xsd="http://www.w3.org/2001/XMLSchema" xmlns:xs="http://www.w3.org/2001/XMLSchema" xmlns:p="http://schemas.microsoft.com/office/2006/metadata/properties" xmlns:ns2="92cbf73b-12aa-4f36-910f-55c9c62ac950" targetNamespace="http://schemas.microsoft.com/office/2006/metadata/properties" ma:root="true" ma:fieldsID="becb39f2d5a0b4fb3fa58486280f1852" ns2:_="">
    <xsd:import namespace="92cbf73b-12aa-4f36-910f-55c9c62ac95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bf73b-12aa-4f36-910f-55c9c62ac95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档 ID 值" ma:description="分配至此项的文档 ID 值。" ma:internalName="_dlc_DocId" ma:readOnly="true">
      <xsd:simpleType>
        <xsd:restriction base="dms:Text"/>
      </xsd:simpleType>
    </xsd:element>
    <xsd:element name="_dlc_DocIdUrl" ma:index="9" nillable="true" ma:displayName="文档 ID" ma:description="此文档的永久链接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永久 ID" ma:description="在添加过程中保留 ID。" ma:hidden="true" ma:internalName="_dlc_DocIdPersistId" ma:readOnly="true">
      <xsd:simpleType>
        <xsd:restriction base="dms:Boolean"/>
      </xsd:simpleType>
    </xsd:element>
    <xsd:element name="SharedWithUsers" ma:index="11" nillable="true" ma:displayName="共享对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00D9DB-4E06-41C2-B386-C0634C1C837B}"/>
</file>

<file path=customXml/itemProps2.xml><?xml version="1.0" encoding="utf-8"?>
<ds:datastoreItem xmlns:ds="http://schemas.openxmlformats.org/officeDocument/2006/customXml" ds:itemID="{A24D545C-8BC8-437A-89D7-7CEDB93128F0}"/>
</file>

<file path=customXml/itemProps3.xml><?xml version="1.0" encoding="utf-8"?>
<ds:datastoreItem xmlns:ds="http://schemas.openxmlformats.org/officeDocument/2006/customXml" ds:itemID="{F18FDE3C-1DD3-4C1A-9628-424174D9C102}"/>
</file>

<file path=customXml/itemProps4.xml><?xml version="1.0" encoding="utf-8"?>
<ds:datastoreItem xmlns:ds="http://schemas.openxmlformats.org/officeDocument/2006/customXml" ds:itemID="{61F4172F-ED16-4933-BB0B-F4EE8E7E5694}"/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971</Words>
  <Application>Microsoft Office PowerPoint</Application>
  <PresentationFormat>宽屏</PresentationFormat>
  <Paragraphs>96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宋体</vt:lpstr>
      <vt:lpstr>微软雅黑</vt:lpstr>
      <vt:lpstr>Arial</vt:lpstr>
      <vt:lpstr>Calibri</vt:lpstr>
      <vt:lpstr>Segoe UI</vt:lpstr>
      <vt:lpstr>Segoe UI Light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分层通讯簿（HAB）管理工具</dc:title>
  <dc:creator>zhengyong ye</dc:creator>
  <cp:lastModifiedBy>zhengyong ye</cp:lastModifiedBy>
  <cp:revision>171</cp:revision>
  <dcterms:created xsi:type="dcterms:W3CDTF">2014-08-15T15:21:07Z</dcterms:created>
  <dcterms:modified xsi:type="dcterms:W3CDTF">2015-03-27T11:42:34Z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0x010100E761B4F29D90D34F844C832A947B1146</vt:lpwstr>
  </property>
  <property fmtid="{D5CDD505-2E9C-101B-9397-08002B2CF9AE}" pid="3" name="_dlc_DocIdItemGuid">
    <vt:lpwstr>1aac5912-e23b-460f-859f-696aa2a61cae</vt:lpwstr>
  </property>
</Properties>
</file>