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325" r:id="rId4"/>
    <p:sldId id="297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1" r:id="rId24"/>
    <p:sldId id="324" r:id="rId25"/>
    <p:sldId id="323" r:id="rId26"/>
    <p:sldId id="32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53"/>
    <a:srgbClr val="0073C6"/>
    <a:srgbClr val="89F05D"/>
    <a:srgbClr val="7395D3"/>
    <a:srgbClr val="FF6600"/>
    <a:srgbClr val="FF0000"/>
    <a:srgbClr val="7AB850"/>
    <a:srgbClr val="993399"/>
    <a:srgbClr val="B52BC3"/>
    <a:srgbClr val="FF9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54868-B938-436F-A475-B2E165EC5873}" type="datetimeFigureOut">
              <a:rPr lang="zh-CN" altLang="en-US" smtClean="0"/>
              <a:t>2015/3/30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13FC5-6CD8-4D5E-8BB2-057E73425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56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646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63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95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24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705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10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88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83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79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47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2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83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84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87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18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33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87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13FC5-6CD8-4D5E-8BB2-057E734255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7480" y="147480"/>
            <a:ext cx="8640000" cy="720000"/>
          </a:xfrm>
        </p:spPr>
        <p:txBody>
          <a:bodyPr>
            <a:normAutofit/>
          </a:bodyPr>
          <a:lstStyle>
            <a:lvl1pPr>
              <a:defRPr sz="4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7480" y="1029708"/>
            <a:ext cx="11880000" cy="5220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7" name="标题 1"/>
          <p:cNvSpPr txBox="1">
            <a:spLocks/>
          </p:cNvSpPr>
          <p:nvPr userDrawn="1"/>
        </p:nvSpPr>
        <p:spPr>
          <a:xfrm>
            <a:off x="8592000" y="0"/>
            <a:ext cx="360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r"/>
            <a:endParaRPr lang="zh-CN" altLang="en-US" sz="1400" dirty="0"/>
          </a:p>
        </p:txBody>
      </p:sp>
      <p:sp>
        <p:nvSpPr>
          <p:cNvPr id="8" name="副标题 2"/>
          <p:cNvSpPr txBox="1">
            <a:spLocks/>
          </p:cNvSpPr>
          <p:nvPr userDrawn="1"/>
        </p:nvSpPr>
        <p:spPr>
          <a:xfrm>
            <a:off x="0" y="6319685"/>
            <a:ext cx="12192000" cy="53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Unified</a:t>
            </a:r>
            <a:r>
              <a:rPr lang="en-US" altLang="zh-CN" sz="1400" baseline="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Communication Plus</a:t>
            </a:r>
            <a:r>
              <a:rPr lang="zh-CN" altLang="en-US" sz="1400" baseline="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aseline="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en-US" altLang="zh-CN" sz="1400" u="sng" baseline="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http://www.msucplus.com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36" y="6379416"/>
            <a:ext cx="360000" cy="36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2023" y="223232"/>
            <a:ext cx="2467229" cy="51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2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9B6B2-CDBD-42F0-8B3B-BEB90F1C87E8}" type="datetimeFigureOut">
              <a:rPr lang="zh-CN" altLang="en-US" smtClean="0"/>
              <a:t>2015/3/30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683E-8173-46C6-8EF0-AC6DCED17A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32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"/>
          <p:cNvSpPr txBox="1">
            <a:spLocks/>
          </p:cNvSpPr>
          <p:nvPr/>
        </p:nvSpPr>
        <p:spPr>
          <a:xfrm>
            <a:off x="0" y="1423603"/>
            <a:ext cx="12192000" cy="3257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5400" spc="-150" dirty="0" smtClean="0">
                <a:solidFill>
                  <a:srgbClr val="0073C6"/>
                </a:solidFill>
                <a:latin typeface="+mj-ea"/>
              </a:rPr>
              <a:t>LyncMP </a:t>
            </a:r>
            <a:r>
              <a:rPr lang="zh-CN" altLang="en-US" sz="5400" spc="-150" dirty="0" smtClean="0">
                <a:solidFill>
                  <a:srgbClr val="0073C6"/>
                </a:solidFill>
                <a:latin typeface="+mj-ea"/>
              </a:rPr>
              <a:t>企业微门户</a:t>
            </a:r>
            <a:endParaRPr lang="en-US" altLang="zh-CN" sz="5400" spc="-150" dirty="0" smtClean="0">
              <a:solidFill>
                <a:srgbClr val="0073C6"/>
              </a:solidFill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最终用户案例展示</a:t>
            </a:r>
            <a:endParaRPr lang="en-US" altLang="zh-CN" sz="4000" dirty="0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V.1.0-2015.3</a:t>
            </a:r>
            <a:endParaRPr lang="zh-CN" altLang="en-US" sz="1800" dirty="0">
              <a:solidFill>
                <a:schemeClr val="bg1">
                  <a:lumMod val="7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9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8" y="867480"/>
            <a:ext cx="8056000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结构化地址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52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4" y="867480"/>
            <a:ext cx="8068048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结构化地址簿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人员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搜索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9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30" y="867480"/>
            <a:ext cx="8095976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我的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培训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11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0" y="867480"/>
            <a:ext cx="8104036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公司网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45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79" y="867480"/>
            <a:ext cx="8104036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个人网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5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0" y="867480"/>
            <a:ext cx="8104036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公司制度、通知及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公告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5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0" y="867480"/>
            <a:ext cx="8104036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公司制度、通知及公告（公告统计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85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0" y="867480"/>
            <a:ext cx="8104036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人事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通讯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6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FF8053"/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00" y="867480"/>
            <a:ext cx="8076035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打卡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>
                <a:solidFill>
                  <a:srgbClr val="FF8053"/>
                </a:solidFill>
                <a:latin typeface="+mj-ea"/>
              </a:rPr>
              <a:t>全员推广</a:t>
            </a:r>
            <a:r>
              <a:rPr lang="zh-CN" altLang="en-US" dirty="0" smtClean="0">
                <a:solidFill>
                  <a:srgbClr val="FF8053"/>
                </a:solidFill>
                <a:latin typeface="+mj-ea"/>
              </a:rPr>
              <a:t>利器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26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 smtClean="0">
              <a:solidFill>
                <a:srgbClr val="FF8053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00" y="867480"/>
            <a:ext cx="8076035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短信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集成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28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9112" y="1469935"/>
            <a:ext cx="10904563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7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企业微门户（</a:t>
            </a:r>
            <a:r>
              <a:rPr lang="en-US" altLang="zh-CN" sz="17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Micro Portal</a:t>
            </a:r>
            <a:r>
              <a:rPr lang="zh-CN" altLang="en-US" sz="17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，简称</a:t>
            </a:r>
            <a:r>
              <a:rPr lang="en-US" altLang="zh-CN" sz="17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MP</a:t>
            </a:r>
            <a:r>
              <a:rPr lang="zh-CN" altLang="en-US" sz="17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）即企业的小型门户，一般是将企业大型门户或其他系统上的信息及应用进行筛选，通过微门户向用户进行更为快捷和精准的呈现</a:t>
            </a:r>
            <a:r>
              <a:rPr lang="zh-CN" altLang="en-US" sz="17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1700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1700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7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即时通讯系统通常是企业使用频率较高的应用（即用户黏性很高），</a:t>
            </a:r>
            <a:r>
              <a:rPr lang="zh-CN" altLang="en-US" sz="1700" kern="100" dirty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我们推出的“</a:t>
            </a:r>
            <a:r>
              <a:rPr lang="en-US" altLang="zh-CN" sz="1700" kern="100" dirty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LyncMP”</a:t>
            </a:r>
            <a:r>
              <a:rPr lang="zh-CN" altLang="en-US" sz="1700" kern="100" dirty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与微软</a:t>
            </a:r>
            <a:r>
              <a:rPr lang="en-US" altLang="zh-CN" sz="1700" kern="100" dirty="0" smtClean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Lync</a:t>
            </a:r>
            <a:r>
              <a:rPr lang="zh-CN" altLang="en-US" sz="1700" kern="100" dirty="0" smtClean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即时</a:t>
            </a:r>
            <a:r>
              <a:rPr lang="zh-CN" altLang="en-US" sz="1700" kern="100" dirty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通讯系统无缝贴合，为企业提供优质的微门户基础框架</a:t>
            </a:r>
            <a:r>
              <a:rPr lang="zh-CN" altLang="en-US" sz="1700" kern="100" dirty="0" smtClean="0">
                <a:solidFill>
                  <a:srgbClr val="0073C6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1700" kern="100" dirty="0" smtClean="0">
              <a:solidFill>
                <a:srgbClr val="0073C6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sz="1700" kern="100" dirty="0" smtClean="0">
              <a:solidFill>
                <a:srgbClr val="0073C6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kern="100" dirty="0" smtClean="0">
                <a:solidFill>
                  <a:srgbClr val="FF6600"/>
                </a:solidFill>
                <a:latin typeface="+mj-ea"/>
                <a:ea typeface="+mj-ea"/>
                <a:cs typeface="Times New Roman" panose="02020603050405020304" pitchFamily="18" charset="0"/>
              </a:rPr>
              <a:t>构建</a:t>
            </a:r>
            <a:r>
              <a:rPr lang="zh-CN" altLang="en-US" sz="2400" kern="100" dirty="0">
                <a:solidFill>
                  <a:srgbClr val="FF6600"/>
                </a:solidFill>
                <a:latin typeface="+mj-ea"/>
                <a:ea typeface="+mj-ea"/>
                <a:cs typeface="Times New Roman" panose="02020603050405020304" pitchFamily="18" charset="0"/>
              </a:rPr>
              <a:t>企业微门户，尽享应用大收益</a:t>
            </a:r>
            <a:r>
              <a:rPr lang="zh-CN" altLang="en-US" sz="2400" kern="100" dirty="0" smtClean="0">
                <a:solidFill>
                  <a:srgbClr val="FF6600"/>
                </a:solidFill>
                <a:latin typeface="+mj-ea"/>
                <a:ea typeface="+mj-ea"/>
                <a:cs typeface="Times New Roman" panose="02020603050405020304" pitchFamily="18" charset="0"/>
              </a:rPr>
              <a:t>！</a:t>
            </a:r>
            <a:endParaRPr lang="en-US" altLang="zh-CN" sz="2400" kern="100" dirty="0" smtClean="0">
              <a:solidFill>
                <a:srgbClr val="FF6600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						</a:t>
            </a:r>
          </a:p>
          <a:p>
            <a:pPr>
              <a:lnSpc>
                <a:spcPct val="150000"/>
              </a:lnSpc>
            </a:pPr>
            <a:endParaRPr lang="en-US" altLang="zh-CN" sz="1100" kern="100" dirty="0" smtClean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						2015</a:t>
            </a:r>
            <a:r>
              <a:rPr lang="zh-CN" altLang="en-US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CN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Lync </a:t>
            </a:r>
            <a:r>
              <a:rPr lang="zh-CN" altLang="en-US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更名</a:t>
            </a:r>
            <a:r>
              <a:rPr lang="zh-CN" altLang="en-US" sz="11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为</a:t>
            </a:r>
            <a:r>
              <a:rPr lang="en-US" altLang="zh-CN" sz="11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Skype for Business</a:t>
            </a:r>
            <a:r>
              <a:rPr lang="zh-CN" altLang="en-US" sz="11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 ，我们的企业微门户将同步升级支持</a:t>
            </a:r>
            <a:r>
              <a:rPr lang="zh-CN" altLang="en-US" sz="11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什么是企业微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门户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69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636" y="867480"/>
            <a:ext cx="8087964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短信集成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-HAB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形式人员选择器</a:t>
            </a:r>
            <a:endParaRPr lang="en-US" altLang="zh-CN" dirty="0">
              <a:solidFill>
                <a:srgbClr val="0073C6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749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54" y="867480"/>
            <a:ext cx="8083928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历史聊天记录，离线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消息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19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9" y="867480"/>
            <a:ext cx="10776317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历史聊天记录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会话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窗口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6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增强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版群组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聊天</a:t>
            </a:r>
            <a:r>
              <a:rPr lang="en-US" altLang="zh-CN" dirty="0" smtClean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群组信息</a:t>
            </a:r>
            <a:endParaRPr lang="zh-CN" alt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4" name="图片 3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6795" y="867480"/>
            <a:ext cx="7668416" cy="540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增强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版群组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聊天</a:t>
            </a:r>
            <a:r>
              <a:rPr lang="en-US" altLang="zh-CN" dirty="0" smtClean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会议回顾</a:t>
            </a:r>
            <a:endParaRPr lang="zh-CN" alt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4" name="图片 3" descr="C:\Users\Administrator\Desktop\汇众群组聊天测试用例截图\会议回顾页面_管理员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89" y="867480"/>
            <a:ext cx="7888606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增强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版群组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聊天</a:t>
            </a:r>
            <a:r>
              <a:rPr lang="en-US" altLang="zh-CN" dirty="0" smtClean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共享空间</a:t>
            </a:r>
            <a:endParaRPr lang="zh-CN" alt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5" name="图片 4" descr="C:\Users\Administrator\Desktop\汇众群组聊天测试用例截图\共享空间页面_管理员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80" y="867480"/>
            <a:ext cx="7696383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90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2C6"/>
                </a:solidFill>
              </a:rPr>
              <a:t>感谢</a:t>
            </a:r>
            <a:r>
              <a:rPr lang="zh-CN" altLang="en-US" dirty="0" smtClean="0">
                <a:solidFill>
                  <a:srgbClr val="0072C6"/>
                </a:solidFill>
              </a:rPr>
              <a:t>您的时间</a:t>
            </a:r>
            <a:endParaRPr lang="zh-CN" altLang="en-US" dirty="0">
              <a:solidFill>
                <a:srgbClr val="0072C6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67" y="2297884"/>
            <a:ext cx="1800000" cy="180000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6671052" y="585869"/>
            <a:ext cx="1800000" cy="1800000"/>
            <a:chOff x="762517" y="735765"/>
            <a:chExt cx="1800000" cy="1800000"/>
          </a:xfrm>
        </p:grpSpPr>
        <p:sp>
          <p:nvSpPr>
            <p:cNvPr id="3" name="椭圆 2"/>
            <p:cNvSpPr/>
            <p:nvPr/>
          </p:nvSpPr>
          <p:spPr>
            <a:xfrm>
              <a:off x="762517" y="735765"/>
              <a:ext cx="1800000" cy="18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75" y="1020223"/>
              <a:ext cx="1231084" cy="1231084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8" name="组合 17"/>
          <p:cNvGrpSpPr/>
          <p:nvPr/>
        </p:nvGrpSpPr>
        <p:grpSpPr>
          <a:xfrm>
            <a:off x="2688519" y="2737172"/>
            <a:ext cx="1800000" cy="1800000"/>
            <a:chOff x="2688519" y="2737172"/>
            <a:chExt cx="1800000" cy="1800000"/>
          </a:xfrm>
        </p:grpSpPr>
        <p:sp>
          <p:nvSpPr>
            <p:cNvPr id="12" name="椭圆 11"/>
            <p:cNvSpPr/>
            <p:nvPr/>
          </p:nvSpPr>
          <p:spPr>
            <a:xfrm>
              <a:off x="2688519" y="2737172"/>
              <a:ext cx="1800000" cy="18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519" y="2837884"/>
              <a:ext cx="1224000" cy="1224000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930967" y="4000745"/>
              <a:ext cx="1315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err="1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ExDrivePlus</a:t>
              </a:r>
              <a:endParaRPr lang="zh-CN" altLang="en-US" sz="1600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93103" y="850602"/>
            <a:ext cx="1800000" cy="1800000"/>
            <a:chOff x="6916772" y="1091097"/>
            <a:chExt cx="1800000" cy="1800000"/>
          </a:xfrm>
        </p:grpSpPr>
        <p:sp>
          <p:nvSpPr>
            <p:cNvPr id="15" name="椭圆 14"/>
            <p:cNvSpPr/>
            <p:nvPr/>
          </p:nvSpPr>
          <p:spPr>
            <a:xfrm>
              <a:off x="6916772" y="109109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954997" y="1575598"/>
              <a:ext cx="17235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LyncMP</a:t>
              </a:r>
              <a:endParaRPr lang="en-US" altLang="zh-CN" sz="240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企业微门户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45249" y="1397884"/>
            <a:ext cx="1440000" cy="1440000"/>
            <a:chOff x="9260830" y="2694093"/>
            <a:chExt cx="1440000" cy="1440000"/>
          </a:xfrm>
        </p:grpSpPr>
        <p:sp>
          <p:nvSpPr>
            <p:cNvPr id="17" name="椭圆 16"/>
            <p:cNvSpPr/>
            <p:nvPr/>
          </p:nvSpPr>
          <p:spPr>
            <a:xfrm>
              <a:off x="9260830" y="269409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311415" y="3090927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err="1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HABPlus</a:t>
              </a:r>
              <a:endParaRPr lang="en-US" altLang="zh-CN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企业通讯</a:t>
              </a:r>
              <a:r>
                <a:rPr lang="zh-CN" altLang="en-US" dirty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637362" y="3341884"/>
            <a:ext cx="1440000" cy="1440000"/>
            <a:chOff x="9260830" y="2694093"/>
            <a:chExt cx="1440000" cy="1440000"/>
          </a:xfrm>
        </p:grpSpPr>
        <p:sp>
          <p:nvSpPr>
            <p:cNvPr id="23" name="椭圆 22"/>
            <p:cNvSpPr/>
            <p:nvPr/>
          </p:nvSpPr>
          <p:spPr>
            <a:xfrm>
              <a:off x="9260830" y="269409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272944" y="312170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err="1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ExSignature</a:t>
              </a:r>
              <a:endParaRPr lang="en-US" altLang="zh-CN" sz="160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企业统一签名</a:t>
              </a:r>
              <a:endParaRPr lang="zh-CN" altLang="en-US" sz="1600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2519" y="3904258"/>
            <a:ext cx="1440000" cy="1440000"/>
            <a:chOff x="9260830" y="2694093"/>
            <a:chExt cx="1440000" cy="1440000"/>
          </a:xfrm>
        </p:grpSpPr>
        <p:sp>
          <p:nvSpPr>
            <p:cNvPr id="26" name="椭圆 25"/>
            <p:cNvSpPr/>
            <p:nvPr/>
          </p:nvSpPr>
          <p:spPr>
            <a:xfrm>
              <a:off x="9260830" y="269409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311414" y="3090927"/>
              <a:ext cx="1338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err="1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ExDrive</a:t>
              </a:r>
              <a:endParaRPr lang="en-US" altLang="zh-CN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邮件大附件</a:t>
              </a:r>
              <a:endParaRPr lang="zh-CN" altLang="en-US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58935" y="4381583"/>
            <a:ext cx="1440000" cy="1440000"/>
            <a:chOff x="9260830" y="2694093"/>
            <a:chExt cx="1440000" cy="1440000"/>
          </a:xfrm>
        </p:grpSpPr>
        <p:sp>
          <p:nvSpPr>
            <p:cNvPr id="29" name="椭圆 28"/>
            <p:cNvSpPr/>
            <p:nvPr/>
          </p:nvSpPr>
          <p:spPr>
            <a:xfrm>
              <a:off x="9260830" y="269409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76772" y="312170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 err="1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ExProfile</a:t>
              </a:r>
              <a:endParaRPr lang="en-US" altLang="zh-CN" sz="160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</a:t>
              </a:r>
              <a:r>
                <a:rPr lang="zh-CN" altLang="en-US" sz="1600" dirty="0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自助平台</a:t>
              </a:r>
              <a:endParaRPr lang="zh-CN" altLang="en-US" sz="1600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712529" y="3904258"/>
            <a:ext cx="1440000" cy="1440000"/>
            <a:chOff x="9260830" y="2694093"/>
            <a:chExt cx="1440000" cy="1440000"/>
          </a:xfrm>
        </p:grpSpPr>
        <p:sp>
          <p:nvSpPr>
            <p:cNvPr id="32" name="椭圆 31"/>
            <p:cNvSpPr/>
            <p:nvPr/>
          </p:nvSpPr>
          <p:spPr>
            <a:xfrm>
              <a:off x="9260830" y="2694093"/>
              <a:ext cx="1440000" cy="144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2C6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272944" y="312170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活动目录对象</a:t>
              </a:r>
              <a:endParaRPr lang="en-US" altLang="zh-CN" sz="1600" dirty="0" smtClean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solidFill>
                    <a:srgbClr val="0072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自动化管理</a:t>
              </a:r>
              <a:endParaRPr lang="zh-CN" altLang="en-US" sz="1600" dirty="0">
                <a:solidFill>
                  <a:srgbClr val="0072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8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客户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介绍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6388" y="1619794"/>
            <a:ext cx="105611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某地产集团是一家国际性、综合性的投资集团，多年来一直致力于房地产、旅游、酒店、百货、进出口贸易等多个领域。 集团以每年超过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200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万平方米的开发速度，在中国多个省市等地建造了具有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21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世纪水准，集现代新型示范住宅区、超五星级酒店、行政办公、旅游娱乐、休闲购物于一体的新城，业绩骄人，成果斐然。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该集团于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2012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年底开始在全集团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8000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员工中推广使用微软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Lync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即时通讯系统，基于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Lync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良好沟通特性并结合相关业务需求，该集团提出了基于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Lync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系统的增值及扩展应用需求。</a:t>
            </a:r>
            <a:r>
              <a:rPr lang="en-US" altLang="zh-CN" kern="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LyncMP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企业微门户解决方案通过其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企业应用整合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】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基本功能提升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】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【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技术推广手段应用</a:t>
            </a:r>
            <a:r>
              <a:rPr lang="en-US" altLang="zh-CN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】</a:t>
            </a: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等特色帮助客户实现了预期效果。</a:t>
            </a:r>
            <a:endParaRPr lang="en-US" altLang="zh-CN" sz="1000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cs typeface="Times New Roman" panose="02020603050405020304" pitchFamily="18" charset="0"/>
              </a:rPr>
              <a:t>以下篇幅为客户实际环境截屏。</a:t>
            </a:r>
            <a:endParaRPr lang="en-US" altLang="zh-CN" kern="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5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99" y="867480"/>
            <a:ext cx="8104037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479" y="147480"/>
            <a:ext cx="9081361" cy="720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首页新闻、今日热点、常用应用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入口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2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0" y="867480"/>
            <a:ext cx="8104036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企业应用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入口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0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00" y="867480"/>
            <a:ext cx="8104036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我的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收藏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9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88" y="867480"/>
            <a:ext cx="8108060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个人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设置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19112" y="307430"/>
            <a:ext cx="11149013" cy="747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3C6"/>
              </a:solidFill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36" y="867480"/>
            <a:ext cx="8075964" cy="5400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个人设置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修改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头像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1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80" y="867480"/>
            <a:ext cx="8088000" cy="5400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0073C6"/>
                </a:solidFill>
                <a:latin typeface="+mj-ea"/>
              </a:rPr>
              <a:t>个人设置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-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修改头像</a:t>
            </a:r>
            <a:r>
              <a:rPr lang="en-US" altLang="zh-CN" dirty="0">
                <a:solidFill>
                  <a:srgbClr val="0073C6"/>
                </a:solidFill>
                <a:latin typeface="+mj-ea"/>
              </a:rPr>
              <a:t>/</a:t>
            </a:r>
            <a:r>
              <a:rPr lang="zh-CN" altLang="en-US" dirty="0">
                <a:solidFill>
                  <a:srgbClr val="0073C6"/>
                </a:solidFill>
                <a:latin typeface="+mj-ea"/>
              </a:rPr>
              <a:t>选择</a:t>
            </a:r>
            <a:r>
              <a:rPr lang="zh-CN" altLang="en-US" dirty="0" smtClean="0">
                <a:solidFill>
                  <a:srgbClr val="0073C6"/>
                </a:solidFill>
                <a:latin typeface="+mj-ea"/>
              </a:rPr>
              <a:t>照片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9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Segoe UI Light"/>
        <a:ea typeface="微软雅黑"/>
        <a:cs typeface=""/>
      </a:majorFont>
      <a:minorFont>
        <a:latin typeface="Segoe UI Light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2cbf73b-12aa-4f36-910f-55c9c62ac950">HUDAHFRPENXN-669693639-546</_dlc_DocId>
    <_dlc_DocIdUrl xmlns="92cbf73b-12aa-4f36-910f-55c9c62ac950">
      <Url>https://doc.ifcloud.com/_layouts/15/DocIdRedir.aspx?ID=HUDAHFRPENXN-669693639-546</Url>
      <Description>HUDAHFRPENXN-669693639-546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E761B4F29D90D34F844C832A947B1146" ma:contentTypeVersion="1" ma:contentTypeDescription="新建文档。" ma:contentTypeScope="" ma:versionID="ce62db8a60270317740eaf5316e33f4f">
  <xsd:schema xmlns:xsd="http://www.w3.org/2001/XMLSchema" xmlns:xs="http://www.w3.org/2001/XMLSchema" xmlns:p="http://schemas.microsoft.com/office/2006/metadata/properties" xmlns:ns2="92cbf73b-12aa-4f36-910f-55c9c62ac950" targetNamespace="http://schemas.microsoft.com/office/2006/metadata/properties" ma:root="true" ma:fieldsID="becb39f2d5a0b4fb3fa58486280f1852" ns2:_="">
    <xsd:import namespace="92cbf73b-12aa-4f36-910f-55c9c62ac95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bf73b-12aa-4f36-910f-55c9c62ac95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文档 ID 值" ma:description="分配至此项的文档 ID 值。" ma:internalName="_dlc_DocId" ma:readOnly="true">
      <xsd:simpleType>
        <xsd:restriction base="dms:Text"/>
      </xsd:simpleType>
    </xsd:element>
    <xsd:element name="_dlc_DocIdUrl" ma:index="9" nillable="true" ma:displayName="文档 ID" ma:description="此文档的永久链接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永久 ID" ma:description="在添加过程中保留 ID。" ma:hidden="true" ma:internalName="_dlc_DocIdPersistId" ma:readOnly="true">
      <xsd:simpleType>
        <xsd:restriction base="dms:Boolean"/>
      </xsd:simpleType>
    </xsd:element>
    <xsd:element name="SharedWithUsers" ma:index="11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77E736-9521-426A-9867-8C68C76266AC}"/>
</file>

<file path=customXml/itemProps2.xml><?xml version="1.0" encoding="utf-8"?>
<ds:datastoreItem xmlns:ds="http://schemas.openxmlformats.org/officeDocument/2006/customXml" ds:itemID="{55C9E794-DB94-4BE9-A197-416F75880819}"/>
</file>

<file path=customXml/itemProps3.xml><?xml version="1.0" encoding="utf-8"?>
<ds:datastoreItem xmlns:ds="http://schemas.openxmlformats.org/officeDocument/2006/customXml" ds:itemID="{F8433124-DB36-4996-89C3-33E20BAC17EF}"/>
</file>

<file path=customXml/itemProps4.xml><?xml version="1.0" encoding="utf-8"?>
<ds:datastoreItem xmlns:ds="http://schemas.openxmlformats.org/officeDocument/2006/customXml" ds:itemID="{F39A3358-B0F5-4674-A753-4F3136703D7E}"/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458</Words>
  <Application>Microsoft Office PowerPoint</Application>
  <PresentationFormat>宽屏</PresentationFormat>
  <Paragraphs>72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黑体</vt:lpstr>
      <vt:lpstr>宋体</vt:lpstr>
      <vt:lpstr>微软雅黑</vt:lpstr>
      <vt:lpstr>Arial</vt:lpstr>
      <vt:lpstr>Calibri</vt:lpstr>
      <vt:lpstr>Segoe UI Light</vt:lpstr>
      <vt:lpstr>Times New Roman</vt:lpstr>
      <vt:lpstr>Wingdings</vt:lpstr>
      <vt:lpstr>Office 主题</vt:lpstr>
      <vt:lpstr>PowerPoint 演示文稿</vt:lpstr>
      <vt:lpstr>什么是企业微门户</vt:lpstr>
      <vt:lpstr>客户介绍</vt:lpstr>
      <vt:lpstr>首页新闻、今日热点、常用应用入口</vt:lpstr>
      <vt:lpstr>企业应用入口</vt:lpstr>
      <vt:lpstr>我的收藏</vt:lpstr>
      <vt:lpstr>个人设置</vt:lpstr>
      <vt:lpstr>个人设置-修改头像</vt:lpstr>
      <vt:lpstr>个人设置-修改头像/选择照片</vt:lpstr>
      <vt:lpstr>结构化地址簿</vt:lpstr>
      <vt:lpstr>结构化地址簿-人员搜索</vt:lpstr>
      <vt:lpstr>我的培训</vt:lpstr>
      <vt:lpstr>公司网盘</vt:lpstr>
      <vt:lpstr>个人网盘</vt:lpstr>
      <vt:lpstr>公司制度、通知及公告</vt:lpstr>
      <vt:lpstr>公司制度、通知及公告（公告统计）</vt:lpstr>
      <vt:lpstr>人事通讯</vt:lpstr>
      <vt:lpstr>打卡-全员推广利器</vt:lpstr>
      <vt:lpstr>短信集成</vt:lpstr>
      <vt:lpstr>短信集成-HAB形式人员选择器</vt:lpstr>
      <vt:lpstr>历史聊天记录，离线消息</vt:lpstr>
      <vt:lpstr>历史聊天记录-会话窗口</vt:lpstr>
      <vt:lpstr>增强版群组聊天-群组信息</vt:lpstr>
      <vt:lpstr>增强版群组聊天-会议回顾</vt:lpstr>
      <vt:lpstr>增强版群组聊天-共享空间</vt:lpstr>
      <vt:lpstr>感谢您的时间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分层通讯簿（HAB）管理工具</dc:title>
  <dc:creator>zhengyong ye</dc:creator>
  <cp:lastModifiedBy>zhengyong ye</cp:lastModifiedBy>
  <cp:revision>555</cp:revision>
  <dcterms:created xsi:type="dcterms:W3CDTF">2014-08-15T15:21:07Z</dcterms:created>
  <dcterms:modified xsi:type="dcterms:W3CDTF">2015-03-30T02:11:41Z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0x010100E761B4F29D90D34F844C832A947B1146</vt:lpwstr>
  </property>
  <property fmtid="{D5CDD505-2E9C-101B-9397-08002B2CF9AE}" pid="3" name="_dlc_DocIdItemGuid">
    <vt:lpwstr>b1d98706-b4a2-47f8-9cbd-51d550eec6fe</vt:lpwstr>
  </property>
</Properties>
</file>