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3" r:id="rId3"/>
    <p:sldId id="261" r:id="rId4"/>
    <p:sldId id="262" r:id="rId5"/>
    <p:sldId id="264" r:id="rId6"/>
    <p:sldId id="263" r:id="rId7"/>
    <p:sldId id="280" r:id="rId8"/>
    <p:sldId id="266" r:id="rId9"/>
    <p:sldId id="275" r:id="rId10"/>
    <p:sldId id="277" r:id="rId11"/>
    <p:sldId id="278" r:id="rId12"/>
    <p:sldId id="279" r:id="rId13"/>
    <p:sldId id="265" r:id="rId14"/>
    <p:sldId id="268" r:id="rId15"/>
    <p:sldId id="270" r:id="rId16"/>
    <p:sldId id="271" r:id="rId17"/>
    <p:sldId id="272" r:id="rId18"/>
    <p:sldId id="273" r:id="rId19"/>
    <p:sldId id="274" r:id="rId20"/>
    <p:sldId id="281" r:id="rId21"/>
    <p:sldId id="284"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1BC"/>
    <a:srgbClr val="EB711F"/>
    <a:srgbClr val="FB9E15"/>
    <a:srgbClr val="0072C6"/>
    <a:srgbClr val="E28804"/>
    <a:srgbClr val="009ED6"/>
    <a:srgbClr val="FF9933"/>
    <a:srgbClr val="FF6600"/>
    <a:srgbClr val="0073C6"/>
    <a:srgbClr val="758A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84"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 Id="rId30" Type="http://schemas.openxmlformats.org/officeDocument/2006/relationships/customXml" Target="../customXml/item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136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53180" y="287652"/>
            <a:ext cx="2590261" cy="334902"/>
          </a:xfrm>
          <a:prstGeom prst="rect">
            <a:avLst/>
          </a:prstGeom>
        </p:spPr>
      </p:pic>
      <p:sp>
        <p:nvSpPr>
          <p:cNvPr id="8" name="矩形 7"/>
          <p:cNvSpPr/>
          <p:nvPr userDrawn="1"/>
        </p:nvSpPr>
        <p:spPr>
          <a:xfrm>
            <a:off x="309159" y="6458182"/>
            <a:ext cx="1640962" cy="307777"/>
          </a:xfrm>
          <a:prstGeom prst="rect">
            <a:avLst/>
          </a:prstGeom>
        </p:spPr>
        <p:txBody>
          <a:bodyPr wrap="none">
            <a:spAutoFit/>
          </a:bodyPr>
          <a:lstStyle/>
          <a:p>
            <a:r>
              <a:rPr lang="en-US" altLang="zh-CN" sz="1400" dirty="0" smtClean="0">
                <a:solidFill>
                  <a:srgbClr val="0072C6"/>
                </a:solidFill>
                <a:latin typeface="Segoe UI Light" panose="020B0502040204020203" pitchFamily="34" charset="0"/>
              </a:rPr>
              <a:t>www.msucplus.com</a:t>
            </a:r>
            <a:endParaRPr lang="zh-CN" altLang="en-US" sz="1400" dirty="0">
              <a:solidFill>
                <a:srgbClr val="0072C6"/>
              </a:solidFill>
              <a:latin typeface="Segoe UI Light" panose="020B0502040204020203" pitchFamily="34" charset="0"/>
            </a:endParaRPr>
          </a:p>
        </p:txBody>
      </p:sp>
      <p:sp>
        <p:nvSpPr>
          <p:cNvPr id="9" name="矩形 8"/>
          <p:cNvSpPr/>
          <p:nvPr userDrawn="1"/>
        </p:nvSpPr>
        <p:spPr>
          <a:xfrm>
            <a:off x="5078574" y="6473571"/>
            <a:ext cx="1569469" cy="276999"/>
          </a:xfrm>
          <a:prstGeom prst="rect">
            <a:avLst/>
          </a:prstGeom>
        </p:spPr>
        <p:txBody>
          <a:bodyPr wrap="none">
            <a:spAutoFit/>
          </a:bodyPr>
          <a:lstStyle/>
          <a:p>
            <a:pPr algn="ctr"/>
            <a:r>
              <a:rPr lang="en-US" altLang="zh-CN" sz="1200" dirty="0" smtClean="0">
                <a:solidFill>
                  <a:srgbClr val="0072C6"/>
                </a:solidFill>
                <a:latin typeface="Segoe UI Light" panose="020B0502040204020203" pitchFamily="34" charset="0"/>
              </a:rPr>
              <a:t>MSUCPLUS </a:t>
            </a:r>
            <a:r>
              <a:rPr lang="zh-CN" altLang="en-US" sz="1200" dirty="0" smtClean="0">
                <a:solidFill>
                  <a:srgbClr val="0072C6"/>
                </a:solidFill>
                <a:latin typeface="微软雅黑" panose="020B0503020204020204" pitchFamily="34" charset="-122"/>
                <a:ea typeface="微软雅黑" panose="020B0503020204020204" pitchFamily="34" charset="-122"/>
              </a:rPr>
              <a:t>产品目录</a:t>
            </a:r>
          </a:p>
        </p:txBody>
      </p:sp>
      <p:sp>
        <p:nvSpPr>
          <p:cNvPr id="10" name="TextBox 17"/>
          <p:cNvSpPr txBox="1"/>
          <p:nvPr userDrawn="1"/>
        </p:nvSpPr>
        <p:spPr>
          <a:xfrm>
            <a:off x="11190698" y="6488959"/>
            <a:ext cx="652743" cy="261610"/>
          </a:xfrm>
          <a:prstGeom prst="rect">
            <a:avLst/>
          </a:prstGeom>
        </p:spPr>
        <p:txBody>
          <a:bodyPr wrap="none">
            <a:spAutoFit/>
          </a:bodyPr>
          <a:lstStyle>
            <a:defPPr>
              <a:defRPr lang="zh-CN"/>
            </a:defPPr>
            <a:lvl1pPr>
              <a:defRPr sz="1600">
                <a:solidFill>
                  <a:srgbClr val="0072C6"/>
                </a:solidFill>
                <a:latin typeface="Segoe UI Light" panose="020B0502040204020203" pitchFamily="34" charset="0"/>
              </a:defRPr>
            </a:lvl1pPr>
          </a:lstStyle>
          <a:p>
            <a:pPr lvl="0" algn="r"/>
            <a:r>
              <a:rPr lang="zh-CN" altLang="en-US" sz="1100" dirty="0" smtClean="0">
                <a:latin typeface="微软雅黑" panose="020B0503020204020204" pitchFamily="34" charset="-122"/>
                <a:ea typeface="微软雅黑" panose="020B0503020204020204" pitchFamily="34" charset="-122"/>
              </a:rPr>
              <a:t>第</a:t>
            </a:r>
            <a:fld id="{0462CC3E-48DD-4274-8616-D549FD7B2C15}" type="slidenum">
              <a:rPr lang="en-US" sz="1100" smtClean="0">
                <a:latin typeface="微软雅黑" panose="020B0503020204020204" pitchFamily="34" charset="-122"/>
                <a:ea typeface="微软雅黑" panose="020B0503020204020204" pitchFamily="34" charset="-122"/>
              </a:rPr>
              <a:pPr lvl="0" algn="r"/>
              <a:t>‹#›</a:t>
            </a:fld>
            <a:r>
              <a:rPr lang="zh-CN" altLang="en-US" sz="1100" dirty="0" smtClean="0">
                <a:latin typeface="微软雅黑" panose="020B0503020204020204" pitchFamily="34" charset="-122"/>
                <a:ea typeface="微软雅黑" panose="020B0503020204020204" pitchFamily="34" charset="-122"/>
              </a:rPr>
              <a:t>页</a:t>
            </a:r>
            <a:endParaRPr lang="en-US" sz="1100" dirty="0">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377399" y="6387154"/>
            <a:ext cx="11332380" cy="0"/>
          </a:xfrm>
          <a:prstGeom prst="line">
            <a:avLst/>
          </a:prstGeom>
          <a:ln>
            <a:solidFill>
              <a:srgbClr val="ECECE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0225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47480" y="147480"/>
            <a:ext cx="8640000" cy="720000"/>
          </a:xfrm>
          <a:prstGeom prst="rect">
            <a:avLst/>
          </a:prstGeom>
        </p:spPr>
        <p:txBody>
          <a:bodyPr>
            <a:normAutofit/>
          </a:bodyPr>
          <a:lstStyle>
            <a:lvl1pPr>
              <a:defRPr sz="4800">
                <a:latin typeface="微软雅黑" panose="020B0503020204020204" pitchFamily="34" charset="-122"/>
                <a:ea typeface="微软雅黑" panose="020B0503020204020204" pitchFamily="34" charset="-122"/>
              </a:defRPr>
            </a:lvl1pPr>
          </a:lstStyle>
          <a:p>
            <a:r>
              <a:rPr lang="zh-CN" altLang="en-US" dirty="0" smtClean="0"/>
              <a:t>单击此处编辑标题</a:t>
            </a:r>
            <a:endParaRPr lang="zh-CN" altLang="en-US" dirty="0"/>
          </a:p>
        </p:txBody>
      </p:sp>
      <p:sp>
        <p:nvSpPr>
          <p:cNvPr id="3" name="内容占位符 2"/>
          <p:cNvSpPr>
            <a:spLocks noGrp="1"/>
          </p:cNvSpPr>
          <p:nvPr>
            <p:ph idx="1"/>
          </p:nvPr>
        </p:nvSpPr>
        <p:spPr>
          <a:xfrm>
            <a:off x="147480" y="1029708"/>
            <a:ext cx="11880000" cy="5220000"/>
          </a:xfrm>
          <a:prstGeom prst="rect">
            <a:avLst/>
          </a:prstGeo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p:txBody>
      </p:sp>
      <p:sp>
        <p:nvSpPr>
          <p:cNvPr id="7" name="标题 1"/>
          <p:cNvSpPr txBox="1">
            <a:spLocks/>
          </p:cNvSpPr>
          <p:nvPr userDrawn="1"/>
        </p:nvSpPr>
        <p:spPr>
          <a:xfrm>
            <a:off x="8592000" y="0"/>
            <a:ext cx="3600000" cy="72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a:solidFill>
                  <a:schemeClr val="tx1"/>
                </a:solidFill>
                <a:latin typeface="微软雅黑" panose="020B0503020204020204" pitchFamily="34" charset="-122"/>
                <a:ea typeface="微软雅黑" panose="020B0503020204020204" pitchFamily="34" charset="-122"/>
                <a:cs typeface="+mj-cs"/>
              </a:defRPr>
            </a:lvl1pPr>
          </a:lstStyle>
          <a:p>
            <a:pPr algn="r"/>
            <a:endParaRPr lang="zh-CN" altLang="en-US" sz="1400" dirty="0"/>
          </a:p>
        </p:txBody>
      </p:sp>
      <p:sp>
        <p:nvSpPr>
          <p:cNvPr id="4" name="文本框 3"/>
          <p:cNvSpPr txBox="1"/>
          <p:nvPr userDrawn="1"/>
        </p:nvSpPr>
        <p:spPr>
          <a:xfrm>
            <a:off x="8984520" y="147480"/>
            <a:ext cx="3060000" cy="615553"/>
          </a:xfrm>
          <a:prstGeom prst="rect">
            <a:avLst/>
          </a:prstGeom>
          <a:noFill/>
        </p:spPr>
        <p:txBody>
          <a:bodyPr wrap="square" rtlCol="0">
            <a:spAutoFit/>
          </a:bodyPr>
          <a:lstStyle/>
          <a:p>
            <a:pPr algn="r"/>
            <a:r>
              <a:rPr lang="en-US" altLang="zh-CN" sz="2000" dirty="0" err="1" smtClean="0">
                <a:solidFill>
                  <a:srgbClr val="0072C6"/>
                </a:solidFill>
                <a:latin typeface="微软雅黑" panose="020B0503020204020204" pitchFamily="34" charset="-122"/>
                <a:ea typeface="微软雅黑" panose="020B0503020204020204" pitchFamily="34" charset="-122"/>
              </a:rPr>
              <a:t>MeetingPlus</a:t>
            </a:r>
            <a:r>
              <a:rPr lang="zh-CN" altLang="en-US" sz="2000" dirty="0" smtClean="0">
                <a:solidFill>
                  <a:srgbClr val="0072C6"/>
                </a:solidFill>
                <a:latin typeface="微软雅黑" panose="020B0503020204020204" pitchFamily="34" charset="-122"/>
                <a:ea typeface="微软雅黑" panose="020B0503020204020204" pitchFamily="34" charset="-122"/>
              </a:rPr>
              <a:t>会议管理</a:t>
            </a:r>
            <a:endParaRPr lang="en-US" altLang="zh-CN" sz="2000" dirty="0" smtClean="0">
              <a:solidFill>
                <a:srgbClr val="0072C6"/>
              </a:solidFill>
              <a:latin typeface="微软雅黑" panose="020B0503020204020204" pitchFamily="34" charset="-122"/>
              <a:ea typeface="微软雅黑" panose="020B0503020204020204" pitchFamily="34" charset="-122"/>
            </a:endParaRPr>
          </a:p>
          <a:p>
            <a:pPr algn="r"/>
            <a:r>
              <a:rPr lang="zh-CN" altLang="en-US" sz="1400" dirty="0" smtClean="0">
                <a:latin typeface="微软雅黑" panose="020B0503020204020204" pitchFamily="34" charset="-122"/>
                <a:ea typeface="微软雅黑" panose="020B0503020204020204" pitchFamily="34" charset="-122"/>
              </a:rPr>
              <a:t>基于</a:t>
            </a:r>
            <a:r>
              <a:rPr lang="en-US" altLang="zh-CN" sz="1400" dirty="0" smtClean="0">
                <a:latin typeface="微软雅黑" panose="020B0503020204020204" pitchFamily="34" charset="-122"/>
                <a:ea typeface="微软雅黑" panose="020B0503020204020204" pitchFamily="34" charset="-122"/>
              </a:rPr>
              <a:t>Exchange</a:t>
            </a:r>
            <a:r>
              <a:rPr lang="zh-CN" altLang="en-US" sz="1400" dirty="0" smtClean="0">
                <a:latin typeface="微软雅黑" panose="020B0503020204020204" pitchFamily="34" charset="-122"/>
                <a:ea typeface="微软雅黑" panose="020B0503020204020204" pitchFamily="34" charset="-122"/>
              </a:rPr>
              <a:t>的会议管理解决方案</a:t>
            </a:r>
          </a:p>
        </p:txBody>
      </p:sp>
      <p:sp>
        <p:nvSpPr>
          <p:cNvPr id="8" name="副标题 2"/>
          <p:cNvSpPr txBox="1">
            <a:spLocks/>
          </p:cNvSpPr>
          <p:nvPr userDrawn="1"/>
        </p:nvSpPr>
        <p:spPr>
          <a:xfrm>
            <a:off x="0" y="6319685"/>
            <a:ext cx="12192000" cy="538316"/>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3600" kern="1200">
                <a:solidFill>
                  <a:schemeClr val="tx1"/>
                </a:solidFill>
                <a:latin typeface="微软雅黑" panose="020B0503020204020204" pitchFamily="34" charset="-122"/>
                <a:ea typeface="微软雅黑" panose="020B0503020204020204" pitchFamily="34"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altLang="zh-CN" sz="1400" dirty="0" smtClean="0">
                <a:solidFill>
                  <a:srgbClr val="0072C6"/>
                </a:solidFill>
                <a:latin typeface="微软雅黑" panose="020B0503020204020204" pitchFamily="34" charset="-122"/>
                <a:ea typeface="微软雅黑" panose="020B0503020204020204" pitchFamily="34" charset="-122"/>
              </a:rPr>
              <a:t>Unified</a:t>
            </a:r>
            <a:r>
              <a:rPr lang="en-US" altLang="zh-CN" sz="1400" baseline="0" dirty="0" smtClean="0">
                <a:solidFill>
                  <a:srgbClr val="0072C6"/>
                </a:solidFill>
                <a:latin typeface="微软雅黑" panose="020B0503020204020204" pitchFamily="34" charset="-122"/>
                <a:ea typeface="微软雅黑" panose="020B0503020204020204" pitchFamily="34" charset="-122"/>
              </a:rPr>
              <a:t> Communication Plus</a:t>
            </a:r>
            <a:r>
              <a:rPr lang="zh-CN" altLang="en-US" sz="1400" baseline="0" dirty="0" smtClean="0">
                <a:solidFill>
                  <a:srgbClr val="0072C6"/>
                </a:solidFill>
                <a:latin typeface="微软雅黑" panose="020B0503020204020204" pitchFamily="34" charset="-122"/>
                <a:ea typeface="微软雅黑" panose="020B0503020204020204" pitchFamily="34" charset="-122"/>
              </a:rPr>
              <a:t> </a:t>
            </a:r>
            <a:r>
              <a:rPr lang="en-US" altLang="zh-CN" sz="1400" baseline="0" dirty="0" smtClean="0">
                <a:solidFill>
                  <a:srgbClr val="0072C6"/>
                </a:solidFill>
                <a:latin typeface="微软雅黑" panose="020B0503020204020204" pitchFamily="34" charset="-122"/>
                <a:ea typeface="微软雅黑" panose="020B0503020204020204" pitchFamily="34" charset="-122"/>
              </a:rPr>
              <a:t>– </a:t>
            </a:r>
            <a:r>
              <a:rPr lang="en-US" altLang="zh-CN" sz="1400" u="sng" baseline="0" dirty="0" smtClean="0">
                <a:solidFill>
                  <a:srgbClr val="0072C6"/>
                </a:solidFill>
                <a:latin typeface="微软雅黑" panose="020B0503020204020204" pitchFamily="34" charset="-122"/>
                <a:ea typeface="微软雅黑" panose="020B0503020204020204" pitchFamily="34" charset="-122"/>
              </a:rPr>
              <a:t>http://www.msucplus.com</a:t>
            </a:r>
          </a:p>
        </p:txBody>
      </p:sp>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1236" y="6379416"/>
            <a:ext cx="360000" cy="360000"/>
          </a:xfrm>
          <a:prstGeom prst="rect">
            <a:avLst/>
          </a:prstGeom>
        </p:spPr>
      </p:pic>
    </p:spTree>
    <p:extLst>
      <p:ext uri="{BB962C8B-B14F-4D97-AF65-F5344CB8AC3E}">
        <p14:creationId xmlns:p14="http://schemas.microsoft.com/office/powerpoint/2010/main" val="15781594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920603"/>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msucplus.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2006220"/>
            <a:ext cx="10783614" cy="2306472"/>
            <a:chOff x="0" y="2047164"/>
            <a:chExt cx="10167582" cy="2306472"/>
          </a:xfrm>
        </p:grpSpPr>
        <p:sp>
          <p:nvSpPr>
            <p:cNvPr id="6" name="剪去单角的矩形 5"/>
            <p:cNvSpPr/>
            <p:nvPr/>
          </p:nvSpPr>
          <p:spPr>
            <a:xfrm>
              <a:off x="0" y="2047164"/>
              <a:ext cx="10167582" cy="2306472"/>
            </a:xfrm>
            <a:prstGeom prst="snip1Rect">
              <a:avLst/>
            </a:prstGeom>
            <a:solidFill>
              <a:srgbClr val="007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0" y="2047164"/>
              <a:ext cx="9225888" cy="2306472"/>
              <a:chOff x="0" y="2047164"/>
              <a:chExt cx="9225888" cy="2306472"/>
            </a:xfrm>
          </p:grpSpPr>
          <p:sp>
            <p:nvSpPr>
              <p:cNvPr id="7" name="十字形 6"/>
              <p:cNvSpPr/>
              <p:nvPr/>
            </p:nvSpPr>
            <p:spPr>
              <a:xfrm>
                <a:off x="0" y="2047164"/>
                <a:ext cx="2306472" cy="2306472"/>
              </a:xfrm>
              <a:prstGeom prst="plus">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十字形 7"/>
              <p:cNvSpPr/>
              <p:nvPr/>
            </p:nvSpPr>
            <p:spPr>
              <a:xfrm>
                <a:off x="2306472" y="2047164"/>
                <a:ext cx="2306472" cy="2306472"/>
              </a:xfrm>
              <a:prstGeom prst="plus">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十字形 8"/>
              <p:cNvSpPr/>
              <p:nvPr/>
            </p:nvSpPr>
            <p:spPr>
              <a:xfrm>
                <a:off x="4612944" y="2047164"/>
                <a:ext cx="2306472" cy="2306472"/>
              </a:xfrm>
              <a:prstGeom prst="plus">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十字形 9"/>
              <p:cNvSpPr/>
              <p:nvPr/>
            </p:nvSpPr>
            <p:spPr>
              <a:xfrm>
                <a:off x="6919416" y="2047164"/>
                <a:ext cx="2306472" cy="2306472"/>
              </a:xfrm>
              <a:prstGeom prst="plus">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1752" y="775291"/>
            <a:ext cx="3934562" cy="508711"/>
          </a:xfrm>
          <a:prstGeom prst="rect">
            <a:avLst/>
          </a:prstGeom>
        </p:spPr>
      </p:pic>
      <p:sp>
        <p:nvSpPr>
          <p:cNvPr id="11" name="矩形 10"/>
          <p:cNvSpPr/>
          <p:nvPr/>
        </p:nvSpPr>
        <p:spPr>
          <a:xfrm>
            <a:off x="0" y="2560046"/>
            <a:ext cx="10783614" cy="1261884"/>
          </a:xfrm>
          <a:prstGeom prst="rect">
            <a:avLst/>
          </a:prstGeom>
        </p:spPr>
        <p:txBody>
          <a:bodyPr wrap="square">
            <a:spAutoFit/>
          </a:bodyPr>
          <a:lstStyle/>
          <a:p>
            <a:pPr algn="ctr"/>
            <a:r>
              <a:rPr lang="en-US" altLang="zh-CN" sz="3700" dirty="0" smtClean="0">
                <a:solidFill>
                  <a:schemeClr val="bg1"/>
                </a:solidFill>
                <a:latin typeface="微软雅黑" panose="020B0503020204020204" pitchFamily="34" charset="-122"/>
                <a:ea typeface="微软雅黑" panose="020B0503020204020204" pitchFamily="34" charset="-122"/>
              </a:rPr>
              <a:t>MSUCPLUS </a:t>
            </a:r>
            <a:r>
              <a:rPr lang="zh-CN" altLang="en-US" sz="3700" dirty="0" smtClean="0">
                <a:solidFill>
                  <a:schemeClr val="bg1"/>
                </a:solidFill>
                <a:latin typeface="微软雅黑" panose="020B0503020204020204" pitchFamily="34" charset="-122"/>
                <a:ea typeface="微软雅黑" panose="020B0503020204020204" pitchFamily="34" charset="-122"/>
              </a:rPr>
              <a:t>产品目录</a:t>
            </a:r>
            <a:endParaRPr lang="zh-CN" altLang="en-US" sz="3700" dirty="0" smtClean="0">
              <a:solidFill>
                <a:schemeClr val="bg1"/>
              </a:solidFill>
            </a:endParaRPr>
          </a:p>
          <a:p>
            <a:pPr algn="ctr"/>
            <a:r>
              <a:rPr lang="zh-CN" altLang="en-US" sz="3600" dirty="0" smtClean="0">
                <a:solidFill>
                  <a:schemeClr val="bg1"/>
                </a:solidFill>
                <a:latin typeface="微软雅黑" panose="020B0503020204020204" pitchFamily="34" charset="-122"/>
                <a:ea typeface="微软雅黑" panose="020B0503020204020204" pitchFamily="34" charset="-122"/>
              </a:rPr>
              <a:t>微软统一沟通增值软件</a:t>
            </a:r>
            <a:endParaRPr lang="zh-CN" altLang="en-US" sz="3600"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5312" y="4821337"/>
            <a:ext cx="1518302" cy="1518302"/>
          </a:xfrm>
          <a:prstGeom prst="rect">
            <a:avLst/>
          </a:prstGeom>
          <a:ln>
            <a:solidFill>
              <a:schemeClr val="bg1">
                <a:lumMod val="85000"/>
              </a:schemeClr>
            </a:solidFill>
          </a:ln>
        </p:spPr>
      </p:pic>
    </p:spTree>
    <p:extLst>
      <p:ext uri="{BB962C8B-B14F-4D97-AF65-F5344CB8AC3E}">
        <p14:creationId xmlns:p14="http://schemas.microsoft.com/office/powerpoint/2010/main" val="329624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598124" y="245526"/>
            <a:ext cx="6446619"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企业</a:t>
            </a:r>
            <a:r>
              <a:rPr lang="zh-CN" altLang="en-US" sz="40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微门户</a:t>
            </a:r>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 </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0073C6"/>
                </a:solidFill>
                <a:latin typeface="Segoe UI" panose="020B0502040204020203" pitchFamily="34" charset="0"/>
                <a:ea typeface="Segoe UI" panose="020B0502040204020203" pitchFamily="34" charset="0"/>
                <a:cs typeface="Segoe UI" panose="020B0502040204020203" pitchFamily="34" charset="0"/>
              </a:rPr>
              <a:t>LyncMP</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24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&lt;2&gt;</a:t>
            </a:r>
            <a:endParaRPr lang="en-US" sz="24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Title 2"/>
          <p:cNvSpPr txBox="1">
            <a:spLocks/>
          </p:cNvSpPr>
          <p:nvPr/>
        </p:nvSpPr>
        <p:spPr>
          <a:xfrm>
            <a:off x="598123" y="918430"/>
            <a:ext cx="2890665"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4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24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基本功能增强</a:t>
            </a:r>
            <a:endParaRPr lang="en-US" sz="14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576262976"/>
              </p:ext>
            </p:extLst>
          </p:nvPr>
        </p:nvGraphicFramePr>
        <p:xfrm>
          <a:off x="708338" y="1574816"/>
          <a:ext cx="10882647" cy="4452628"/>
        </p:xfrm>
        <a:graphic>
          <a:graphicData uri="http://schemas.openxmlformats.org/drawingml/2006/table">
            <a:tbl>
              <a:tblPr firstRow="1" bandRow="1">
                <a:tableStyleId>{5C22544A-7EE6-4342-B048-85BDC9FD1C3A}</a:tableStyleId>
              </a:tblPr>
              <a:tblGrid>
                <a:gridCol w="605307"/>
                <a:gridCol w="3271234"/>
                <a:gridCol w="7006106"/>
              </a:tblGrid>
              <a:tr h="544594">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r>
              <a:tr h="891076">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4</a:t>
                      </a: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聊天历史记录</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利用</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归档服务提供源数据，可检索聊天历史记录，支持点对点</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IM</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和多方</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IM</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会话，提供集中式记录查询和会话窗口查询。</a:t>
                      </a:r>
                    </a:p>
                  </a:txBody>
                  <a:tcPr anchor="ctr">
                    <a:solidFill>
                      <a:schemeClr val="bg1">
                        <a:lumMod val="95000"/>
                      </a:schemeClr>
                    </a:solidFill>
                  </a:tcPr>
                </a:tc>
              </a:tr>
              <a:tr h="871269">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5</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群聊（增强版持久聊天）</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通过对持久聊天右侧</a:t>
                      </a:r>
                      <a:r>
                        <a:rPr lang="en-US" altLang="zh-CN" sz="1600" b="0" dirty="0" err="1"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Addin</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功能扩展，实现简化群组管理，群组管理员对群组成员管理，显示当前群组基本描述信息，群组管理员信息，群组成员信息。</a:t>
                      </a:r>
                    </a:p>
                  </a:txBody>
                  <a:tcPr anchor="ctr">
                    <a:solidFill>
                      <a:schemeClr val="bg1">
                        <a:lumMod val="95000"/>
                      </a:schemeClr>
                    </a:solidFill>
                  </a:tcPr>
                </a:tc>
              </a:tr>
              <a:tr h="1259424">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6</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高层免打扰</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企业高层或特定人员因工作需要，往往需要在即时通讯系统中保持一个特定范围的线上沟通环境，因而需要对系统中的用户沟通权限进行批量管理，业内通常将此功能称为“高层免打扰”。</a:t>
                      </a:r>
                    </a:p>
                  </a:txBody>
                  <a:tcPr anchor="ctr">
                    <a:solidFill>
                      <a:schemeClr val="bg1">
                        <a:lumMod val="95000"/>
                      </a:schemeClr>
                    </a:solidFill>
                  </a:tcPr>
                </a:tc>
              </a:tr>
              <a:tr h="886265">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7</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文件大小传输限制</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提供不同人员对传输文件的大小控制，从而保护网络带宽资源，避免因大文件传输而影响其他网络应用。</a:t>
                      </a:r>
                      <a:endParaRPr lang="zh-CN" altLang="en-US" sz="1600" b="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bl>
          </a:graphicData>
        </a:graphic>
      </p:graphicFrame>
    </p:spTree>
    <p:extLst>
      <p:ext uri="{BB962C8B-B14F-4D97-AF65-F5344CB8AC3E}">
        <p14:creationId xmlns:p14="http://schemas.microsoft.com/office/powerpoint/2010/main" val="226287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598124" y="245526"/>
            <a:ext cx="6446619"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企业</a:t>
            </a:r>
            <a:r>
              <a:rPr lang="zh-CN" altLang="en-US" sz="40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微门户</a:t>
            </a:r>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 </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0073C6"/>
                </a:solidFill>
                <a:latin typeface="Segoe UI" panose="020B0502040204020203" pitchFamily="34" charset="0"/>
                <a:ea typeface="Segoe UI" panose="020B0502040204020203" pitchFamily="34" charset="0"/>
                <a:cs typeface="Segoe UI" panose="020B0502040204020203" pitchFamily="34" charset="0"/>
              </a:rPr>
              <a:t>LyncMP</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24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&lt;3&gt;</a:t>
            </a:r>
            <a:endParaRPr lang="en-US" sz="24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Title 2"/>
          <p:cNvSpPr txBox="1">
            <a:spLocks/>
          </p:cNvSpPr>
          <p:nvPr/>
        </p:nvSpPr>
        <p:spPr>
          <a:xfrm>
            <a:off x="598123" y="918430"/>
            <a:ext cx="3650320"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应用集成</a:t>
            </a:r>
            <a:r>
              <a:rPr lang="en-US" altLang="zh-CN"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a:t>
            </a:r>
            <a:r>
              <a:rPr lang="zh-CN" altLang="en-US"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标准组件</a:t>
            </a:r>
          </a:p>
        </p:txBody>
      </p:sp>
      <p:graphicFrame>
        <p:nvGraphicFramePr>
          <p:cNvPr id="9" name="表格 8"/>
          <p:cNvGraphicFramePr>
            <a:graphicFrameLocks noGrp="1"/>
          </p:cNvGraphicFramePr>
          <p:nvPr>
            <p:extLst>
              <p:ext uri="{D42A27DB-BD31-4B8C-83A1-F6EECF244321}">
                <p14:modId xmlns:p14="http://schemas.microsoft.com/office/powerpoint/2010/main" val="3724120059"/>
              </p:ext>
            </p:extLst>
          </p:nvPr>
        </p:nvGraphicFramePr>
        <p:xfrm>
          <a:off x="708338" y="1574816"/>
          <a:ext cx="10882647" cy="4432089"/>
        </p:xfrm>
        <a:graphic>
          <a:graphicData uri="http://schemas.openxmlformats.org/drawingml/2006/table">
            <a:tbl>
              <a:tblPr firstRow="1" bandRow="1">
                <a:tableStyleId>{5C22544A-7EE6-4342-B048-85BDC9FD1C3A}</a:tableStyleId>
              </a:tblPr>
              <a:tblGrid>
                <a:gridCol w="605307"/>
                <a:gridCol w="3271234"/>
                <a:gridCol w="7006106"/>
              </a:tblGrid>
              <a:tr h="544594">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r>
              <a:tr h="680061">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8</a:t>
                      </a:r>
                    </a:p>
                  </a:txBody>
                  <a:tcPr anchor="ctr">
                    <a:solidFill>
                      <a:schemeClr val="bg1">
                        <a:lumMod val="95000"/>
                      </a:schemeClr>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企业应用入口</a:t>
                      </a:r>
                      <a:endPar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通过后台统一配置应用入口界面，可配置项包括：应用名称，应用图标，应用入口</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URL</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，应用分类，验证方式。</a:t>
                      </a:r>
                      <a:endParaRPr lang="zh-CN" altLang="en-US" sz="1600" kern="120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r h="604911">
                <a:tc>
                  <a:txBody>
                    <a:bodyPr/>
                    <a:lstStyle/>
                    <a:p>
                      <a:pPr algn="ctr">
                        <a:lnSpc>
                          <a:spcPct val="10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9</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文件分享</a:t>
                      </a:r>
                      <a:endPar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即</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，在</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客户端提供访问个人网盘入口，通过</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IM</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提供文件分享，一秒完成文件（夹）传输，支持离线。</a:t>
                      </a:r>
                    </a:p>
                  </a:txBody>
                  <a:tcPr anchor="ctr">
                    <a:solidFill>
                      <a:schemeClr val="bg1">
                        <a:lumMod val="95000"/>
                      </a:schemeClr>
                    </a:solidFill>
                  </a:tcPr>
                </a:tc>
              </a:tr>
              <a:tr h="633046">
                <a:tc>
                  <a:txBody>
                    <a:bodyPr/>
                    <a:lstStyle/>
                    <a:p>
                      <a:pPr algn="ctr">
                        <a:lnSpc>
                          <a:spcPct val="10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10</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会议与日程</a:t>
                      </a:r>
                      <a:endPar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lvl="1"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即</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MeetingPlus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，在</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客户端提供简单、直观、快速地安排常规</a:t>
                      </a:r>
                      <a:r>
                        <a:rPr lang="en-US" altLang="zh-CN"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会议与个人日程功能。</a:t>
                      </a:r>
                    </a:p>
                  </a:txBody>
                  <a:tcPr anchor="ctr">
                    <a:solidFill>
                      <a:schemeClr val="bg1">
                        <a:lumMod val="95000"/>
                      </a:schemeClr>
                    </a:solidFill>
                  </a:tcPr>
                </a:tc>
              </a:tr>
              <a:tr h="675249">
                <a:tc>
                  <a:txBody>
                    <a:bodyPr/>
                    <a:lstStyle/>
                    <a:p>
                      <a:pPr algn="ctr">
                        <a:lnSpc>
                          <a:spcPct val="10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11</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电子考勤</a:t>
                      </a:r>
                    </a:p>
                  </a:txBody>
                  <a:tcPr anchor="ctr">
                    <a:solidFill>
                      <a:schemeClr val="bg1">
                        <a:lumMod val="95000"/>
                      </a:schemeClr>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与</a:t>
                      </a:r>
                      <a:r>
                        <a:rPr lang="en-US" altLang="zh-CN"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客户端集成，为企业在线考勤提供一个 简单、快捷的通道。该模块能为成为</a:t>
                      </a:r>
                      <a:r>
                        <a:rPr lang="en-US" altLang="zh-CN" sz="1600" kern="1200" dirty="0" smtClean="0">
                          <a:solidFill>
                            <a:srgbClr val="FF9933"/>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1600" kern="1200" dirty="0" smtClean="0">
                          <a:solidFill>
                            <a:srgbClr val="FF9933"/>
                          </a:solidFill>
                          <a:latin typeface="Segoe UI" panose="020B0502040204020203" pitchFamily="34" charset="0"/>
                          <a:ea typeface="微软雅黑" panose="020B0503020204020204" pitchFamily="34" charset="-122"/>
                          <a:cs typeface="Segoe UI" panose="020B0502040204020203" pitchFamily="34" charset="0"/>
                        </a:rPr>
                        <a:t>解决方案推广利器，带动用户使用</a:t>
                      </a:r>
                      <a:r>
                        <a:rPr lang="en-US" altLang="zh-CN" sz="1600" kern="1200" dirty="0" smtClean="0">
                          <a:solidFill>
                            <a:srgbClr val="FF9933"/>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1600" kern="1200" dirty="0" smtClean="0">
                          <a:solidFill>
                            <a:srgbClr val="FF9933"/>
                          </a:solidFill>
                          <a:latin typeface="Segoe UI" panose="020B0502040204020203" pitchFamily="34" charset="0"/>
                          <a:ea typeface="微软雅黑" panose="020B0503020204020204" pitchFamily="34" charset="-122"/>
                          <a:cs typeface="Segoe UI" panose="020B0502040204020203" pitchFamily="34" charset="0"/>
                        </a:rPr>
                        <a:t>及其它应用的积极性。</a:t>
                      </a:r>
                    </a:p>
                  </a:txBody>
                  <a:tcPr anchor="ctr">
                    <a:solidFill>
                      <a:schemeClr val="bg1">
                        <a:lumMod val="95000"/>
                      </a:schemeClr>
                    </a:solidFill>
                  </a:tcPr>
                </a:tc>
              </a:tr>
              <a:tr h="689317">
                <a:tc>
                  <a:txBody>
                    <a:bodyPr/>
                    <a:lstStyle/>
                    <a:p>
                      <a:pPr algn="ctr">
                        <a:lnSpc>
                          <a:spcPct val="10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12</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邮件集成</a:t>
                      </a:r>
                    </a:p>
                  </a:txBody>
                  <a:tcPr anchor="ctr">
                    <a:solidFill>
                      <a:schemeClr val="bg1">
                        <a:lumMod val="95000"/>
                      </a:schemeClr>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在</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客户端中集成</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Exchange</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邮件应用，便于用户方便知晓和阅读最新邮件，扩充用户获知最新邮件的渠道，提升工作效率。</a:t>
                      </a:r>
                    </a:p>
                  </a:txBody>
                  <a:tcPr anchor="ctr">
                    <a:solidFill>
                      <a:schemeClr val="bg1">
                        <a:lumMod val="95000"/>
                      </a:schemeClr>
                    </a:solidFill>
                  </a:tcPr>
                </a:tc>
              </a:tr>
              <a:tr h="604911">
                <a:tc>
                  <a:txBody>
                    <a:bodyPr/>
                    <a:lstStyle/>
                    <a:p>
                      <a:pPr algn="ctr">
                        <a:lnSpc>
                          <a:spcPct val="100000"/>
                        </a:lnSpc>
                      </a:pPr>
                      <a:r>
                        <a:rPr lang="en-US" altLang="zh-CN" sz="1600" b="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13</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短信集成</a:t>
                      </a:r>
                    </a:p>
                  </a:txBody>
                  <a:tcPr anchor="ctr">
                    <a:solidFill>
                      <a:schemeClr val="bg1">
                        <a:lumMod val="95000"/>
                      </a:schemeClr>
                    </a:solidFill>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与企业短信接口集成，提供短信应用，将便于用户快速、精准的发送传统短信到接收方，提供在线查询短信发送记录，作为</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IM</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消息良好的补充。</a:t>
                      </a:r>
                      <a:endParaRPr lang="zh-CN" altLang="en-US" sz="1600" kern="1200" dirty="0" smtClean="0">
                        <a:solidFill>
                          <a:srgbClr val="FF9933"/>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bl>
          </a:graphicData>
        </a:graphic>
      </p:graphicFrame>
    </p:spTree>
    <p:extLst>
      <p:ext uri="{BB962C8B-B14F-4D97-AF65-F5344CB8AC3E}">
        <p14:creationId xmlns:p14="http://schemas.microsoft.com/office/powerpoint/2010/main" val="2376785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598124" y="245526"/>
            <a:ext cx="6446619"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企业</a:t>
            </a:r>
            <a:r>
              <a:rPr lang="zh-CN" altLang="en-US" sz="40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微门户</a:t>
            </a:r>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 </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0073C6"/>
                </a:solidFill>
                <a:latin typeface="Segoe UI" panose="020B0502040204020203" pitchFamily="34" charset="0"/>
                <a:ea typeface="Segoe UI" panose="020B0502040204020203" pitchFamily="34" charset="0"/>
                <a:cs typeface="Segoe UI" panose="020B0502040204020203" pitchFamily="34" charset="0"/>
              </a:rPr>
              <a:t>LyncMP</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24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&lt;4&gt;</a:t>
            </a:r>
            <a:endParaRPr lang="en-US" sz="24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Title 2"/>
          <p:cNvSpPr txBox="1">
            <a:spLocks/>
          </p:cNvSpPr>
          <p:nvPr/>
        </p:nvSpPr>
        <p:spPr>
          <a:xfrm>
            <a:off x="598122" y="918430"/>
            <a:ext cx="5816745"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应用集成</a:t>
            </a:r>
            <a:r>
              <a:rPr lang="en-US" altLang="zh-CN"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a:t>
            </a:r>
            <a:r>
              <a:rPr lang="zh-CN" altLang="en-US" sz="24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需客户化定制的非标准模块</a:t>
            </a:r>
          </a:p>
        </p:txBody>
      </p:sp>
      <p:graphicFrame>
        <p:nvGraphicFramePr>
          <p:cNvPr id="9" name="表格 8"/>
          <p:cNvGraphicFramePr>
            <a:graphicFrameLocks noGrp="1"/>
          </p:cNvGraphicFramePr>
          <p:nvPr>
            <p:extLst>
              <p:ext uri="{D42A27DB-BD31-4B8C-83A1-F6EECF244321}">
                <p14:modId xmlns:p14="http://schemas.microsoft.com/office/powerpoint/2010/main" val="3311908475"/>
              </p:ext>
            </p:extLst>
          </p:nvPr>
        </p:nvGraphicFramePr>
        <p:xfrm>
          <a:off x="708338" y="1574816"/>
          <a:ext cx="10882647" cy="3916151"/>
        </p:xfrm>
        <a:graphic>
          <a:graphicData uri="http://schemas.openxmlformats.org/drawingml/2006/table">
            <a:tbl>
              <a:tblPr firstRow="1" bandRow="1">
                <a:tableStyleId>{5C22544A-7EE6-4342-B048-85BDC9FD1C3A}</a:tableStyleId>
              </a:tblPr>
              <a:tblGrid>
                <a:gridCol w="605307"/>
                <a:gridCol w="3271234"/>
                <a:gridCol w="7006106"/>
              </a:tblGrid>
              <a:tr h="544594">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r>
              <a:tr h="680061">
                <a:tc>
                  <a:txBody>
                    <a:bodyPr/>
                    <a:lstStyle/>
                    <a:p>
                      <a:pPr marL="0" marR="0" lvl="1" indent="0" algn="ctr" defTabSz="914363" rtl="0" eaLnBrk="1" fontAlgn="auto" latinLnBrk="0" hangingPunct="1">
                        <a:lnSpc>
                          <a:spcPct val="200000"/>
                        </a:lnSpc>
                        <a:spcBef>
                          <a:spcPts val="0"/>
                        </a:spcBef>
                        <a:spcAft>
                          <a:spcPts val="0"/>
                        </a:spcAft>
                        <a:buClrTx/>
                        <a:buSzTx/>
                        <a:buFontTx/>
                        <a:buNone/>
                        <a:tabLst/>
                        <a:defRPr/>
                      </a:pPr>
                      <a:r>
                        <a:rPr lang="en-US" altLang="zh-CN" sz="1600" kern="12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14</a:t>
                      </a:r>
                    </a:p>
                  </a:txBody>
                  <a:tcPr anchor="ctr">
                    <a:solidFill>
                      <a:schemeClr val="bg1">
                        <a:lumMod val="95000"/>
                      </a:schemeClr>
                    </a:solidFill>
                  </a:tcPr>
                </a:tc>
                <a:tc>
                  <a:txBody>
                    <a:bodyPr/>
                    <a:lstStyle/>
                    <a:p>
                      <a:pPr marL="0" marR="0" indent="0" algn="l" defTabSz="914363" rtl="0" eaLnBrk="1" fontAlgn="auto" latinLnBrk="0" hangingPunct="1">
                        <a:lnSpc>
                          <a:spcPct val="2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新闻与公告</a:t>
                      </a:r>
                    </a:p>
                  </a:txBody>
                  <a:tcPr anchor="ctr">
                    <a:solidFill>
                      <a:schemeClr val="bg1">
                        <a:lumMod val="95000"/>
                      </a:schemeClr>
                    </a:solidFill>
                  </a:tcPr>
                </a:tc>
                <a:tc>
                  <a:txBody>
                    <a:bodyPr/>
                    <a:lstStyle/>
                    <a:p>
                      <a:pPr marL="0" marR="0" indent="0" algn="l" defTabSz="914363" rtl="0" eaLnBrk="1" fontAlgn="auto" latinLnBrk="0" hangingPunct="1">
                        <a:lnSpc>
                          <a:spcPct val="2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在</a:t>
                      </a:r>
                      <a:r>
                        <a:rPr lang="en-US" altLang="zh-CN"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Lync</a:t>
                      </a: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客户端中显示企业最新的新闻与公告将大幅提升信息传播范围和传播效率，同时简洁、美观的界面也增强了用户体验。</a:t>
                      </a:r>
                    </a:p>
                  </a:txBody>
                  <a:tcPr anchor="ctr">
                    <a:solidFill>
                      <a:schemeClr val="bg1">
                        <a:lumMod val="95000"/>
                      </a:schemeClr>
                    </a:solidFill>
                  </a:tcPr>
                </a:tc>
              </a:tr>
              <a:tr h="604911">
                <a:tc>
                  <a:txBody>
                    <a:bodyPr/>
                    <a:lstStyle/>
                    <a:p>
                      <a:pPr marL="0" marR="0" lvl="1" indent="0" algn="ctr" defTabSz="914400" rtl="0" eaLnBrk="1" fontAlgn="auto" latinLnBrk="0" hangingPunct="1">
                        <a:lnSpc>
                          <a:spcPct val="200000"/>
                        </a:lnSpc>
                        <a:spcBef>
                          <a:spcPts val="0"/>
                        </a:spcBef>
                        <a:spcAft>
                          <a:spcPts val="0"/>
                        </a:spcAft>
                        <a:buClrTx/>
                        <a:buSzTx/>
                        <a:buFontTx/>
                        <a:buNone/>
                        <a:tabLst/>
                        <a:defRPr/>
                      </a:pPr>
                      <a:r>
                        <a:rPr lang="en-US" altLang="zh-CN" sz="16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15</a:t>
                      </a:r>
                    </a:p>
                  </a:txBody>
                  <a:tcPr anchor="ctr">
                    <a:solidFill>
                      <a:schemeClr val="bg1">
                        <a:lumMod val="95000"/>
                      </a:schemeClr>
                    </a:solidFill>
                  </a:tcPr>
                </a:tc>
                <a:tc>
                  <a:txBody>
                    <a:bodyPr/>
                    <a:lstStyle/>
                    <a:p>
                      <a:pPr marL="0" marR="0" indent="0" algn="l" defTabSz="914363" rtl="0" eaLnBrk="1" fontAlgn="auto" latinLnBrk="0" hangingPunct="1">
                        <a:lnSpc>
                          <a:spcPct val="2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统一代办</a:t>
                      </a:r>
                      <a:endParaRPr lang="en-US" altLang="zh-CN"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endParaRPr>
                    </a:p>
                  </a:txBody>
                  <a:tcPr anchor="ctr">
                    <a:solidFill>
                      <a:schemeClr val="bg1">
                        <a:lumMod val="95000"/>
                      </a:schemeClr>
                    </a:solidFill>
                  </a:tcPr>
                </a:tc>
                <a:tc>
                  <a:txBody>
                    <a:bodyPr/>
                    <a:lstStyle/>
                    <a:p>
                      <a:pPr marL="0" marR="0" indent="0" algn="l" defTabSz="914363" rtl="0" eaLnBrk="1" fontAlgn="auto" latinLnBrk="0" hangingPunct="1">
                        <a:lnSpc>
                          <a:spcPct val="2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与</a:t>
                      </a:r>
                      <a:r>
                        <a:rPr lang="en-US" altLang="zh-CN"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OA</a:t>
                      </a: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流程系统集成，列出用户代办流程，跟踪自己发起的流程申请进度。</a:t>
                      </a:r>
                    </a:p>
                  </a:txBody>
                  <a:tcPr anchor="ctr">
                    <a:solidFill>
                      <a:schemeClr val="bg1">
                        <a:lumMod val="95000"/>
                      </a:schemeClr>
                    </a:solidFill>
                  </a:tcPr>
                </a:tc>
              </a:tr>
              <a:tr h="633046">
                <a:tc>
                  <a:txBody>
                    <a:bodyPr/>
                    <a:lstStyle/>
                    <a:p>
                      <a:pPr marL="0" marR="0" lvl="1" indent="0" algn="ctr" defTabSz="914400" rtl="0" eaLnBrk="1" fontAlgn="auto" latinLnBrk="0" hangingPunct="1">
                        <a:lnSpc>
                          <a:spcPct val="200000"/>
                        </a:lnSpc>
                        <a:spcBef>
                          <a:spcPts val="0"/>
                        </a:spcBef>
                        <a:spcAft>
                          <a:spcPts val="0"/>
                        </a:spcAft>
                        <a:buClrTx/>
                        <a:buSzTx/>
                        <a:buFontTx/>
                        <a:buNone/>
                        <a:tabLst/>
                        <a:defRPr/>
                      </a:pPr>
                      <a:r>
                        <a:rPr lang="en-US" altLang="zh-CN" sz="16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16</a:t>
                      </a:r>
                    </a:p>
                  </a:txBody>
                  <a:tcPr anchor="ctr">
                    <a:solidFill>
                      <a:schemeClr val="bg1">
                        <a:lumMod val="95000"/>
                      </a:schemeClr>
                    </a:solidFill>
                  </a:tcPr>
                </a:tc>
                <a:tc>
                  <a:txBody>
                    <a:bodyPr/>
                    <a:lstStyle/>
                    <a:p>
                      <a:pPr marL="0" marR="0" lvl="1" indent="0" algn="l" defTabSz="914363" rtl="0" eaLnBrk="1" fontAlgn="auto" latinLnBrk="0" hangingPunct="1">
                        <a:lnSpc>
                          <a:spcPct val="2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在线培训</a:t>
                      </a:r>
                    </a:p>
                  </a:txBody>
                  <a:tcPr anchor="ctr">
                    <a:solidFill>
                      <a:schemeClr val="bg1">
                        <a:lumMod val="95000"/>
                      </a:schemeClr>
                    </a:solidFill>
                  </a:tcPr>
                </a:tc>
                <a:tc>
                  <a:txBody>
                    <a:bodyPr/>
                    <a:lstStyle/>
                    <a:p>
                      <a:pPr marL="0" marR="0" lvl="1" indent="0" algn="l" defTabSz="914363" rtl="0" eaLnBrk="1" fontAlgn="auto" latinLnBrk="0" hangingPunct="1">
                        <a:lnSpc>
                          <a:spcPct val="2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与企业在线培训系统集成。</a:t>
                      </a:r>
                    </a:p>
                  </a:txBody>
                  <a:tcPr anchor="ctr">
                    <a:solidFill>
                      <a:schemeClr val="bg1">
                        <a:lumMod val="95000"/>
                      </a:schemeClr>
                    </a:solidFill>
                  </a:tcPr>
                </a:tc>
              </a:tr>
              <a:tr h="675249">
                <a:tc>
                  <a:txBody>
                    <a:bodyPr/>
                    <a:lstStyle/>
                    <a:p>
                      <a:pPr marL="0" marR="0" lvl="1" indent="0" algn="ctr" defTabSz="914400" rtl="0" eaLnBrk="1" fontAlgn="auto" latinLnBrk="0" hangingPunct="1">
                        <a:lnSpc>
                          <a:spcPct val="200000"/>
                        </a:lnSpc>
                        <a:spcBef>
                          <a:spcPts val="0"/>
                        </a:spcBef>
                        <a:spcAft>
                          <a:spcPts val="0"/>
                        </a:spcAft>
                        <a:buClrTx/>
                        <a:buSzTx/>
                        <a:buFontTx/>
                        <a:buNone/>
                        <a:tabLst/>
                        <a:defRPr/>
                      </a:pPr>
                      <a:r>
                        <a:rPr lang="en-US" altLang="zh-CN" sz="16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17</a:t>
                      </a:r>
                    </a:p>
                  </a:txBody>
                  <a:tcPr anchor="ctr">
                    <a:solidFill>
                      <a:schemeClr val="bg1">
                        <a:lumMod val="95000"/>
                      </a:schemeClr>
                    </a:solidFill>
                  </a:tcPr>
                </a:tc>
                <a:tc>
                  <a:txBody>
                    <a:bodyPr/>
                    <a:lstStyle/>
                    <a:p>
                      <a:pPr marL="0" marR="0" lvl="1" indent="0" algn="l" defTabSz="914400" rtl="0" eaLnBrk="1" fontAlgn="auto" latinLnBrk="0" hangingPunct="1">
                        <a:lnSpc>
                          <a:spcPct val="200000"/>
                        </a:lnSpc>
                        <a:spcBef>
                          <a:spcPts val="0"/>
                        </a:spcBef>
                        <a:spcAft>
                          <a:spcPts val="0"/>
                        </a:spcAft>
                        <a:buClrTx/>
                        <a:buSzTx/>
                        <a:buFontTx/>
                        <a:buNone/>
                        <a:tabLst/>
                        <a:defRPr/>
                      </a:pPr>
                      <a:r>
                        <a:rPr lang="en-US" altLang="zh-CN" sz="1600" dirty="0" smtClean="0">
                          <a:solidFill>
                            <a:schemeClr val="tx1">
                              <a:lumMod val="65000"/>
                              <a:lumOff val="35000"/>
                            </a:schemeClr>
                          </a:solidFill>
                          <a:latin typeface="微软雅黑" panose="020B0503020204020204" pitchFamily="34" charset="-122"/>
                          <a:ea typeface="微软雅黑" panose="020B0503020204020204" pitchFamily="34" charset="-122"/>
                        </a:rPr>
                        <a:t>IT</a:t>
                      </a:r>
                      <a:r>
                        <a:rPr lang="zh-CN" altLang="en-US" sz="1600" dirty="0" smtClean="0">
                          <a:solidFill>
                            <a:schemeClr val="tx1">
                              <a:lumMod val="65000"/>
                              <a:lumOff val="35000"/>
                            </a:schemeClr>
                          </a:solidFill>
                          <a:latin typeface="微软雅黑" panose="020B0503020204020204" pitchFamily="34" charset="-122"/>
                          <a:ea typeface="微软雅黑" panose="020B0503020204020204" pitchFamily="34" charset="-122"/>
                        </a:rPr>
                        <a:t>服务台</a:t>
                      </a:r>
                    </a:p>
                  </a:txBody>
                  <a:tcPr anchor="ctr">
                    <a:solidFill>
                      <a:schemeClr val="bg1">
                        <a:lumMod val="95000"/>
                      </a:schemeClr>
                    </a:solidFill>
                  </a:tcPr>
                </a:tc>
                <a:tc>
                  <a:txBody>
                    <a:bodyPr/>
                    <a:lstStyle/>
                    <a:p>
                      <a:pPr marL="0" marR="0" indent="0" algn="l" defTabSz="914363" rtl="0" eaLnBrk="1" fontAlgn="auto" latinLnBrk="0" hangingPunct="1">
                        <a:lnSpc>
                          <a:spcPct val="20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与</a:t>
                      </a:r>
                      <a:r>
                        <a:rPr lang="en-US" altLang="zh-CN" sz="1600" kern="1200" dirty="0" err="1" smtClean="0">
                          <a:solidFill>
                            <a:schemeClr val="tx1">
                              <a:lumMod val="65000"/>
                              <a:lumOff val="35000"/>
                            </a:schemeClr>
                          </a:solidFill>
                          <a:latin typeface="微软雅黑" panose="020B0503020204020204" pitchFamily="34" charset="-122"/>
                          <a:ea typeface="微软雅黑" panose="020B0503020204020204" pitchFamily="34" charset="-122"/>
                          <a:cs typeface="+mn-cs"/>
                        </a:rPr>
                        <a:t>HelpDesk</a:t>
                      </a: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系统集成，提供个人</a:t>
                      </a:r>
                      <a:r>
                        <a:rPr lang="en-US" altLang="zh-CN"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IT</a:t>
                      </a:r>
                      <a:r>
                        <a:rPr lang="zh-CN" altLang="en-US" sz="16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资产查询，领用申请，故障报修，处理跟踪反馈。</a:t>
                      </a:r>
                    </a:p>
                  </a:txBody>
                  <a:tcPr anchor="ctr">
                    <a:solidFill>
                      <a:schemeClr val="bg1">
                        <a:lumMod val="95000"/>
                      </a:schemeClr>
                    </a:solidFill>
                  </a:tcPr>
                </a:tc>
              </a:tr>
            </a:tbl>
          </a:graphicData>
        </a:graphic>
      </p:graphicFrame>
    </p:spTree>
    <p:extLst>
      <p:ext uri="{BB962C8B-B14F-4D97-AF65-F5344CB8AC3E}">
        <p14:creationId xmlns:p14="http://schemas.microsoft.com/office/powerpoint/2010/main" val="914926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598124" y="245526"/>
            <a:ext cx="6446619"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87CB3D"/>
                </a:solidFill>
                <a:latin typeface="Segoe UI" panose="020B0502040204020203" pitchFamily="34" charset="0"/>
                <a:ea typeface="微软雅黑" panose="020B0503020204020204" pitchFamily="34" charset="-122"/>
                <a:cs typeface="Segoe UI" panose="020B0502040204020203" pitchFamily="34" charset="0"/>
              </a:rPr>
              <a:t>企业通讯录 </a:t>
            </a:r>
            <a:r>
              <a:rPr lang="en-US" altLang="zh-CN" sz="4000" dirty="0" smtClean="0">
                <a:solidFill>
                  <a:srgbClr val="87CB3D"/>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87CB3D"/>
                </a:solidFill>
                <a:latin typeface="Segoe UI" panose="020B0502040204020203" pitchFamily="34" charset="0"/>
                <a:ea typeface="Segoe UI" panose="020B0502040204020203" pitchFamily="34" charset="0"/>
                <a:cs typeface="Segoe UI" panose="020B0502040204020203" pitchFamily="34" charset="0"/>
              </a:rPr>
              <a:t>HABPlus</a:t>
            </a:r>
            <a:endParaRPr lang="en-US" sz="4000" dirty="0">
              <a:solidFill>
                <a:srgbClr val="87CB3D"/>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60684766"/>
              </p:ext>
            </p:extLst>
          </p:nvPr>
        </p:nvGraphicFramePr>
        <p:xfrm>
          <a:off x="708338" y="1138712"/>
          <a:ext cx="10882647" cy="4734053"/>
        </p:xfrm>
        <a:graphic>
          <a:graphicData uri="http://schemas.openxmlformats.org/drawingml/2006/table">
            <a:tbl>
              <a:tblPr firstRow="1" bandRow="1">
                <a:tableStyleId>{5C22544A-7EE6-4342-B048-85BDC9FD1C3A}</a:tableStyleId>
              </a:tblPr>
              <a:tblGrid>
                <a:gridCol w="605307"/>
                <a:gridCol w="3271234"/>
                <a:gridCol w="7006106"/>
              </a:tblGrid>
              <a:tr h="544594">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87CB3D"/>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87CB3D"/>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87CB3D"/>
                    </a:solidFill>
                  </a:tcPr>
                </a:tc>
              </a:tr>
              <a:tr h="666149">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a:t>
                      </a: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HABPlus</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OWA</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与</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Exchange 2010/2013</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的</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OWA</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集成，提供反映企业组织架构的树状通讯录。</a:t>
                      </a:r>
                      <a:endParaRPr lang="zh-CN" altLang="en-US" sz="1600" b="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r h="544594">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2</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HABPlus</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Lync </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与</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 2013</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客户端集成，提供反映企业组织架构的树状通讯录。</a:t>
                      </a:r>
                      <a:endParaRPr lang="zh-CN" altLang="en-US" sz="1600" b="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r h="980269">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3</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HABPlus</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Web API</a:t>
                      </a:r>
                    </a:p>
                  </a:txBody>
                  <a:tcPr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树状结构地址簿二次开发接口包，提供三方基于</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web</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的应用调用，提供统一的树状通讯录，人员选择器。</a:t>
                      </a:r>
                      <a:endParaRPr lang="zh-CN" altLang="en-US" sz="1600" b="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r h="666149">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4</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HABPlus</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后台管理</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提供管理员手工维护组织架构层次结构，人员排序等功能的图像化</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web</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工具。</a:t>
                      </a:r>
                      <a:endParaRPr lang="zh-CN" altLang="en-US" sz="1600" b="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r h="666149">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5</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a:lnSpc>
                          <a:spcPct val="150000"/>
                        </a:lnSpc>
                      </a:pPr>
                      <a:r>
                        <a:rPr lang="zh-CN" altLang="zh-CN" sz="1600" b="0" kern="1200" dirty="0" smtClean="0">
                          <a:solidFill>
                            <a:schemeClr val="tx1">
                              <a:lumMod val="65000"/>
                              <a:lumOff val="35000"/>
                            </a:schemeClr>
                          </a:solidFill>
                          <a:effectLst/>
                          <a:latin typeface="Segoe UI" panose="020B0502040204020203" pitchFamily="34" charset="0"/>
                          <a:ea typeface="微软雅黑" panose="020B0503020204020204" pitchFamily="34" charset="-122"/>
                          <a:cs typeface="Segoe UI" panose="020B0502040204020203" pitchFamily="34" charset="0"/>
                        </a:rPr>
                        <a:t>【员工自助平台】</a:t>
                      </a:r>
                      <a:r>
                        <a:rPr lang="en-US" altLang="zh-CN" sz="1600" b="0" kern="1200" dirty="0" smtClean="0">
                          <a:solidFill>
                            <a:schemeClr val="tx1">
                              <a:lumMod val="65000"/>
                              <a:lumOff val="35000"/>
                            </a:schemeClr>
                          </a:solidFill>
                          <a:effectLst/>
                          <a:latin typeface="Segoe UI" panose="020B0502040204020203" pitchFamily="34" charset="0"/>
                          <a:ea typeface="Segoe UI" panose="020B0502040204020203" pitchFamily="34" charset="0"/>
                          <a:cs typeface="Segoe UI" panose="020B0502040204020203" pitchFamily="34" charset="0"/>
                        </a:rPr>
                        <a:t>- </a:t>
                      </a:r>
                      <a:r>
                        <a:rPr lang="en-US" altLang="zh-CN" sz="1600" b="0" kern="1200" dirty="0" err="1" smtClean="0">
                          <a:solidFill>
                            <a:schemeClr val="tx1">
                              <a:lumMod val="65000"/>
                              <a:lumOff val="35000"/>
                            </a:schemeClr>
                          </a:solidFill>
                          <a:effectLst/>
                          <a:latin typeface="Segoe UI" panose="020B0502040204020203" pitchFamily="34" charset="0"/>
                          <a:ea typeface="Segoe UI" panose="020B0502040204020203" pitchFamily="34" charset="0"/>
                          <a:cs typeface="Segoe UI" panose="020B0502040204020203" pitchFamily="34" charset="0"/>
                        </a:rPr>
                        <a:t>ExProfile</a:t>
                      </a:r>
                      <a:endParaRPr lang="zh-CN" altLang="zh-CN" sz="1600" b="0" kern="1200" dirty="0" smtClean="0">
                        <a:solidFill>
                          <a:schemeClr val="tx1">
                            <a:lumMod val="65000"/>
                            <a:lumOff val="35000"/>
                          </a:schemeClr>
                        </a:solidFill>
                        <a:effectLst/>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利用该产品提供分布式（分支机构管理员）管理维护</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数据。</a:t>
                      </a:r>
                      <a:endParaRPr lang="zh-CN" altLang="en-US" sz="1600" b="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r h="666149">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6</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a:lnSpc>
                          <a:spcPct val="150000"/>
                        </a:lnSpc>
                      </a:pPr>
                      <a:r>
                        <a:rPr lang="zh-CN" altLang="zh-CN" sz="1500" b="0" kern="1200" dirty="0" smtClean="0">
                          <a:solidFill>
                            <a:schemeClr val="tx1">
                              <a:lumMod val="65000"/>
                              <a:lumOff val="35000"/>
                            </a:schemeClr>
                          </a:solidFill>
                          <a:effectLst/>
                          <a:latin typeface="Segoe UI" panose="020B0502040204020203" pitchFamily="34" charset="0"/>
                          <a:ea typeface="微软雅黑" panose="020B0503020204020204" pitchFamily="34" charset="-122"/>
                          <a:cs typeface="Segoe UI" panose="020B0502040204020203" pitchFamily="34" charset="0"/>
                        </a:rPr>
                        <a:t>【活动目录对象自动化管理解决方案】</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利用该解决方案，实现无人工干预的自动化组织</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数据与维护。</a:t>
                      </a:r>
                      <a:endParaRPr lang="zh-CN" altLang="en-US" sz="1600" b="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bl>
          </a:graphicData>
        </a:graphic>
      </p:graphicFrame>
    </p:spTree>
    <p:extLst>
      <p:ext uri="{BB962C8B-B14F-4D97-AF65-F5344CB8AC3E}">
        <p14:creationId xmlns:p14="http://schemas.microsoft.com/office/powerpoint/2010/main" val="3698333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598124" y="245526"/>
            <a:ext cx="6446619"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FF9933"/>
                </a:solidFill>
                <a:latin typeface="Segoe UI" panose="020B0502040204020203" pitchFamily="34" charset="0"/>
                <a:ea typeface="微软雅黑" panose="020B0503020204020204" pitchFamily="34" charset="-122"/>
                <a:cs typeface="Segoe UI" panose="020B0502040204020203" pitchFamily="34" charset="0"/>
              </a:rPr>
              <a:t>邮件大附件 </a:t>
            </a:r>
            <a:r>
              <a:rPr lang="en-US" altLang="zh-CN" sz="4000" dirty="0" smtClean="0">
                <a:solidFill>
                  <a:srgbClr val="FF9933"/>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FF9933"/>
                </a:solidFill>
                <a:latin typeface="Segoe UI" panose="020B0502040204020203" pitchFamily="34" charset="0"/>
                <a:ea typeface="Segoe UI" panose="020B0502040204020203" pitchFamily="34" charset="0"/>
                <a:cs typeface="Segoe UI" panose="020B0502040204020203" pitchFamily="34" charset="0"/>
              </a:rPr>
              <a:t>ExDrive</a:t>
            </a:r>
            <a:endParaRPr lang="en-US" sz="4000" dirty="0">
              <a:solidFill>
                <a:srgbClr val="FF9933"/>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427184273"/>
              </p:ext>
            </p:extLst>
          </p:nvPr>
        </p:nvGraphicFramePr>
        <p:xfrm>
          <a:off x="708338" y="1138712"/>
          <a:ext cx="10882647" cy="4721176"/>
        </p:xfrm>
        <a:graphic>
          <a:graphicData uri="http://schemas.openxmlformats.org/drawingml/2006/table">
            <a:tbl>
              <a:tblPr firstRow="1" bandRow="1">
                <a:tableStyleId>{5C22544A-7EE6-4342-B048-85BDC9FD1C3A}</a:tableStyleId>
              </a:tblPr>
              <a:tblGrid>
                <a:gridCol w="605307"/>
                <a:gridCol w="3271234"/>
                <a:gridCol w="7006106"/>
              </a:tblGrid>
              <a:tr h="521819">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FF9933"/>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FF9933"/>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FF9933"/>
                    </a:solidFill>
                  </a:tcPr>
                </a:tc>
              </a:tr>
              <a:tr h="1879387">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a:t>
                      </a: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Outlook</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用户在</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Outlook</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中通过该插件就可以在邮件正文中简单、快速的插入大附件的链接地址</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URL</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，接收方用户只需点击邮件中的链接地址就可轻松下载该附件，不受其所用邮件系统的附件大小限制。  支持</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Outlook 2007/2010/2013</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r h="740416">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2</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OWA</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在</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Exchange 2007/2010/2013 </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的</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OWA</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中提供与</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Outlook</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中相同的用户体验。</a:t>
                      </a:r>
                    </a:p>
                  </a:txBody>
                  <a:tcPr anchor="ctr">
                    <a:solidFill>
                      <a:schemeClr val="bg1">
                        <a:lumMod val="95000"/>
                      </a:schemeClr>
                    </a:solidFill>
                  </a:tcPr>
                </a:tc>
              </a:tr>
              <a:tr h="1579554">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3</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后台管理</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提供集中管理用户大附件配额空间，全局策略设置，用户行为日志分析，用户上传文件审计的图像化</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web</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工具。</a:t>
                      </a:r>
                    </a:p>
                  </a:txBody>
                  <a:tcPr anchor="ctr">
                    <a:solidFill>
                      <a:schemeClr val="bg1">
                        <a:lumMod val="95000"/>
                      </a:schemeClr>
                    </a:solidFill>
                  </a:tcPr>
                </a:tc>
              </a:tr>
            </a:tbl>
          </a:graphicData>
        </a:graphic>
      </p:graphicFrame>
    </p:spTree>
    <p:extLst>
      <p:ext uri="{BB962C8B-B14F-4D97-AF65-F5344CB8AC3E}">
        <p14:creationId xmlns:p14="http://schemas.microsoft.com/office/powerpoint/2010/main" val="2489110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457738647"/>
              </p:ext>
            </p:extLst>
          </p:nvPr>
        </p:nvGraphicFramePr>
        <p:xfrm>
          <a:off x="708338" y="1138713"/>
          <a:ext cx="10882647" cy="4858795"/>
        </p:xfrm>
        <a:graphic>
          <a:graphicData uri="http://schemas.openxmlformats.org/drawingml/2006/table">
            <a:tbl>
              <a:tblPr firstRow="1" bandRow="1">
                <a:tableStyleId>{5C22544A-7EE6-4342-B048-85BDC9FD1C3A}</a:tableStyleId>
              </a:tblPr>
              <a:tblGrid>
                <a:gridCol w="605307"/>
                <a:gridCol w="3271234"/>
                <a:gridCol w="7006106"/>
              </a:tblGrid>
              <a:tr h="548419">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BD3181"/>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BD3181"/>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BD3181"/>
                    </a:solidFill>
                  </a:tcPr>
                </a:tc>
              </a:tr>
              <a:tr h="589621">
                <a:tc>
                  <a:txBody>
                    <a:bodyPr/>
                    <a:lstStyle/>
                    <a:p>
                      <a:pPr marL="0" marR="0" lvl="1" indent="0" algn="ctr" defTabSz="914363" rtl="0" eaLnBrk="1" fontAlgn="auto" latinLnBrk="0" hangingPunct="1">
                        <a:lnSpc>
                          <a:spcPct val="150000"/>
                        </a:lnSpc>
                        <a:spcBef>
                          <a:spcPts val="0"/>
                        </a:spcBef>
                        <a:spcAft>
                          <a:spcPts val="0"/>
                        </a:spcAft>
                        <a:buClrTx/>
                        <a:buSzTx/>
                        <a:buFontTx/>
                        <a:buNone/>
                        <a:tabLst/>
                        <a:defRPr/>
                      </a:pP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a:t>
                      </a:r>
                    </a:p>
                  </a:txBody>
                  <a:tcPr marL="91416" marR="91416" marT="45708" marB="45708" anchor="ctr">
                    <a:solidFill>
                      <a:schemeClr val="bg1">
                        <a:lumMod val="95000"/>
                      </a:schemeClr>
                    </a:solidFill>
                  </a:tcPr>
                </a:tc>
                <a:tc>
                  <a:txBody>
                    <a:bodyPr/>
                    <a:lstStyle/>
                    <a:p>
                      <a:pPr marL="0" marR="0" lvl="1" indent="0" algn="l" defTabSz="914363" rtl="0" eaLnBrk="1" fontAlgn="auto" latinLnBrk="0" hangingPunct="1">
                        <a:lnSpc>
                          <a:spcPct val="150000"/>
                        </a:lnSpc>
                        <a:spcBef>
                          <a:spcPts val="0"/>
                        </a:spcBef>
                        <a:spcAft>
                          <a:spcPts val="0"/>
                        </a:spcAft>
                        <a:buClrTx/>
                        <a:buSzTx/>
                        <a:buFontTx/>
                        <a:buNone/>
                        <a:tabLst/>
                        <a:defRPr/>
                      </a:pP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Outlook</a:t>
                      </a:r>
                    </a:p>
                  </a:txBody>
                  <a:tcPr marL="91416" marR="91416" marT="45708" marB="45708" anchor="ctr">
                    <a:solidFill>
                      <a:schemeClr val="bg1">
                        <a:lumMod val="95000"/>
                      </a:schemeClr>
                    </a:solidFill>
                  </a:tcPr>
                </a:tc>
                <a:tc>
                  <a:txBody>
                    <a:bodyPr/>
                    <a:lstStyle/>
                    <a:p>
                      <a:pPr marL="0" algn="l" defTabSz="914363" rtl="0" eaLnBrk="1" latinLnBrk="0" hangingPunct="1">
                        <a:lnSpc>
                          <a:spcPct val="150000"/>
                        </a:lnSpc>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相比</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功能增强，例如：提供多文件单一分享链接。</a:t>
                      </a:r>
                    </a:p>
                  </a:txBody>
                  <a:tcPr marL="91416" marR="91416" marT="45708" marB="45708" anchor="ctr">
                    <a:solidFill>
                      <a:schemeClr val="bg1">
                        <a:lumMod val="95000"/>
                      </a:schemeClr>
                    </a:solidFill>
                  </a:tcPr>
                </a:tc>
              </a:tr>
              <a:tr h="482030">
                <a:tc>
                  <a:txBody>
                    <a:bodyPr/>
                    <a:lstStyle/>
                    <a:p>
                      <a:pPr marL="0" algn="ctr" defTabSz="914363" rtl="0" eaLnBrk="1" latinLnBrk="0" hangingPunct="1">
                        <a:lnSpc>
                          <a:spcPct val="150000"/>
                        </a:lnSpc>
                      </a:pP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2</a:t>
                      </a:r>
                      <a:endParaRPr lang="zh-CN" altLang="en-US" sz="1600" kern="12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363" rtl="0" eaLnBrk="1" fontAlgn="auto" latinLnBrk="0" hangingPunct="1">
                        <a:lnSpc>
                          <a:spcPct val="150000"/>
                        </a:lnSpc>
                        <a:spcBef>
                          <a:spcPts val="0"/>
                        </a:spcBef>
                        <a:spcAft>
                          <a:spcPts val="0"/>
                        </a:spcAft>
                        <a:buClrTx/>
                        <a:buSzTx/>
                        <a:buFontTx/>
                        <a:buNone/>
                        <a:tabLst/>
                        <a:defRPr/>
                      </a:pP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OWA</a:t>
                      </a:r>
                    </a:p>
                  </a:txBody>
                  <a:tcPr marL="91416" marR="91416" marT="45708" marB="45708"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相比</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功能增强，例如：提供多文件单一分享链接。</a:t>
                      </a:r>
                    </a:p>
                  </a:txBody>
                  <a:tcPr marL="91416" marR="91416" marT="45708" marB="45708" anchor="ctr">
                    <a:solidFill>
                      <a:schemeClr val="bg1">
                        <a:lumMod val="95000"/>
                      </a:schemeClr>
                    </a:solidFill>
                  </a:tcPr>
                </a:tc>
              </a:tr>
              <a:tr h="731392">
                <a:tc>
                  <a:txBody>
                    <a:bodyPr/>
                    <a:lstStyle/>
                    <a:p>
                      <a:pPr marL="0" algn="ctr" defTabSz="914363" rtl="0" eaLnBrk="1" latinLnBrk="0" hangingPunct="1">
                        <a:lnSpc>
                          <a:spcPct val="150000"/>
                        </a:lnSpc>
                      </a:pP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3</a:t>
                      </a:r>
                      <a:endParaRPr lang="zh-CN" altLang="en-US" sz="1600" kern="12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363" rtl="0" eaLnBrk="1" fontAlgn="auto" latinLnBrk="0" hangingPunct="1">
                        <a:lnSpc>
                          <a:spcPct val="150000"/>
                        </a:lnSpc>
                        <a:spcBef>
                          <a:spcPts val="0"/>
                        </a:spcBef>
                        <a:spcAft>
                          <a:spcPts val="0"/>
                        </a:spcAft>
                        <a:buClrTx/>
                        <a:buSzTx/>
                        <a:buFontTx/>
                        <a:buNone/>
                        <a:tabLst/>
                        <a:defRPr/>
                      </a:pP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Web</a:t>
                      </a:r>
                    </a:p>
                  </a:txBody>
                  <a:tcPr marL="91416" marR="91416" marT="45708" marB="45708" anchor="ctr">
                    <a:solidFill>
                      <a:schemeClr val="bg1">
                        <a:lumMod val="95000"/>
                      </a:schemeClr>
                    </a:solidFill>
                  </a:tcPr>
                </a:tc>
                <a:tc>
                  <a:txBody>
                    <a:bodyPr/>
                    <a:lstStyle/>
                    <a:p>
                      <a:pPr marL="0" algn="l" defTabSz="914363" rtl="0" eaLnBrk="1" latinLnBrk="0" hangingPunct="1">
                        <a:lnSpc>
                          <a:spcPct val="150000"/>
                        </a:lnSpc>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独立</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web</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客户端访问个人网盘数据，除基本文件（夹）管理以外，还提供文件分享与链接分享功能。</a:t>
                      </a:r>
                      <a:endParaRPr lang="zh-CN" altLang="en-US" sz="1600" kern="1200" dirty="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marL="91416" marR="91416" marT="45708" marB="45708" anchor="ctr">
                    <a:solidFill>
                      <a:schemeClr val="bg1">
                        <a:lumMod val="95000"/>
                      </a:schemeClr>
                    </a:solidFill>
                  </a:tcPr>
                </a:tc>
              </a:tr>
              <a:tr h="685604">
                <a:tc>
                  <a:txBody>
                    <a:bodyPr/>
                    <a:lstStyle/>
                    <a:p>
                      <a:pPr marL="0" marR="0" lvl="1" indent="0" algn="ctr" defTabSz="914363" rtl="0" eaLnBrk="1" fontAlgn="auto" latinLnBrk="0" hangingPunct="1">
                        <a:lnSpc>
                          <a:spcPct val="150000"/>
                        </a:lnSpc>
                        <a:spcBef>
                          <a:spcPts val="0"/>
                        </a:spcBef>
                        <a:spcAft>
                          <a:spcPts val="0"/>
                        </a:spcAft>
                        <a:buClrTx/>
                        <a:buSzTx/>
                        <a:buFontTx/>
                        <a:buNone/>
                        <a:tabLst/>
                        <a:defRPr/>
                      </a:pP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4</a:t>
                      </a:r>
                      <a:r>
                        <a:rPr lang="zh-CN" altLang="en-US" sz="1600" kern="12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a:t>
                      </a: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 </a:t>
                      </a:r>
                    </a:p>
                  </a:txBody>
                  <a:tcPr marL="91416" marR="91416" marT="45708" marB="45708" anchor="ctr">
                    <a:solidFill>
                      <a:schemeClr val="bg1">
                        <a:lumMod val="95000"/>
                      </a:schemeClr>
                    </a:solidFill>
                  </a:tcPr>
                </a:tc>
                <a:tc>
                  <a:txBody>
                    <a:bodyPr/>
                    <a:lstStyle/>
                    <a:p>
                      <a:pPr marL="0" marR="0" lvl="1" indent="0" algn="l" defTabSz="914363" rtl="0" eaLnBrk="1" fontAlgn="auto" latinLnBrk="0" hangingPunct="1">
                        <a:lnSpc>
                          <a:spcPct val="150000"/>
                        </a:lnSpc>
                        <a:spcBef>
                          <a:spcPts val="0"/>
                        </a:spcBef>
                        <a:spcAft>
                          <a:spcPts val="0"/>
                        </a:spcAft>
                        <a:buClrTx/>
                        <a:buSzTx/>
                        <a:buFontTx/>
                        <a:buNone/>
                        <a:tabLst/>
                        <a:defRPr/>
                      </a:pP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Lync</a:t>
                      </a:r>
                    </a:p>
                  </a:txBody>
                  <a:tcPr marL="91416" marR="91416" marT="45708" marB="45708"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在</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客户端提供访问个人网盘数据，通过</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IM</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提供文件分享，一秒完成文件（夹）传输，支持离线。</a:t>
                      </a:r>
                    </a:p>
                  </a:txBody>
                  <a:tcPr marL="91416" marR="91416" marT="45708" marB="45708" anchor="ctr">
                    <a:solidFill>
                      <a:schemeClr val="bg1">
                        <a:lumMod val="95000"/>
                      </a:schemeClr>
                    </a:solidFill>
                  </a:tcPr>
                </a:tc>
              </a:tr>
              <a:tr h="511028">
                <a:tc>
                  <a:txBody>
                    <a:bodyPr/>
                    <a:lstStyle/>
                    <a:p>
                      <a:pPr marL="0" marR="0" lvl="1" indent="0" algn="ctr" defTabSz="914363" rtl="0" eaLnBrk="1" fontAlgn="auto" latinLnBrk="0" hangingPunct="1">
                        <a:lnSpc>
                          <a:spcPct val="150000"/>
                        </a:lnSpc>
                        <a:spcBef>
                          <a:spcPts val="0"/>
                        </a:spcBef>
                        <a:spcAft>
                          <a:spcPts val="0"/>
                        </a:spcAft>
                        <a:buClrTx/>
                        <a:buSzTx/>
                        <a:buFontTx/>
                        <a:buNone/>
                        <a:tabLst/>
                        <a:defRPr/>
                      </a:pP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5</a:t>
                      </a:r>
                      <a:r>
                        <a:rPr lang="zh-CN" altLang="en-US" sz="1600" kern="12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a:t>
                      </a: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 </a:t>
                      </a:r>
                    </a:p>
                  </a:txBody>
                  <a:tcPr marL="91416" marR="91416" marT="45708" marB="45708" anchor="ctr">
                    <a:solidFill>
                      <a:schemeClr val="bg1">
                        <a:lumMod val="95000"/>
                      </a:schemeClr>
                    </a:solidFill>
                  </a:tcPr>
                </a:tc>
                <a:tc>
                  <a:txBody>
                    <a:bodyPr/>
                    <a:lstStyle/>
                    <a:p>
                      <a:pPr marL="0" marR="0" lvl="1" indent="0" algn="l" defTabSz="914363" rtl="0" eaLnBrk="1" fontAlgn="auto" latinLnBrk="0" hangingPunct="1">
                        <a:lnSpc>
                          <a:spcPct val="150000"/>
                        </a:lnSpc>
                        <a:spcBef>
                          <a:spcPts val="0"/>
                        </a:spcBef>
                        <a:spcAft>
                          <a:spcPts val="0"/>
                        </a:spcAft>
                        <a:buClrTx/>
                        <a:buSzTx/>
                        <a:buFontTx/>
                        <a:buNone/>
                        <a:tabLst/>
                        <a:defRPr/>
                      </a:pP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PC </a:t>
                      </a:r>
                    </a:p>
                  </a:txBody>
                  <a:tcPr marL="91416" marR="91416" marT="45708" marB="45708" anchor="ctr">
                    <a:solidFill>
                      <a:schemeClr val="bg1">
                        <a:lumMod val="95000"/>
                      </a:schemeClr>
                    </a:solidFill>
                  </a:tcPr>
                </a:tc>
                <a:tc>
                  <a:txBody>
                    <a:bodyPr/>
                    <a:lstStyle/>
                    <a:p>
                      <a:pPr marL="0" algn="l" defTabSz="914363" rtl="0" eaLnBrk="1" latinLnBrk="0" hangingPunct="1">
                        <a:lnSpc>
                          <a:spcPct val="150000"/>
                        </a:lnSpc>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通过文件资源管理器插件，访问管理个人网盘数据。</a:t>
                      </a:r>
                      <a:endPar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r>
              <a:tr h="540913">
                <a:tc>
                  <a:txBody>
                    <a:bodyPr/>
                    <a:lstStyle/>
                    <a:p>
                      <a:pPr marL="0" marR="0" lvl="1" indent="0" algn="ctr" defTabSz="914363" rtl="0" eaLnBrk="1" fontAlgn="auto" latinLnBrk="0" hangingPunct="1">
                        <a:lnSpc>
                          <a:spcPct val="150000"/>
                        </a:lnSpc>
                        <a:spcBef>
                          <a:spcPts val="0"/>
                        </a:spcBef>
                        <a:spcAft>
                          <a:spcPts val="0"/>
                        </a:spcAft>
                        <a:buClrTx/>
                        <a:buSzTx/>
                        <a:buFontTx/>
                        <a:buNone/>
                        <a:tabLst/>
                        <a:defRPr/>
                      </a:pP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6</a:t>
                      </a:r>
                      <a:r>
                        <a:rPr lang="zh-CN" altLang="en-US" sz="1600" kern="12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a:t>
                      </a: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 </a:t>
                      </a:r>
                    </a:p>
                  </a:txBody>
                  <a:tcPr marL="91416" marR="91416" marT="45708" marB="45708" anchor="ctr">
                    <a:solidFill>
                      <a:schemeClr val="bg1">
                        <a:lumMod val="95000"/>
                      </a:schemeClr>
                    </a:solidFill>
                  </a:tcPr>
                </a:tc>
                <a:tc>
                  <a:txBody>
                    <a:bodyPr/>
                    <a:lstStyle/>
                    <a:p>
                      <a:pPr marL="0" marR="0" lvl="1" indent="0" algn="l" defTabSz="914363" rtl="0" eaLnBrk="1" fontAlgn="auto" latinLnBrk="0" hangingPunct="1">
                        <a:lnSpc>
                          <a:spcPct val="150000"/>
                        </a:lnSpc>
                        <a:spcBef>
                          <a:spcPts val="0"/>
                        </a:spcBef>
                        <a:spcAft>
                          <a:spcPts val="0"/>
                        </a:spcAft>
                        <a:buClrTx/>
                        <a:buSzTx/>
                        <a:buFontTx/>
                        <a:buNone/>
                        <a:tabLst/>
                        <a:defRPr/>
                      </a:pP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Mobile</a:t>
                      </a:r>
                    </a:p>
                  </a:txBody>
                  <a:tcPr marL="91416" marR="91416" marT="45708" marB="45708"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移动设备</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APP</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访问管理个人网盘数据。</a:t>
                      </a:r>
                      <a:endPar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r>
              <a:tr h="540912">
                <a:tc>
                  <a:txBody>
                    <a:bodyPr/>
                    <a:lstStyle/>
                    <a:p>
                      <a:pPr marL="0" algn="ctr" defTabSz="914363" rtl="0" eaLnBrk="1" latinLnBrk="0" hangingPunct="1">
                        <a:lnSpc>
                          <a:spcPct val="150000"/>
                        </a:lnSpc>
                      </a:pPr>
                      <a:r>
                        <a:rPr lang="en-US" altLang="zh-CN" sz="1600" kern="12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7</a:t>
                      </a:r>
                      <a:endParaRPr lang="zh-CN" altLang="en-US" sz="1600" kern="12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363" rtl="0" eaLnBrk="1" fontAlgn="auto" latinLnBrk="0" hangingPunct="1">
                        <a:lnSpc>
                          <a:spcPct val="150000"/>
                        </a:lnSpc>
                        <a:spcBef>
                          <a:spcPts val="0"/>
                        </a:spcBef>
                        <a:spcAft>
                          <a:spcPts val="0"/>
                        </a:spcAft>
                        <a:buClrTx/>
                        <a:buSzTx/>
                        <a:buFontTx/>
                        <a:buNone/>
                        <a:tabLst/>
                        <a:defRPr/>
                      </a:pP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后台管理</a:t>
                      </a:r>
                      <a:endPar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相比</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en-US" altLang="zh-CN" sz="1600" kern="12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r>
                        <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kern="12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功能增强，例如：分享链接邮件模板定义。</a:t>
                      </a:r>
                    </a:p>
                  </a:txBody>
                  <a:tcPr marL="91416" marR="91416" marT="45708" marB="45708" anchor="ctr">
                    <a:solidFill>
                      <a:schemeClr val="bg1">
                        <a:lumMod val="95000"/>
                      </a:schemeClr>
                    </a:solidFill>
                  </a:tcPr>
                </a:tc>
              </a:tr>
            </a:tbl>
          </a:graphicData>
        </a:graphic>
      </p:graphicFrame>
      <p:sp>
        <p:nvSpPr>
          <p:cNvPr id="5" name="Title 2"/>
          <p:cNvSpPr txBox="1">
            <a:spLocks/>
          </p:cNvSpPr>
          <p:nvPr/>
        </p:nvSpPr>
        <p:spPr>
          <a:xfrm>
            <a:off x="598124" y="245526"/>
            <a:ext cx="6446619"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BD3181"/>
                </a:solidFill>
                <a:latin typeface="Segoe UI" panose="020B0502040204020203" pitchFamily="34" charset="0"/>
                <a:ea typeface="微软雅黑" panose="020B0503020204020204" pitchFamily="34" charset="-122"/>
                <a:cs typeface="Segoe UI" panose="020B0502040204020203" pitchFamily="34" charset="0"/>
              </a:rPr>
              <a:t>企业私有云盘 </a:t>
            </a:r>
            <a:r>
              <a:rPr lang="en-US" altLang="zh-CN" sz="4000" dirty="0" smtClean="0">
                <a:solidFill>
                  <a:srgbClr val="BD3181"/>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BD3181"/>
                </a:solidFill>
                <a:latin typeface="Segoe UI" panose="020B0502040204020203" pitchFamily="34" charset="0"/>
                <a:ea typeface="Segoe UI" panose="020B0502040204020203" pitchFamily="34" charset="0"/>
                <a:cs typeface="Segoe UI" panose="020B0502040204020203" pitchFamily="34" charset="0"/>
              </a:rPr>
              <a:t>ExDrivePlus</a:t>
            </a:r>
            <a:endParaRPr lang="en-US" sz="4000" dirty="0">
              <a:solidFill>
                <a:srgbClr val="BD3181"/>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文本框 6"/>
          <p:cNvSpPr txBox="1"/>
          <p:nvPr/>
        </p:nvSpPr>
        <p:spPr>
          <a:xfrm>
            <a:off x="9047614" y="6010176"/>
            <a:ext cx="2539079" cy="215444"/>
          </a:xfrm>
          <a:prstGeom prst="rect">
            <a:avLst/>
          </a:prstGeom>
          <a:noFill/>
        </p:spPr>
        <p:txBody>
          <a:bodyPr wrap="square" lIns="0" tIns="0" rIns="0" bIns="0" rtlCol="0">
            <a:spAutoFit/>
          </a:bodyPr>
          <a:lstStyle>
            <a:defPPr>
              <a:defRPr lang="zh-CN"/>
            </a:defPPr>
            <a:lvl1pPr>
              <a:defRPr sz="1600" spc="-7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defRPr>
            </a:lvl1pPr>
          </a:lstStyle>
          <a:p>
            <a:pPr algn="r"/>
            <a:r>
              <a:rPr lang="zh-CN" altLang="en-US" sz="1400" dirty="0">
                <a:sym typeface="Wingdings" panose="05000000000000000000" pitchFamily="2" charset="2"/>
              </a:rPr>
              <a:t>*   </a:t>
            </a:r>
            <a:r>
              <a:rPr lang="en-US" altLang="zh-CN" sz="1400" dirty="0">
                <a:sym typeface="Wingdings" panose="05000000000000000000" pitchFamily="2" charset="2"/>
              </a:rPr>
              <a:t>2015</a:t>
            </a:r>
            <a:r>
              <a:rPr lang="zh-CN" altLang="en-US" sz="1400" dirty="0">
                <a:sym typeface="Wingdings" panose="05000000000000000000" pitchFamily="2" charset="2"/>
              </a:rPr>
              <a:t>年第四季度发布</a:t>
            </a:r>
            <a:endParaRPr lang="en-US" altLang="zh-CN" sz="1400" dirty="0">
              <a:sym typeface="Wingdings" panose="05000000000000000000" pitchFamily="2" charset="2"/>
            </a:endParaRPr>
          </a:p>
        </p:txBody>
      </p:sp>
    </p:spTree>
    <p:extLst>
      <p:ext uri="{BB962C8B-B14F-4D97-AF65-F5344CB8AC3E}">
        <p14:creationId xmlns:p14="http://schemas.microsoft.com/office/powerpoint/2010/main" val="2827587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501373253"/>
              </p:ext>
            </p:extLst>
          </p:nvPr>
        </p:nvGraphicFramePr>
        <p:xfrm>
          <a:off x="708338" y="1138713"/>
          <a:ext cx="10882647" cy="4773815"/>
        </p:xfrm>
        <a:graphic>
          <a:graphicData uri="http://schemas.openxmlformats.org/drawingml/2006/table">
            <a:tbl>
              <a:tblPr firstRow="1" bandRow="1">
                <a:tableStyleId>{5C22544A-7EE6-4342-B048-85BDC9FD1C3A}</a:tableStyleId>
              </a:tblPr>
              <a:tblGrid>
                <a:gridCol w="605307"/>
                <a:gridCol w="3271234"/>
                <a:gridCol w="7006106"/>
              </a:tblGrid>
              <a:tr h="539808">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9ED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9ED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9ED6"/>
                    </a:solidFill>
                  </a:tcPr>
                </a:tc>
              </a:tr>
              <a:tr h="580364">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a:t>
                      </a: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MeetingPlus</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a:t>
                      </a:r>
                      <a:r>
                        <a:rPr lang="en-US" altLang="zh-CN" sz="1600" baseline="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Web</a:t>
                      </a:r>
                      <a:endPar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a:lnSpc>
                          <a:spcPct val="150000"/>
                        </a:lnSpc>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方便易用的</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Web</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版会议预订，个人会议日程管理。</a:t>
                      </a:r>
                    </a:p>
                  </a:txBody>
                  <a:tcPr marL="91416" marR="91416" marT="45708" marB="45708" anchor="ctr">
                    <a:solidFill>
                      <a:schemeClr val="bg1">
                        <a:lumMod val="95000"/>
                      </a:schemeClr>
                    </a:solidFill>
                  </a:tcPr>
                </a:tc>
              </a:tr>
              <a:tr h="966190">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2 </a:t>
                      </a:r>
                      <a:r>
                        <a:rPr lang="zh-CN" altLang="en-US" sz="16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MeetingPlus</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a:t>
                      </a:r>
                      <a:r>
                        <a:rPr lang="en-US" altLang="zh-CN" sz="1600" baseline="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Lync</a:t>
                      </a:r>
                      <a:endPar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在</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客户端提供简单、直观、快速地安排常规（或</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）会议与个人日程功能。</a:t>
                      </a:r>
                    </a:p>
                  </a:txBody>
                  <a:tcPr marL="91416" marR="91416" marT="45708" marB="45708" anchor="ctr">
                    <a:solidFill>
                      <a:schemeClr val="bg1">
                        <a:lumMod val="95000"/>
                      </a:schemeClr>
                    </a:solidFill>
                  </a:tcPr>
                </a:tc>
              </a:tr>
              <a:tr h="719909">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3 </a:t>
                      </a:r>
                      <a:r>
                        <a:rPr lang="zh-CN" altLang="en-US" sz="1600" dirty="0" smtClean="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rPr>
                        <a:t>*</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MeetingPlus</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Mobile</a:t>
                      </a: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通过移动设备</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APP</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，会议预订，个人会议日程管理。</a:t>
                      </a:r>
                      <a:endParaRPr lang="en-US" altLang="zh-CN" sz="1600" kern="12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r>
              <a:tr h="1967544">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4</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MeetingPlus</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后台管理</a:t>
                      </a:r>
                      <a:endPar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提供会议室资源对象管理，大大简化</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Exchange</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原生会议室管理（例如，多种会议室模板，会议室照片等），同时提供会议室占用使用报表与分析的图像化</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Web</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工具。</a:t>
                      </a:r>
                    </a:p>
                  </a:txBody>
                  <a:tcPr marL="91416" marR="91416" marT="45708" marB="45708" anchor="ctr">
                    <a:solidFill>
                      <a:schemeClr val="bg1">
                        <a:lumMod val="95000"/>
                      </a:schemeClr>
                    </a:solidFill>
                  </a:tcPr>
                </a:tc>
              </a:tr>
            </a:tbl>
          </a:graphicData>
        </a:graphic>
      </p:graphicFrame>
      <p:sp>
        <p:nvSpPr>
          <p:cNvPr id="5" name="Title 2"/>
          <p:cNvSpPr txBox="1">
            <a:spLocks/>
          </p:cNvSpPr>
          <p:nvPr/>
        </p:nvSpPr>
        <p:spPr>
          <a:xfrm>
            <a:off x="598124" y="245526"/>
            <a:ext cx="6820107"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9ED6"/>
                </a:solidFill>
                <a:latin typeface="Segoe UI" panose="020B0502040204020203" pitchFamily="34" charset="0"/>
                <a:ea typeface="Segoe UI" panose="020B0502040204020203" pitchFamily="34" charset="0"/>
                <a:cs typeface="Segoe UI" panose="020B0502040204020203" pitchFamily="34" charset="0"/>
              </a:rPr>
              <a:t>会议管理系统 </a:t>
            </a:r>
            <a:r>
              <a:rPr lang="en-US" altLang="zh-CN" sz="4000" dirty="0" smtClean="0">
                <a:solidFill>
                  <a:srgbClr val="009ED6"/>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009ED6"/>
                </a:solidFill>
                <a:latin typeface="Segoe UI" panose="020B0502040204020203" pitchFamily="34" charset="0"/>
                <a:ea typeface="Segoe UI" panose="020B0502040204020203" pitchFamily="34" charset="0"/>
                <a:cs typeface="Segoe UI" panose="020B0502040204020203" pitchFamily="34" charset="0"/>
              </a:rPr>
              <a:t>MeetingPlus</a:t>
            </a:r>
            <a:endParaRPr lang="en-US" sz="4000" dirty="0">
              <a:solidFill>
                <a:srgbClr val="009ED6"/>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文本框 6"/>
          <p:cNvSpPr txBox="1"/>
          <p:nvPr/>
        </p:nvSpPr>
        <p:spPr>
          <a:xfrm>
            <a:off x="9047614" y="6010176"/>
            <a:ext cx="2539079" cy="215444"/>
          </a:xfrm>
          <a:prstGeom prst="rect">
            <a:avLst/>
          </a:prstGeom>
          <a:noFill/>
        </p:spPr>
        <p:txBody>
          <a:bodyPr wrap="square" lIns="0" tIns="0" rIns="0" bIns="0" rtlCol="0">
            <a:spAutoFit/>
          </a:bodyPr>
          <a:lstStyle>
            <a:defPPr>
              <a:defRPr lang="zh-CN"/>
            </a:defPPr>
            <a:lvl1pPr>
              <a:defRPr sz="1600" spc="-7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defRPr>
            </a:lvl1pPr>
          </a:lstStyle>
          <a:p>
            <a:pPr algn="r"/>
            <a:r>
              <a:rPr lang="zh-CN" altLang="en-US" sz="1400" dirty="0">
                <a:sym typeface="Wingdings" panose="05000000000000000000" pitchFamily="2" charset="2"/>
              </a:rPr>
              <a:t>*   </a:t>
            </a:r>
            <a:r>
              <a:rPr lang="en-US" altLang="zh-CN" sz="1400" dirty="0">
                <a:sym typeface="Wingdings" panose="05000000000000000000" pitchFamily="2" charset="2"/>
              </a:rPr>
              <a:t>2015</a:t>
            </a:r>
            <a:r>
              <a:rPr lang="zh-CN" altLang="en-US" sz="1400" dirty="0">
                <a:sym typeface="Wingdings" panose="05000000000000000000" pitchFamily="2" charset="2"/>
              </a:rPr>
              <a:t>年第四季度发布</a:t>
            </a:r>
            <a:endParaRPr lang="en-US" altLang="zh-CN" sz="1400" dirty="0">
              <a:sym typeface="Wingdings" panose="05000000000000000000" pitchFamily="2" charset="2"/>
            </a:endParaRPr>
          </a:p>
        </p:txBody>
      </p:sp>
    </p:spTree>
    <p:extLst>
      <p:ext uri="{BB962C8B-B14F-4D97-AF65-F5344CB8AC3E}">
        <p14:creationId xmlns:p14="http://schemas.microsoft.com/office/powerpoint/2010/main" val="2460504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890911567"/>
              </p:ext>
            </p:extLst>
          </p:nvPr>
        </p:nvGraphicFramePr>
        <p:xfrm>
          <a:off x="708338" y="1138713"/>
          <a:ext cx="10882647" cy="4167383"/>
        </p:xfrm>
        <a:graphic>
          <a:graphicData uri="http://schemas.openxmlformats.org/drawingml/2006/table">
            <a:tbl>
              <a:tblPr firstRow="1" bandRow="1">
                <a:tableStyleId>{5C22544A-7EE6-4342-B048-85BDC9FD1C3A}</a:tableStyleId>
              </a:tblPr>
              <a:tblGrid>
                <a:gridCol w="605307"/>
                <a:gridCol w="3271234"/>
                <a:gridCol w="7006106"/>
              </a:tblGrid>
              <a:tr h="548419">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FF619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FF619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FF6196"/>
                    </a:solidFill>
                  </a:tcPr>
                </a:tc>
              </a:tr>
              <a:tr h="1120462">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a:t>
                      </a: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ExSignature</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a:t>
                      </a:r>
                      <a:r>
                        <a:rPr lang="en-US" altLang="zh-CN" sz="1600" baseline="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Outlook</a:t>
                      </a:r>
                      <a:endPar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a:lnSpc>
                          <a:spcPct val="150000"/>
                        </a:lnSpc>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自动从统一签名服务器下载企业签名模板，定期更新用户</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Outlook</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中的个人签名设置。</a:t>
                      </a:r>
                    </a:p>
                  </a:txBody>
                  <a:tcPr marL="91416" marR="91416" marT="45708" marB="45708" anchor="ctr">
                    <a:solidFill>
                      <a:schemeClr val="bg1">
                        <a:lumMod val="95000"/>
                      </a:schemeClr>
                    </a:solidFill>
                  </a:tcPr>
                </a:tc>
              </a:tr>
              <a:tr h="1223493">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2</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ExSignature</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a:t>
                      </a:r>
                      <a:r>
                        <a:rPr lang="en-US" altLang="zh-CN" sz="1600" baseline="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OWA</a:t>
                      </a:r>
                      <a:endPar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自动从统一签名服务器下载企业签名模板，定期更新用户</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Exchange OWA</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中的个人签名设置。</a:t>
                      </a:r>
                    </a:p>
                  </a:txBody>
                  <a:tcPr marL="91416" marR="91416" marT="45708" marB="45708" anchor="ctr">
                    <a:solidFill>
                      <a:schemeClr val="bg1">
                        <a:lumMod val="95000"/>
                      </a:schemeClr>
                    </a:solidFill>
                  </a:tcPr>
                </a:tc>
              </a:tr>
              <a:tr h="1275009">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3</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ExSignature</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后台管理</a:t>
                      </a:r>
                      <a:endPar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管理编辑统一的企业签名模板的图像化</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Web</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工具。</a:t>
                      </a:r>
                    </a:p>
                  </a:txBody>
                  <a:tcPr marL="91416" marR="91416" marT="45708" marB="45708" anchor="ctr">
                    <a:solidFill>
                      <a:schemeClr val="bg1">
                        <a:lumMod val="95000"/>
                      </a:schemeClr>
                    </a:solidFill>
                  </a:tcPr>
                </a:tc>
              </a:tr>
            </a:tbl>
          </a:graphicData>
        </a:graphic>
      </p:graphicFrame>
      <p:sp>
        <p:nvSpPr>
          <p:cNvPr id="5" name="Title 2"/>
          <p:cNvSpPr txBox="1">
            <a:spLocks/>
          </p:cNvSpPr>
          <p:nvPr/>
        </p:nvSpPr>
        <p:spPr>
          <a:xfrm>
            <a:off x="598124" y="245526"/>
            <a:ext cx="6820107"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FF6196"/>
                </a:solidFill>
                <a:latin typeface="Segoe UI" panose="020B0502040204020203" pitchFamily="34" charset="0"/>
                <a:ea typeface="Segoe UI" panose="020B0502040204020203" pitchFamily="34" charset="0"/>
                <a:cs typeface="Segoe UI" panose="020B0502040204020203" pitchFamily="34" charset="0"/>
              </a:rPr>
              <a:t>邮件统一签名 </a:t>
            </a:r>
            <a:r>
              <a:rPr lang="en-US" altLang="zh-CN" sz="4000" dirty="0" smtClean="0">
                <a:solidFill>
                  <a:srgbClr val="FF6196"/>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FF6196"/>
                </a:solidFill>
                <a:latin typeface="Segoe UI" panose="020B0502040204020203" pitchFamily="34" charset="0"/>
                <a:ea typeface="Segoe UI" panose="020B0502040204020203" pitchFamily="34" charset="0"/>
                <a:cs typeface="Segoe UI" panose="020B0502040204020203" pitchFamily="34" charset="0"/>
              </a:rPr>
              <a:t>ExSignature</a:t>
            </a:r>
            <a:endParaRPr lang="en-US" sz="4000" dirty="0">
              <a:solidFill>
                <a:srgbClr val="FF6196"/>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13808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598124" y="245526"/>
            <a:ext cx="6820107"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EC8620"/>
                </a:solidFill>
                <a:latin typeface="Segoe UI" panose="020B0502040204020203" pitchFamily="34" charset="0"/>
                <a:ea typeface="Segoe UI" panose="020B0502040204020203" pitchFamily="34" charset="0"/>
                <a:cs typeface="Segoe UI" panose="020B0502040204020203" pitchFamily="34" charset="0"/>
              </a:rPr>
              <a:t>员工自助平台 </a:t>
            </a:r>
            <a:r>
              <a:rPr lang="en-US" altLang="zh-CN" sz="4000" dirty="0" smtClean="0">
                <a:solidFill>
                  <a:srgbClr val="EC8620"/>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EC8620"/>
                </a:solidFill>
                <a:latin typeface="Segoe UI" panose="020B0502040204020203" pitchFamily="34" charset="0"/>
                <a:ea typeface="Segoe UI" panose="020B0502040204020203" pitchFamily="34" charset="0"/>
                <a:cs typeface="Segoe UI" panose="020B0502040204020203" pitchFamily="34" charset="0"/>
              </a:rPr>
              <a:t>ExProfile</a:t>
            </a:r>
            <a:endParaRPr lang="en-US" sz="4000" dirty="0">
              <a:solidFill>
                <a:srgbClr val="EC8620"/>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269754091"/>
              </p:ext>
            </p:extLst>
          </p:nvPr>
        </p:nvGraphicFramePr>
        <p:xfrm>
          <a:off x="708338" y="1138713"/>
          <a:ext cx="10882647" cy="4321929"/>
        </p:xfrm>
        <a:graphic>
          <a:graphicData uri="http://schemas.openxmlformats.org/drawingml/2006/table">
            <a:tbl>
              <a:tblPr firstRow="1" bandRow="1">
                <a:tableStyleId>{5C22544A-7EE6-4342-B048-85BDC9FD1C3A}</a:tableStyleId>
              </a:tblPr>
              <a:tblGrid>
                <a:gridCol w="605307"/>
                <a:gridCol w="3271234"/>
                <a:gridCol w="7006106"/>
              </a:tblGrid>
              <a:tr h="548419">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EC8620"/>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EC8620"/>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EC8620"/>
                    </a:solidFill>
                  </a:tcPr>
                </a:tc>
              </a:tr>
              <a:tr h="875764">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ExProfile</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OWA</a:t>
                      </a: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与</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Exchange</a:t>
                      </a:r>
                      <a:r>
                        <a:rPr lang="en-US" altLang="zh-CN" sz="1600" baseline="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OWA</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集成，</a:t>
                      </a:r>
                      <a:r>
                        <a:rPr lang="zh-CN" altLang="zh-CN"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提供员工个人信息（例如</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t>
                      </a:r>
                      <a:r>
                        <a:rPr lang="zh-CN" altLang="zh-CN"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密码、照片、电话、地址、邮件组等）的</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自主维护体验。</a:t>
                      </a:r>
                    </a:p>
                  </a:txBody>
                  <a:tcPr marL="91416" marR="91416" marT="45708" marB="45708" anchor="ctr">
                    <a:solidFill>
                      <a:schemeClr val="bg1">
                        <a:lumMod val="95000"/>
                      </a:schemeClr>
                    </a:solidFill>
                  </a:tcPr>
                </a:tc>
              </a:tr>
              <a:tr h="981602">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2</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ExProfile</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Lync</a:t>
                      </a: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与</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客户端集成，</a:t>
                      </a:r>
                      <a:r>
                        <a:rPr lang="zh-CN" altLang="zh-CN"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提供员工个人信息（例如</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t>
                      </a:r>
                      <a:r>
                        <a:rPr lang="zh-CN" altLang="zh-CN"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密码、照片、电话、地址、邮件组等）的</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自主维护体验。</a:t>
                      </a:r>
                    </a:p>
                  </a:txBody>
                  <a:tcPr marL="91416" marR="91416" marT="45708" marB="45708" anchor="ctr">
                    <a:solidFill>
                      <a:schemeClr val="bg1">
                        <a:lumMod val="95000"/>
                      </a:schemeClr>
                    </a:solidFill>
                  </a:tcPr>
                </a:tc>
              </a:tr>
              <a:tr h="1104775">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3</a:t>
                      </a: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ExProfile</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for Web</a:t>
                      </a:r>
                    </a:p>
                  </a:txBody>
                  <a:tcPr marL="91416" marR="91416" marT="45708" marB="45708" anchor="ctr">
                    <a:solidFill>
                      <a:schemeClr val="bg1">
                        <a:lumMod val="95000"/>
                      </a:schemeClr>
                    </a:solidFill>
                  </a:tcPr>
                </a:tc>
                <a:tc>
                  <a:txBody>
                    <a:bodyPr/>
                    <a:lstStyle/>
                    <a:p>
                      <a:pPr>
                        <a:lnSpc>
                          <a:spcPct val="150000"/>
                        </a:lnSpc>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在</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web</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中，</a:t>
                      </a:r>
                      <a:r>
                        <a:rPr lang="zh-CN" altLang="zh-CN"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提供企业员工个人信息（例如密码、照片、电话、地址、邮件组等）的</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自主维护体验。</a:t>
                      </a:r>
                    </a:p>
                  </a:txBody>
                  <a:tcPr marL="91416" marR="91416" marT="45708" marB="45708" anchor="ctr">
                    <a:solidFill>
                      <a:schemeClr val="bg1">
                        <a:lumMod val="95000"/>
                      </a:schemeClr>
                    </a:solidFill>
                  </a:tcPr>
                </a:tc>
              </a:tr>
              <a:tr h="811369">
                <a:tc>
                  <a:txBody>
                    <a:bodyPr/>
                    <a:lstStyle/>
                    <a:p>
                      <a:pPr algn="ctr">
                        <a:lnSpc>
                          <a:spcPct val="150000"/>
                        </a:lnSpc>
                      </a:pPr>
                      <a:r>
                        <a:rPr lang="en-US" altLang="zh-CN" sz="160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4</a:t>
                      </a:r>
                      <a:endParaRPr lang="zh-CN" altLang="en-US" sz="160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marL="91416" marR="91416" marT="45708" marB="45708"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ExProfile-AutoDL</a:t>
                      </a:r>
                      <a:endPar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marL="91416" marR="91416" marT="45708" marB="45708" anchor="ctr">
                    <a:solidFill>
                      <a:schemeClr val="bg1">
                        <a:lumMod val="9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邮件分发组（含</a:t>
                      </a:r>
                      <a:r>
                        <a:rPr lang="en-US" altLang="zh-CN" sz="160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a:t>
                      </a:r>
                      <a:r>
                        <a:rPr lang="zh-CN" altLang="en-US" sz="16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）委派管理（即支持分布式授权管理）。</a:t>
                      </a:r>
                    </a:p>
                  </a:txBody>
                  <a:tcPr marL="91416" marR="91416" marT="45708" marB="45708" anchor="ctr">
                    <a:solidFill>
                      <a:schemeClr val="bg1">
                        <a:lumMod val="95000"/>
                      </a:schemeClr>
                    </a:solidFill>
                  </a:tcPr>
                </a:tc>
              </a:tr>
            </a:tbl>
          </a:graphicData>
        </a:graphic>
      </p:graphicFrame>
    </p:spTree>
    <p:extLst>
      <p:ext uri="{BB962C8B-B14F-4D97-AF65-F5344CB8AC3E}">
        <p14:creationId xmlns:p14="http://schemas.microsoft.com/office/powerpoint/2010/main" val="262587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598123" y="245526"/>
            <a:ext cx="8004963"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solidFill>
                  <a:srgbClr val="758AA7"/>
                </a:solidFill>
                <a:latin typeface="Segoe UI" panose="020B0502040204020203" pitchFamily="34" charset="0"/>
                <a:ea typeface="Segoe UI" panose="020B0502040204020203" pitchFamily="34" charset="0"/>
                <a:cs typeface="Segoe UI" panose="020B0502040204020203" pitchFamily="34" charset="0"/>
              </a:rPr>
              <a:t>活动目录对象自动化管理解决方案</a:t>
            </a:r>
            <a:endParaRPr lang="en-US" sz="4000" dirty="0">
              <a:solidFill>
                <a:srgbClr val="758AA7"/>
              </a:solidFill>
              <a:latin typeface="Segoe UI" panose="020B0502040204020203" pitchFamily="34" charset="0"/>
              <a:ea typeface="Segoe UI" panose="020B0502040204020203" pitchFamily="34" charset="0"/>
              <a:cs typeface="Segoe UI" panose="020B0502040204020203" pitchFamily="34" charset="0"/>
            </a:endParaRPr>
          </a:p>
        </p:txBody>
      </p:sp>
      <p:grpSp>
        <p:nvGrpSpPr>
          <p:cNvPr id="33" name="组合 32"/>
          <p:cNvGrpSpPr/>
          <p:nvPr/>
        </p:nvGrpSpPr>
        <p:grpSpPr>
          <a:xfrm>
            <a:off x="739792" y="1280065"/>
            <a:ext cx="10567860" cy="1003738"/>
            <a:chOff x="726912" y="1331581"/>
            <a:chExt cx="10792496" cy="1003738"/>
          </a:xfrm>
        </p:grpSpPr>
        <p:sp>
          <p:nvSpPr>
            <p:cNvPr id="3" name="对角圆角矩形 2"/>
            <p:cNvSpPr/>
            <p:nvPr/>
          </p:nvSpPr>
          <p:spPr>
            <a:xfrm>
              <a:off x="726912" y="1331581"/>
              <a:ext cx="10792496" cy="1003738"/>
            </a:xfrm>
            <a:prstGeom prst="round2DiagRect">
              <a:avLst/>
            </a:prstGeom>
            <a:solidFill>
              <a:srgbClr val="758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304" y="1461365"/>
              <a:ext cx="736708" cy="736603"/>
            </a:xfrm>
            <a:prstGeom prst="rect">
              <a:avLst/>
            </a:prstGeom>
          </p:spPr>
        </p:pic>
        <p:sp>
          <p:nvSpPr>
            <p:cNvPr id="8" name="矩形 7"/>
            <p:cNvSpPr/>
            <p:nvPr/>
          </p:nvSpPr>
          <p:spPr>
            <a:xfrm>
              <a:off x="2309586" y="1414169"/>
              <a:ext cx="8611700" cy="830997"/>
            </a:xfrm>
            <a:prstGeom prst="rect">
              <a:avLst/>
            </a:prstGeom>
          </p:spPr>
          <p:txBody>
            <a:bodyPr wrap="square">
              <a:spAutoFit/>
            </a:bodyPr>
            <a:lstStyle/>
            <a:p>
              <a:pPr>
                <a:lnSpc>
                  <a:spcPct val="150000"/>
                </a:lnSpc>
              </a:pP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基于企业权威人事数据，例如：</a:t>
              </a:r>
              <a:r>
                <a:rPr lang="en-US" altLang="zh-CN"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HR</a:t>
              </a: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或</a:t>
              </a:r>
              <a:r>
                <a:rPr lang="en-US" altLang="zh-CN"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OA</a:t>
              </a: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系统，对</a:t>
              </a:r>
              <a:r>
                <a:rPr lang="en-US" altLang="zh-CN"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AD</a:t>
              </a: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活动目录中的组织结构、人员、组等对象数据信息进行自动化同步，实现无人干预的账号自维护，以提高账号管理效率及管理</a:t>
              </a:r>
              <a:r>
                <a:rPr lang="zh-CN" altLang="en-US" sz="1600" spc="-20" dirty="0" smtClean="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流程</a:t>
              </a: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a:t>
              </a:r>
              <a:endParaRPr lang="en-US" altLang="zh-CN" sz="14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endParaRPr>
            </a:p>
          </p:txBody>
        </p:sp>
      </p:grpSp>
      <p:grpSp>
        <p:nvGrpSpPr>
          <p:cNvPr id="34" name="组合 33"/>
          <p:cNvGrpSpPr/>
          <p:nvPr/>
        </p:nvGrpSpPr>
        <p:grpSpPr>
          <a:xfrm>
            <a:off x="739792" y="2513598"/>
            <a:ext cx="10567860" cy="1003738"/>
            <a:chOff x="726912" y="2655843"/>
            <a:chExt cx="10792496" cy="1003738"/>
          </a:xfrm>
        </p:grpSpPr>
        <p:sp>
          <p:nvSpPr>
            <p:cNvPr id="18" name="对角圆角矩形 17"/>
            <p:cNvSpPr/>
            <p:nvPr/>
          </p:nvSpPr>
          <p:spPr>
            <a:xfrm>
              <a:off x="726912" y="2655843"/>
              <a:ext cx="10792496" cy="1003738"/>
            </a:xfrm>
            <a:prstGeom prst="round2DiagRect">
              <a:avLst/>
            </a:prstGeom>
            <a:solidFill>
              <a:srgbClr val="758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2309586" y="2738431"/>
              <a:ext cx="8611700" cy="787523"/>
            </a:xfrm>
            <a:prstGeom prst="rect">
              <a:avLst/>
            </a:prstGeom>
          </p:spPr>
          <p:txBody>
            <a:bodyPr wrap="square">
              <a:spAutoFit/>
            </a:bodyPr>
            <a:lstStyle/>
            <a:p>
              <a:pPr>
                <a:lnSpc>
                  <a:spcPct val="150000"/>
                </a:lnSpc>
              </a:pP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相比传统的人工处理，该解决方案能在一定程度上减少因账号同步不及时而导致的潜在业务安全风险（如：员工已离职，但账号仍能访问公司业务系统）。</a:t>
              </a:r>
            </a:p>
          </p:txBody>
        </p:sp>
        <p:pic>
          <p:nvPicPr>
            <p:cNvPr id="22" name="Picture 10"/>
            <p:cNvPicPr>
              <a:picLocks noChangeAspect="1"/>
            </p:cNvPicPr>
            <p:nvPr/>
          </p:nvPicPr>
          <p:blipFill>
            <a:blip r:embed="rId3"/>
            <a:stretch>
              <a:fillRect/>
            </a:stretch>
          </p:blipFill>
          <p:spPr>
            <a:xfrm>
              <a:off x="921113" y="2655843"/>
              <a:ext cx="978509" cy="978370"/>
            </a:xfrm>
            <a:prstGeom prst="rect">
              <a:avLst/>
            </a:prstGeom>
          </p:spPr>
        </p:pic>
      </p:grpSp>
      <p:grpSp>
        <p:nvGrpSpPr>
          <p:cNvPr id="35" name="组合 34"/>
          <p:cNvGrpSpPr/>
          <p:nvPr/>
        </p:nvGrpSpPr>
        <p:grpSpPr>
          <a:xfrm>
            <a:off x="739792" y="3747131"/>
            <a:ext cx="10567860" cy="1003738"/>
            <a:chOff x="726912" y="4023129"/>
            <a:chExt cx="10792496" cy="1003738"/>
          </a:xfrm>
        </p:grpSpPr>
        <p:sp>
          <p:nvSpPr>
            <p:cNvPr id="23" name="对角圆角矩形 22"/>
            <p:cNvSpPr/>
            <p:nvPr/>
          </p:nvSpPr>
          <p:spPr>
            <a:xfrm>
              <a:off x="726912" y="4023129"/>
              <a:ext cx="10792496" cy="1003738"/>
            </a:xfrm>
            <a:prstGeom prst="round2DiagRect">
              <a:avLst/>
            </a:prstGeom>
            <a:solidFill>
              <a:srgbClr val="758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2309586" y="4234507"/>
              <a:ext cx="8611700" cy="418191"/>
            </a:xfrm>
            <a:prstGeom prst="rect">
              <a:avLst/>
            </a:prstGeom>
          </p:spPr>
          <p:txBody>
            <a:bodyPr wrap="square">
              <a:spAutoFit/>
            </a:bodyPr>
            <a:lstStyle/>
            <a:p>
              <a:pPr>
                <a:lnSpc>
                  <a:spcPct val="150000"/>
                </a:lnSpc>
              </a:pP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解决方案同时提供一套完整的、具有丰富功能的微软账号访问</a:t>
              </a:r>
              <a:r>
                <a:rPr lang="en-US" altLang="zh-CN"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API</a:t>
              </a: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供三方系统调用。</a:t>
              </a:r>
            </a:p>
          </p:txBody>
        </p:sp>
        <p:pic>
          <p:nvPicPr>
            <p:cNvPr id="27" name="Picture 2" descr="C:\Users\stacyd\AppData\Local\Temp\vmware-stacyr\VMwareDnD\f284194e\Administration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8353" y="4158515"/>
              <a:ext cx="650834" cy="65074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 name="组合 35"/>
          <p:cNvGrpSpPr/>
          <p:nvPr/>
        </p:nvGrpSpPr>
        <p:grpSpPr>
          <a:xfrm>
            <a:off x="739792" y="4980665"/>
            <a:ext cx="10567860" cy="1003738"/>
            <a:chOff x="726912" y="5238245"/>
            <a:chExt cx="10792496" cy="1003738"/>
          </a:xfrm>
        </p:grpSpPr>
        <p:sp>
          <p:nvSpPr>
            <p:cNvPr id="28" name="对角圆角矩形 27"/>
            <p:cNvSpPr/>
            <p:nvPr/>
          </p:nvSpPr>
          <p:spPr>
            <a:xfrm>
              <a:off x="726912" y="5238245"/>
              <a:ext cx="10792496" cy="1003738"/>
            </a:xfrm>
            <a:prstGeom prst="round2DiagRect">
              <a:avLst/>
            </a:prstGeom>
            <a:solidFill>
              <a:srgbClr val="758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2309586" y="5477759"/>
              <a:ext cx="8611700" cy="461665"/>
            </a:xfrm>
            <a:prstGeom prst="rect">
              <a:avLst/>
            </a:prstGeom>
          </p:spPr>
          <p:txBody>
            <a:bodyPr wrap="square">
              <a:spAutoFit/>
            </a:bodyPr>
            <a:lstStyle/>
            <a:p>
              <a:pPr>
                <a:lnSpc>
                  <a:spcPct val="150000"/>
                </a:lnSpc>
              </a:pPr>
              <a:r>
                <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此解决方案需根据客户环境需求定制</a:t>
              </a:r>
              <a:r>
                <a:rPr lang="zh-CN" altLang="en-US" sz="1600" spc="-20" dirty="0" smtClean="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rPr>
                <a:t>化。</a:t>
              </a:r>
              <a:endParaRPr lang="zh-CN" altLang="en-US" sz="1600" spc="-20" dirty="0">
                <a:solidFill>
                  <a:schemeClr val="bg1">
                    <a:lumMod val="95000"/>
                  </a:schemeClr>
                </a:solidFill>
                <a:latin typeface="微软雅黑" panose="020B0503020204020204" pitchFamily="34" charset="-122"/>
                <a:ea typeface="微软雅黑" panose="020B0503020204020204" pitchFamily="34" charset="-122"/>
                <a:cs typeface="Segoe UI Semibold" panose="020B0702040204020203" pitchFamily="34" charset="0"/>
              </a:endParaRPr>
            </a:p>
          </p:txBody>
        </p:sp>
        <p:pic>
          <p:nvPicPr>
            <p:cNvPr id="32" name="Picture 4" descr="W:\Open Engagements\Productivity\MS-Unified Communications\#1601 BizProd MOD Team Core Content Work\New Iconography\Words\Draft\061312_Word_Icons\Tools_061312_white-0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41442" y="5442261"/>
              <a:ext cx="690875" cy="57627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28251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750"/>
                                        <p:tgtEl>
                                          <p:spTgt spid="33"/>
                                        </p:tgtEl>
                                      </p:cBhvr>
                                    </p:animEffect>
                                    <p:anim calcmode="lin" valueType="num">
                                      <p:cBhvr>
                                        <p:cTn id="8" dur="750" fill="hold"/>
                                        <p:tgtEl>
                                          <p:spTgt spid="33"/>
                                        </p:tgtEl>
                                        <p:attrNameLst>
                                          <p:attrName>ppt_x</p:attrName>
                                        </p:attrNameLst>
                                      </p:cBhvr>
                                      <p:tavLst>
                                        <p:tav tm="0">
                                          <p:val>
                                            <p:strVal val="#ppt_x"/>
                                          </p:val>
                                        </p:tav>
                                        <p:tav tm="100000">
                                          <p:val>
                                            <p:strVal val="#ppt_x"/>
                                          </p:val>
                                        </p:tav>
                                      </p:tavLst>
                                    </p:anim>
                                    <p:anim calcmode="lin" valueType="num">
                                      <p:cBhvr>
                                        <p:cTn id="9" dur="750" fill="hold"/>
                                        <p:tgtEl>
                                          <p:spTgt spid="3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750"/>
                                        <p:tgtEl>
                                          <p:spTgt spid="34"/>
                                        </p:tgtEl>
                                      </p:cBhvr>
                                    </p:animEffect>
                                    <p:anim calcmode="lin" valueType="num">
                                      <p:cBhvr>
                                        <p:cTn id="14" dur="750" fill="hold"/>
                                        <p:tgtEl>
                                          <p:spTgt spid="34"/>
                                        </p:tgtEl>
                                        <p:attrNameLst>
                                          <p:attrName>ppt_x</p:attrName>
                                        </p:attrNameLst>
                                      </p:cBhvr>
                                      <p:tavLst>
                                        <p:tav tm="0">
                                          <p:val>
                                            <p:strVal val="#ppt_x"/>
                                          </p:val>
                                        </p:tav>
                                        <p:tav tm="100000">
                                          <p:val>
                                            <p:strVal val="#ppt_x"/>
                                          </p:val>
                                        </p:tav>
                                      </p:tavLst>
                                    </p:anim>
                                    <p:anim calcmode="lin" valueType="num">
                                      <p:cBhvr>
                                        <p:cTn id="15" dur="750" fill="hold"/>
                                        <p:tgtEl>
                                          <p:spTgt spid="3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750"/>
                                        <p:tgtEl>
                                          <p:spTgt spid="35"/>
                                        </p:tgtEl>
                                      </p:cBhvr>
                                    </p:animEffect>
                                    <p:anim calcmode="lin" valueType="num">
                                      <p:cBhvr>
                                        <p:cTn id="20" dur="750" fill="hold"/>
                                        <p:tgtEl>
                                          <p:spTgt spid="35"/>
                                        </p:tgtEl>
                                        <p:attrNameLst>
                                          <p:attrName>ppt_x</p:attrName>
                                        </p:attrNameLst>
                                      </p:cBhvr>
                                      <p:tavLst>
                                        <p:tav tm="0">
                                          <p:val>
                                            <p:strVal val="#ppt_x"/>
                                          </p:val>
                                        </p:tav>
                                        <p:tav tm="100000">
                                          <p:val>
                                            <p:strVal val="#ppt_x"/>
                                          </p:val>
                                        </p:tav>
                                      </p:tavLst>
                                    </p:anim>
                                    <p:anim calcmode="lin" valueType="num">
                                      <p:cBhvr>
                                        <p:cTn id="21" dur="750" fill="hold"/>
                                        <p:tgtEl>
                                          <p:spTgt spid="35"/>
                                        </p:tgtEl>
                                        <p:attrNameLst>
                                          <p:attrName>ppt_y</p:attrName>
                                        </p:attrNameLst>
                                      </p:cBhvr>
                                      <p:tavLst>
                                        <p:tav tm="0">
                                          <p:val>
                                            <p:strVal val="#ppt_y+.1"/>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750"/>
                                        <p:tgtEl>
                                          <p:spTgt spid="36"/>
                                        </p:tgtEl>
                                      </p:cBhvr>
                                    </p:animEffect>
                                    <p:anim calcmode="lin" valueType="num">
                                      <p:cBhvr>
                                        <p:cTn id="26" dur="750" fill="hold"/>
                                        <p:tgtEl>
                                          <p:spTgt spid="36"/>
                                        </p:tgtEl>
                                        <p:attrNameLst>
                                          <p:attrName>ppt_x</p:attrName>
                                        </p:attrNameLst>
                                      </p:cBhvr>
                                      <p:tavLst>
                                        <p:tav tm="0">
                                          <p:val>
                                            <p:strVal val="#ppt_x"/>
                                          </p:val>
                                        </p:tav>
                                        <p:tav tm="100000">
                                          <p:val>
                                            <p:strVal val="#ppt_x"/>
                                          </p:val>
                                        </p:tav>
                                      </p:tavLst>
                                    </p:anim>
                                    <p:anim calcmode="lin" valueType="num">
                                      <p:cBhvr>
                                        <p:cTn id="27" dur="75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图片 53"/>
          <p:cNvPicPr>
            <a:picLocks noChangeAspect="1"/>
          </p:cNvPicPr>
          <p:nvPr/>
        </p:nvPicPr>
        <p:blipFill>
          <a:blip r:embed="rId2"/>
          <a:stretch>
            <a:fillRect/>
          </a:stretch>
        </p:blipFill>
        <p:spPr>
          <a:xfrm>
            <a:off x="7069720" y="1122520"/>
            <a:ext cx="817627" cy="4917966"/>
          </a:xfrm>
          <a:prstGeom prst="rect">
            <a:avLst/>
          </a:prstGeom>
        </p:spPr>
      </p:pic>
      <p:sp>
        <p:nvSpPr>
          <p:cNvPr id="18" name="Title 2"/>
          <p:cNvSpPr txBox="1">
            <a:spLocks/>
          </p:cNvSpPr>
          <p:nvPr/>
        </p:nvSpPr>
        <p:spPr>
          <a:xfrm>
            <a:off x="598125" y="245526"/>
            <a:ext cx="5038638"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solidFill>
                  <a:srgbClr val="0073C6"/>
                </a:solidFill>
                <a:latin typeface="微软雅黑" panose="020B0503020204020204" pitchFamily="34" charset="-122"/>
                <a:ea typeface="微软雅黑" panose="020B0503020204020204" pitchFamily="34" charset="-122"/>
              </a:rPr>
              <a:t>概述</a:t>
            </a:r>
            <a:endParaRPr lang="en-US" sz="4000" dirty="0">
              <a:solidFill>
                <a:srgbClr val="0073C6"/>
              </a:solidFill>
              <a:latin typeface="微软雅黑" panose="020B0503020204020204" pitchFamily="34" charset="-122"/>
              <a:ea typeface="微软雅黑" panose="020B0503020204020204" pitchFamily="34" charset="-122"/>
            </a:endParaRPr>
          </a:p>
        </p:txBody>
      </p:sp>
      <p:grpSp>
        <p:nvGrpSpPr>
          <p:cNvPr id="39" name="组合 38"/>
          <p:cNvGrpSpPr/>
          <p:nvPr/>
        </p:nvGrpSpPr>
        <p:grpSpPr>
          <a:xfrm>
            <a:off x="755783" y="1350979"/>
            <a:ext cx="6435063" cy="1132289"/>
            <a:chOff x="755784" y="1382511"/>
            <a:chExt cx="10642684" cy="1061744"/>
          </a:xfrm>
        </p:grpSpPr>
        <p:sp>
          <p:nvSpPr>
            <p:cNvPr id="11" name="Rectangle 2"/>
            <p:cNvSpPr/>
            <p:nvPr/>
          </p:nvSpPr>
          <p:spPr>
            <a:xfrm>
              <a:off x="755784" y="1382511"/>
              <a:ext cx="395099" cy="1061744"/>
            </a:xfrm>
            <a:prstGeom prst="rect">
              <a:avLst/>
            </a:prstGeom>
            <a:solidFill>
              <a:srgbClr val="0072C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smtClean="0">
                  <a:latin typeface="Segoe UI Semilight" panose="020B0402040204020203" pitchFamily="34" charset="0"/>
                  <a:ea typeface="Segoe UI" panose="020B0502040204020203" pitchFamily="34" charset="0"/>
                  <a:cs typeface="Segoe UI Semilight" panose="020B0402040204020203" pitchFamily="34" charset="0"/>
                </a:rPr>
                <a:t>1</a:t>
              </a:r>
              <a:endParaRPr lang="en-US" sz="24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2" name="剪去单角的矩形 1"/>
            <p:cNvSpPr/>
            <p:nvPr/>
          </p:nvSpPr>
          <p:spPr>
            <a:xfrm>
              <a:off x="1150883" y="1382511"/>
              <a:ext cx="10247585" cy="1061744"/>
            </a:xfrm>
            <a:prstGeom prst="snip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108000" rtlCol="0" anchor="ctr"/>
            <a:lstStyle/>
            <a:p>
              <a:pPr>
                <a:lnSpc>
                  <a:spcPts val="2800"/>
                </a:lnSpc>
              </a:pP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基于微软统一沟通（</a:t>
              </a:r>
              <a:r>
                <a:rPr lang="en-US" altLang="zh-CN"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UC</a:t>
              </a:r>
              <a:r>
                <a:rPr lang="zh-CN" altLang="en-US"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）解决方案的一系列</a:t>
              </a:r>
              <a:r>
                <a:rPr lang="zh-CN" altLang="en-US" sz="1600" dirty="0">
                  <a:solidFill>
                    <a:srgbClr val="0072C6"/>
                  </a:solidFill>
                  <a:latin typeface="Segoe UI" panose="020B0502040204020203" pitchFamily="34" charset="0"/>
                  <a:ea typeface="Segoe UI" panose="020B0502040204020203" pitchFamily="34" charset="0"/>
                  <a:cs typeface="Segoe UI" panose="020B0502040204020203" pitchFamily="34" charset="0"/>
                </a:rPr>
                <a:t>增值</a:t>
              </a:r>
              <a:r>
                <a:rPr lang="zh-CN" altLang="en-US"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应用软件，适用于微软活动目录（</a:t>
              </a:r>
              <a:r>
                <a:rPr lang="en-US" altLang="zh-CN"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AD</a:t>
              </a:r>
              <a:r>
                <a:rPr lang="zh-CN" altLang="en-US"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r>
                <a:rPr lang="en-US" altLang="zh-CN"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Exchange</a:t>
              </a:r>
              <a:r>
                <a:rPr lang="zh-CN" altLang="en-US"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和</a:t>
              </a:r>
              <a:r>
                <a:rPr lang="en-US" altLang="zh-CN"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Lync</a:t>
              </a:r>
              <a:r>
                <a:rPr lang="zh-CN" altLang="en-US"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endPar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p:txBody>
        </p:sp>
        <p:sp>
          <p:nvSpPr>
            <p:cNvPr id="35" name="文本框 34"/>
            <p:cNvSpPr txBox="1"/>
            <p:nvPr/>
          </p:nvSpPr>
          <p:spPr>
            <a:xfrm>
              <a:off x="10888984" y="2082874"/>
              <a:ext cx="496293" cy="346322"/>
            </a:xfrm>
            <a:prstGeom prst="rect">
              <a:avLst/>
            </a:prstGeom>
            <a:noFill/>
          </p:spPr>
          <p:txBody>
            <a:bodyPr wrap="none" rtlCol="0">
              <a:spAutoFit/>
            </a:bodyPr>
            <a:lstStyle/>
            <a:p>
              <a:r>
                <a:rPr lang="en-US" altLang="zh-CN" dirty="0" smtClean="0">
                  <a:solidFill>
                    <a:srgbClr val="0072C6"/>
                  </a:solidFill>
                </a:rPr>
                <a:t>+</a:t>
              </a:r>
              <a:endParaRPr lang="zh-CN" altLang="en-US" dirty="0">
                <a:solidFill>
                  <a:srgbClr val="0072C6"/>
                </a:solidFill>
              </a:endParaRPr>
            </a:p>
          </p:txBody>
        </p:sp>
      </p:grpSp>
      <p:grpSp>
        <p:nvGrpSpPr>
          <p:cNvPr id="40" name="组合 39"/>
          <p:cNvGrpSpPr/>
          <p:nvPr/>
        </p:nvGrpSpPr>
        <p:grpSpPr>
          <a:xfrm>
            <a:off x="755784" y="2715911"/>
            <a:ext cx="6427309" cy="1132289"/>
            <a:chOff x="755784" y="2740232"/>
            <a:chExt cx="10642684" cy="1061744"/>
          </a:xfrm>
        </p:grpSpPr>
        <p:grpSp>
          <p:nvGrpSpPr>
            <p:cNvPr id="32" name="组合 31"/>
            <p:cNvGrpSpPr/>
            <p:nvPr/>
          </p:nvGrpSpPr>
          <p:grpSpPr>
            <a:xfrm>
              <a:off x="755784" y="2740232"/>
              <a:ext cx="10642684" cy="1061744"/>
              <a:chOff x="755784" y="2740232"/>
              <a:chExt cx="10642684" cy="1061744"/>
            </a:xfrm>
          </p:grpSpPr>
          <p:sp>
            <p:nvSpPr>
              <p:cNvPr id="13" name="Rectangle 2"/>
              <p:cNvSpPr/>
              <p:nvPr/>
            </p:nvSpPr>
            <p:spPr>
              <a:xfrm>
                <a:off x="755784" y="2740232"/>
                <a:ext cx="395099" cy="1061744"/>
              </a:xfrm>
              <a:prstGeom prst="rect">
                <a:avLst/>
              </a:prstGeom>
              <a:solidFill>
                <a:srgbClr val="FC7C4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latin typeface="Segoe UI Semilight" panose="020B0402040204020203" pitchFamily="34" charset="0"/>
                    <a:ea typeface="Segoe UI" panose="020B0502040204020203" pitchFamily="34" charset="0"/>
                    <a:cs typeface="Segoe UI Semilight" panose="020B0402040204020203" pitchFamily="34" charset="0"/>
                  </a:rPr>
                  <a:t>2</a:t>
                </a:r>
              </a:p>
            </p:txBody>
          </p:sp>
          <p:sp>
            <p:nvSpPr>
              <p:cNvPr id="14" name="剪去单角的矩形 13"/>
              <p:cNvSpPr/>
              <p:nvPr/>
            </p:nvSpPr>
            <p:spPr>
              <a:xfrm>
                <a:off x="1150883" y="2740232"/>
                <a:ext cx="10247585" cy="1061744"/>
              </a:xfrm>
              <a:prstGeom prst="snip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0" rIns="360000" bIns="108000" rtlCol="0" anchor="ctr"/>
              <a:lstStyle/>
              <a:p>
                <a:pPr>
                  <a:lnSpc>
                    <a:spcPts val="2800"/>
                  </a:lnSpc>
                </a:pP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微软</a:t>
                </a:r>
                <a:r>
                  <a:rPr lang="en-US" altLang="zh-CN" sz="1600" dirty="0">
                    <a:solidFill>
                      <a:srgbClr val="0072C6"/>
                    </a:solidFill>
                    <a:latin typeface="Segoe UI" panose="020B0502040204020203" pitchFamily="34" charset="0"/>
                    <a:ea typeface="Segoe UI" panose="020B0502040204020203" pitchFamily="34" charset="0"/>
                    <a:cs typeface="Segoe UI" panose="020B0502040204020203" pitchFamily="34" charset="0"/>
                  </a:rPr>
                  <a:t>UC</a:t>
                </a: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解决方案</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的最佳搭档，提升易</a:t>
                </a: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用性</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，更符合本土化使用体验，有助于解决</a:t>
                </a: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方案在</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企业</a:t>
                </a: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的进一步</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推广与</a:t>
                </a: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普及</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a:t>
                </a:r>
                <a:endPar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p:txBody>
          </p:sp>
        </p:grpSp>
        <p:sp>
          <p:nvSpPr>
            <p:cNvPr id="36" name="文本框 35"/>
            <p:cNvSpPr txBox="1"/>
            <p:nvPr/>
          </p:nvSpPr>
          <p:spPr>
            <a:xfrm>
              <a:off x="10900896" y="3453548"/>
              <a:ext cx="496892" cy="346322"/>
            </a:xfrm>
            <a:prstGeom prst="rect">
              <a:avLst/>
            </a:prstGeom>
            <a:noFill/>
          </p:spPr>
          <p:txBody>
            <a:bodyPr wrap="none" rtlCol="0">
              <a:spAutoFit/>
            </a:bodyPr>
            <a:lstStyle/>
            <a:p>
              <a:r>
                <a:rPr lang="en-US" altLang="zh-CN" dirty="0" smtClean="0">
                  <a:solidFill>
                    <a:srgbClr val="0072C6"/>
                  </a:solidFill>
                </a:rPr>
                <a:t>+</a:t>
              </a:r>
              <a:endParaRPr lang="zh-CN" altLang="en-US" dirty="0">
                <a:solidFill>
                  <a:srgbClr val="0072C6"/>
                </a:solidFill>
              </a:endParaRPr>
            </a:p>
          </p:txBody>
        </p:sp>
      </p:grpSp>
      <p:grpSp>
        <p:nvGrpSpPr>
          <p:cNvPr id="41" name="组合 40"/>
          <p:cNvGrpSpPr/>
          <p:nvPr/>
        </p:nvGrpSpPr>
        <p:grpSpPr>
          <a:xfrm>
            <a:off x="755783" y="4080841"/>
            <a:ext cx="6435063" cy="772001"/>
            <a:chOff x="755784" y="4097953"/>
            <a:chExt cx="10642684" cy="723903"/>
          </a:xfrm>
        </p:grpSpPr>
        <p:grpSp>
          <p:nvGrpSpPr>
            <p:cNvPr id="33" name="组合 32"/>
            <p:cNvGrpSpPr/>
            <p:nvPr/>
          </p:nvGrpSpPr>
          <p:grpSpPr>
            <a:xfrm>
              <a:off x="755784" y="4097953"/>
              <a:ext cx="10642684" cy="719156"/>
              <a:chOff x="755784" y="4097953"/>
              <a:chExt cx="10642684" cy="719156"/>
            </a:xfrm>
          </p:grpSpPr>
          <p:sp>
            <p:nvSpPr>
              <p:cNvPr id="15" name="Rectangle 2"/>
              <p:cNvSpPr/>
              <p:nvPr/>
            </p:nvSpPr>
            <p:spPr>
              <a:xfrm>
                <a:off x="755784" y="4097953"/>
                <a:ext cx="395099" cy="719156"/>
              </a:xfrm>
              <a:prstGeom prst="rect">
                <a:avLst/>
              </a:prstGeom>
              <a:solidFill>
                <a:srgbClr val="92D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smtClean="0">
                    <a:latin typeface="Segoe UI Semilight" panose="020B0402040204020203" pitchFamily="34" charset="0"/>
                    <a:ea typeface="Segoe UI" panose="020B0502040204020203" pitchFamily="34" charset="0"/>
                    <a:cs typeface="Segoe UI Semilight" panose="020B0402040204020203" pitchFamily="34" charset="0"/>
                  </a:rPr>
                  <a:t>3</a:t>
                </a:r>
                <a:endParaRPr lang="en-US" sz="24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16" name="剪去单角的矩形 15"/>
              <p:cNvSpPr/>
              <p:nvPr/>
            </p:nvSpPr>
            <p:spPr>
              <a:xfrm>
                <a:off x="1150883" y="4097953"/>
                <a:ext cx="10247585" cy="719156"/>
              </a:xfrm>
              <a:prstGeom prst="snip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72000" rtlCol="0" anchor="ctr"/>
              <a:lstStyle/>
              <a:p>
                <a:pPr>
                  <a:lnSpc>
                    <a:spcPct val="150000"/>
                  </a:lnSpc>
                </a:pP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非常适合已部署</a:t>
                </a:r>
                <a:r>
                  <a:rPr lang="en-US" altLang="zh-CN"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AD</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a:t>
                </a:r>
                <a:r>
                  <a:rPr lang="en-US" altLang="zh-CN"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Exchange</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和</a:t>
                </a:r>
                <a:r>
                  <a:rPr lang="en-US" altLang="zh-CN"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的各种规模企业客户。</a:t>
                </a:r>
                <a:endPar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p:txBody>
          </p:sp>
        </p:grpSp>
        <p:sp>
          <p:nvSpPr>
            <p:cNvPr id="37" name="文本框 36"/>
            <p:cNvSpPr txBox="1"/>
            <p:nvPr/>
          </p:nvSpPr>
          <p:spPr>
            <a:xfrm>
              <a:off x="10901129" y="4475535"/>
              <a:ext cx="496293" cy="346321"/>
            </a:xfrm>
            <a:prstGeom prst="rect">
              <a:avLst/>
            </a:prstGeom>
            <a:noFill/>
          </p:spPr>
          <p:txBody>
            <a:bodyPr wrap="none" rtlCol="0">
              <a:spAutoFit/>
            </a:bodyPr>
            <a:lstStyle/>
            <a:p>
              <a:r>
                <a:rPr lang="en-US" altLang="zh-CN" dirty="0" smtClean="0">
                  <a:solidFill>
                    <a:srgbClr val="0072C6"/>
                  </a:solidFill>
                </a:rPr>
                <a:t>+</a:t>
              </a:r>
              <a:endParaRPr lang="zh-CN" altLang="en-US" dirty="0">
                <a:solidFill>
                  <a:srgbClr val="0072C6"/>
                </a:solidFill>
              </a:endParaRPr>
            </a:p>
          </p:txBody>
        </p:sp>
      </p:grpSp>
      <p:grpSp>
        <p:nvGrpSpPr>
          <p:cNvPr id="42" name="组合 41"/>
          <p:cNvGrpSpPr/>
          <p:nvPr/>
        </p:nvGrpSpPr>
        <p:grpSpPr>
          <a:xfrm>
            <a:off x="755783" y="5080426"/>
            <a:ext cx="6435063" cy="751194"/>
            <a:chOff x="755784" y="5113085"/>
            <a:chExt cx="10642684" cy="704392"/>
          </a:xfrm>
        </p:grpSpPr>
        <p:grpSp>
          <p:nvGrpSpPr>
            <p:cNvPr id="34" name="组合 33"/>
            <p:cNvGrpSpPr/>
            <p:nvPr/>
          </p:nvGrpSpPr>
          <p:grpSpPr>
            <a:xfrm>
              <a:off x="755784" y="5113085"/>
              <a:ext cx="10642684" cy="704392"/>
              <a:chOff x="755784" y="5113085"/>
              <a:chExt cx="10642684" cy="704392"/>
            </a:xfrm>
          </p:grpSpPr>
          <p:sp>
            <p:nvSpPr>
              <p:cNvPr id="17" name="Rectangle 2"/>
              <p:cNvSpPr/>
              <p:nvPr/>
            </p:nvSpPr>
            <p:spPr>
              <a:xfrm>
                <a:off x="755784" y="5113085"/>
                <a:ext cx="395099" cy="704392"/>
              </a:xfrm>
              <a:prstGeom prst="rect">
                <a:avLst/>
              </a:prstGeom>
              <a:solidFill>
                <a:srgbClr val="FF66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latin typeface="Segoe UI Semilight" panose="020B0402040204020203" pitchFamily="34" charset="0"/>
                    <a:ea typeface="Segoe UI" panose="020B0502040204020203" pitchFamily="34" charset="0"/>
                    <a:cs typeface="Segoe UI Semilight" panose="020B0402040204020203" pitchFamily="34" charset="0"/>
                  </a:rPr>
                  <a:t>4</a:t>
                </a:r>
              </a:p>
            </p:txBody>
          </p:sp>
          <p:sp>
            <p:nvSpPr>
              <p:cNvPr id="26" name="剪去单角的矩形 25"/>
              <p:cNvSpPr/>
              <p:nvPr/>
            </p:nvSpPr>
            <p:spPr>
              <a:xfrm>
                <a:off x="1150883" y="5113085"/>
                <a:ext cx="10247585" cy="704392"/>
              </a:xfrm>
              <a:prstGeom prst="snip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rtlCol="0" anchor="ctr"/>
              <a:lstStyle/>
              <a:p>
                <a:pPr>
                  <a:lnSpc>
                    <a:spcPct val="150000"/>
                  </a:lnSpc>
                </a:pP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让我们帮您的</a:t>
                </a:r>
                <a:r>
                  <a:rPr lang="en-US" altLang="zh-CN" sz="16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UC</a:t>
                </a:r>
                <a:r>
                  <a:rPr lang="zh-CN" altLang="en-US" sz="160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rPr>
                  <a:t>系统加点“料”！</a:t>
                </a:r>
              </a:p>
            </p:txBody>
          </p:sp>
        </p:grpSp>
        <p:sp>
          <p:nvSpPr>
            <p:cNvPr id="38" name="文本框 37"/>
            <p:cNvSpPr txBox="1"/>
            <p:nvPr/>
          </p:nvSpPr>
          <p:spPr>
            <a:xfrm>
              <a:off x="10901135" y="5465533"/>
              <a:ext cx="496293" cy="346321"/>
            </a:xfrm>
            <a:prstGeom prst="rect">
              <a:avLst/>
            </a:prstGeom>
            <a:noFill/>
          </p:spPr>
          <p:txBody>
            <a:bodyPr wrap="none" rtlCol="0">
              <a:spAutoFit/>
            </a:bodyPr>
            <a:lstStyle/>
            <a:p>
              <a:r>
                <a:rPr lang="en-US" altLang="zh-CN" dirty="0" smtClean="0">
                  <a:solidFill>
                    <a:srgbClr val="0072C6"/>
                  </a:solidFill>
                </a:rPr>
                <a:t>+</a:t>
              </a:r>
              <a:endParaRPr lang="zh-CN" altLang="en-US" dirty="0">
                <a:solidFill>
                  <a:srgbClr val="0072C6"/>
                </a:solidFill>
              </a:endParaRPr>
            </a:p>
          </p:txBody>
        </p:sp>
      </p:grpSp>
      <p:sp>
        <p:nvSpPr>
          <p:cNvPr id="3" name="对角圆角矩形 2"/>
          <p:cNvSpPr/>
          <p:nvPr/>
        </p:nvSpPr>
        <p:spPr>
          <a:xfrm>
            <a:off x="9697424" y="1256077"/>
            <a:ext cx="1722216" cy="1426095"/>
          </a:xfrm>
          <a:prstGeom prst="round2DiagRect">
            <a:avLst/>
          </a:prstGeom>
          <a:solidFill>
            <a:srgbClr val="EB7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Segoe UI" panose="020B0502040204020203" pitchFamily="34" charset="0"/>
                <a:ea typeface="Segoe UI" panose="020B0502040204020203" pitchFamily="34" charset="0"/>
                <a:cs typeface="Segoe UI" panose="020B0502040204020203" pitchFamily="34" charset="0"/>
              </a:rPr>
              <a:t>Exchange</a:t>
            </a:r>
            <a:endParaRPr lang="zh-CN" altLang="en-US" sz="2400" dirty="0">
              <a:latin typeface="Segoe UI" panose="020B0502040204020203" pitchFamily="34" charset="0"/>
              <a:cs typeface="Segoe UI" panose="020B0502040204020203" pitchFamily="34" charset="0"/>
            </a:endParaRPr>
          </a:p>
        </p:txBody>
      </p:sp>
      <p:sp>
        <p:nvSpPr>
          <p:cNvPr id="24" name="对角圆角矩形 23"/>
          <p:cNvSpPr/>
          <p:nvPr/>
        </p:nvSpPr>
        <p:spPr>
          <a:xfrm>
            <a:off x="9697424" y="2872746"/>
            <a:ext cx="1722216" cy="1426095"/>
          </a:xfrm>
          <a:prstGeom prst="round2DiagRect">
            <a:avLst/>
          </a:prstGeom>
          <a:solidFill>
            <a:srgbClr val="006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latin typeface="Segoe UI" panose="020B0502040204020203" pitchFamily="34" charset="0"/>
                <a:ea typeface="Segoe UI" panose="020B0502040204020203" pitchFamily="34" charset="0"/>
                <a:cs typeface="Segoe UI" panose="020B0502040204020203" pitchFamily="34" charset="0"/>
              </a:rPr>
              <a:t>Lync</a:t>
            </a:r>
            <a:endParaRPr lang="zh-CN" altLang="en-US" sz="2800" dirty="0">
              <a:latin typeface="Segoe UI" panose="020B0502040204020203" pitchFamily="34" charset="0"/>
              <a:cs typeface="Segoe UI" panose="020B0502040204020203" pitchFamily="34" charset="0"/>
            </a:endParaRPr>
          </a:p>
        </p:txBody>
      </p:sp>
      <p:sp>
        <p:nvSpPr>
          <p:cNvPr id="25" name="对角圆角矩形 24"/>
          <p:cNvSpPr/>
          <p:nvPr/>
        </p:nvSpPr>
        <p:spPr>
          <a:xfrm>
            <a:off x="9697424" y="4485178"/>
            <a:ext cx="1722216" cy="1426095"/>
          </a:xfrm>
          <a:prstGeom prst="round2Diag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latin typeface="Segoe UI" panose="020B0502040204020203" pitchFamily="34" charset="0"/>
                <a:ea typeface="Segoe UI" panose="020B0502040204020203" pitchFamily="34" charset="0"/>
                <a:cs typeface="Segoe UI" panose="020B0502040204020203" pitchFamily="34" charset="0"/>
              </a:rPr>
              <a:t>AD</a:t>
            </a:r>
            <a:endParaRPr lang="zh-CN" altLang="en-US" sz="2400" dirty="0">
              <a:latin typeface="Segoe UI" panose="020B0502040204020203" pitchFamily="34" charset="0"/>
              <a:cs typeface="Segoe UI" panose="020B0502040204020203" pitchFamily="34" charset="0"/>
            </a:endParaRPr>
          </a:p>
        </p:txBody>
      </p:sp>
      <p:pic>
        <p:nvPicPr>
          <p:cNvPr id="29" name="图片 28"/>
          <p:cNvPicPr>
            <a:picLocks noChangeAspect="1"/>
          </p:cNvPicPr>
          <p:nvPr/>
        </p:nvPicPr>
        <p:blipFill rotWithShape="1">
          <a:blip r:embed="rId3">
            <a:extLst>
              <a:ext uri="{28A0092B-C50C-407E-A947-70E740481C1C}">
                <a14:useLocalDpi xmlns:a14="http://schemas.microsoft.com/office/drawing/2010/main" val="0"/>
              </a:ext>
            </a:extLst>
          </a:blip>
          <a:srcRect t="1" r="86988" b="-7656"/>
          <a:stretch/>
        </p:blipFill>
        <p:spPr>
          <a:xfrm>
            <a:off x="8062885" y="3191766"/>
            <a:ext cx="728683" cy="779475"/>
          </a:xfrm>
          <a:prstGeom prst="rect">
            <a:avLst/>
          </a:prstGeom>
        </p:spPr>
      </p:pic>
      <p:cxnSp>
        <p:nvCxnSpPr>
          <p:cNvPr id="12" name="曲线连接符 11"/>
          <p:cNvCxnSpPr>
            <a:stCxn id="29" idx="3"/>
            <a:endCxn id="3" idx="2"/>
          </p:cNvCxnSpPr>
          <p:nvPr/>
        </p:nvCxnSpPr>
        <p:spPr>
          <a:xfrm flipV="1">
            <a:off x="8791568" y="1969125"/>
            <a:ext cx="905856" cy="1612379"/>
          </a:xfrm>
          <a:prstGeom prst="curvedConnector3">
            <a:avLst/>
          </a:prstGeom>
          <a:ln>
            <a:solidFill>
              <a:srgbClr val="EB711F"/>
            </a:solidFill>
            <a:tailEnd type="triangle"/>
          </a:ln>
        </p:spPr>
        <p:style>
          <a:lnRef idx="1">
            <a:schemeClr val="accent1"/>
          </a:lnRef>
          <a:fillRef idx="0">
            <a:schemeClr val="accent1"/>
          </a:fillRef>
          <a:effectRef idx="0">
            <a:schemeClr val="accent1"/>
          </a:effectRef>
          <a:fontRef idx="minor">
            <a:schemeClr val="tx1"/>
          </a:fontRef>
        </p:style>
      </p:cxnSp>
      <p:cxnSp>
        <p:nvCxnSpPr>
          <p:cNvPr id="20" name="曲线连接符 19"/>
          <p:cNvCxnSpPr>
            <a:stCxn id="29" idx="3"/>
            <a:endCxn id="25" idx="2"/>
          </p:cNvCxnSpPr>
          <p:nvPr/>
        </p:nvCxnSpPr>
        <p:spPr>
          <a:xfrm>
            <a:off x="8791568" y="3581504"/>
            <a:ext cx="905856" cy="1616722"/>
          </a:xfrm>
          <a:prstGeom prst="curvedConnector3">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a:stCxn id="29" idx="3"/>
            <a:endCxn id="24" idx="2"/>
          </p:cNvCxnSpPr>
          <p:nvPr/>
        </p:nvCxnSpPr>
        <p:spPr>
          <a:xfrm>
            <a:off x="8791568" y="3581504"/>
            <a:ext cx="905856" cy="4290"/>
          </a:xfrm>
          <a:prstGeom prst="straightConnector1">
            <a:avLst/>
          </a:prstGeom>
          <a:ln>
            <a:solidFill>
              <a:srgbClr val="0061BC"/>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87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anim calcmode="lin" valueType="num">
                                      <p:cBhvr>
                                        <p:cTn id="8" dur="750" fill="hold"/>
                                        <p:tgtEl>
                                          <p:spTgt spid="39"/>
                                        </p:tgtEl>
                                        <p:attrNameLst>
                                          <p:attrName>ppt_x</p:attrName>
                                        </p:attrNameLst>
                                      </p:cBhvr>
                                      <p:tavLst>
                                        <p:tav tm="0">
                                          <p:val>
                                            <p:strVal val="#ppt_x"/>
                                          </p:val>
                                        </p:tav>
                                        <p:tav tm="100000">
                                          <p:val>
                                            <p:strVal val="#ppt_x"/>
                                          </p:val>
                                        </p:tav>
                                      </p:tavLst>
                                    </p:anim>
                                    <p:anim calcmode="lin" valueType="num">
                                      <p:cBhvr>
                                        <p:cTn id="9" dur="750" fill="hold"/>
                                        <p:tgtEl>
                                          <p:spTgt spid="39"/>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750"/>
                                        <p:tgtEl>
                                          <p:spTgt spid="40"/>
                                        </p:tgtEl>
                                      </p:cBhvr>
                                    </p:animEffect>
                                    <p:anim calcmode="lin" valueType="num">
                                      <p:cBhvr>
                                        <p:cTn id="14" dur="750" fill="hold"/>
                                        <p:tgtEl>
                                          <p:spTgt spid="40"/>
                                        </p:tgtEl>
                                        <p:attrNameLst>
                                          <p:attrName>ppt_x</p:attrName>
                                        </p:attrNameLst>
                                      </p:cBhvr>
                                      <p:tavLst>
                                        <p:tav tm="0">
                                          <p:val>
                                            <p:strVal val="#ppt_x"/>
                                          </p:val>
                                        </p:tav>
                                        <p:tav tm="100000">
                                          <p:val>
                                            <p:strVal val="#ppt_x"/>
                                          </p:val>
                                        </p:tav>
                                      </p:tavLst>
                                    </p:anim>
                                    <p:anim calcmode="lin" valueType="num">
                                      <p:cBhvr>
                                        <p:cTn id="15" dur="750" fill="hold"/>
                                        <p:tgtEl>
                                          <p:spTgt spid="40"/>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fade">
                                      <p:cBhvr>
                                        <p:cTn id="19" dur="750"/>
                                        <p:tgtEl>
                                          <p:spTgt spid="41"/>
                                        </p:tgtEl>
                                      </p:cBhvr>
                                    </p:animEffect>
                                    <p:anim calcmode="lin" valueType="num">
                                      <p:cBhvr>
                                        <p:cTn id="20" dur="750" fill="hold"/>
                                        <p:tgtEl>
                                          <p:spTgt spid="41"/>
                                        </p:tgtEl>
                                        <p:attrNameLst>
                                          <p:attrName>ppt_x</p:attrName>
                                        </p:attrNameLst>
                                      </p:cBhvr>
                                      <p:tavLst>
                                        <p:tav tm="0">
                                          <p:val>
                                            <p:strVal val="#ppt_x"/>
                                          </p:val>
                                        </p:tav>
                                        <p:tav tm="100000">
                                          <p:val>
                                            <p:strVal val="#ppt_x"/>
                                          </p:val>
                                        </p:tav>
                                      </p:tavLst>
                                    </p:anim>
                                    <p:anim calcmode="lin" valueType="num">
                                      <p:cBhvr>
                                        <p:cTn id="21" dur="750" fill="hold"/>
                                        <p:tgtEl>
                                          <p:spTgt spid="41"/>
                                        </p:tgtEl>
                                        <p:attrNameLst>
                                          <p:attrName>ppt_y</p:attrName>
                                        </p:attrNameLst>
                                      </p:cBhvr>
                                      <p:tavLst>
                                        <p:tav tm="0">
                                          <p:val>
                                            <p:strVal val="#ppt_y+.1"/>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750"/>
                                        <p:tgtEl>
                                          <p:spTgt spid="42"/>
                                        </p:tgtEl>
                                      </p:cBhvr>
                                    </p:animEffect>
                                    <p:anim calcmode="lin" valueType="num">
                                      <p:cBhvr>
                                        <p:cTn id="26" dur="750" fill="hold"/>
                                        <p:tgtEl>
                                          <p:spTgt spid="42"/>
                                        </p:tgtEl>
                                        <p:attrNameLst>
                                          <p:attrName>ppt_x</p:attrName>
                                        </p:attrNameLst>
                                      </p:cBhvr>
                                      <p:tavLst>
                                        <p:tav tm="0">
                                          <p:val>
                                            <p:strVal val="#ppt_x"/>
                                          </p:val>
                                        </p:tav>
                                        <p:tav tm="100000">
                                          <p:val>
                                            <p:strVal val="#ppt_x"/>
                                          </p:val>
                                        </p:tav>
                                      </p:tavLst>
                                    </p:anim>
                                    <p:anim calcmode="lin" valueType="num">
                                      <p:cBhvr>
                                        <p:cTn id="27" dur="750" fill="hold"/>
                                        <p:tgtEl>
                                          <p:spTgt spid="42"/>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500"/>
                                        <p:tgtEl>
                                          <p:spTgt spid="54"/>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childTnLst>
                          </p:cTn>
                        </p:par>
                        <p:par>
                          <p:cTn id="36" fill="hold">
                            <p:stCondLst>
                              <p:cond delay="4000"/>
                            </p:stCondLst>
                            <p:childTnLst>
                              <p:par>
                                <p:cTn id="37" presetID="22" presetClass="entr" presetSubtype="8" fill="hold"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left)">
                                      <p:cBhvr>
                                        <p:cTn id="47" dur="500"/>
                                        <p:tgtEl>
                                          <p:spTgt spid="27"/>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left)">
                                      <p:cBhvr>
                                        <p:cTn id="55" dur="500"/>
                                        <p:tgtEl>
                                          <p:spTgt spid="20"/>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500"/>
                                        <p:tgtEl>
                                          <p:spTgt spid="25"/>
                                        </p:tgtEl>
                                      </p:cBhvr>
                                    </p:animEffect>
                                  </p:childTnLst>
                                </p:cTn>
                              </p:par>
                            </p:childTnLst>
                          </p:cTn>
                        </p:par>
                        <p:par>
                          <p:cTn id="60" fill="hold">
                            <p:stCondLst>
                              <p:cond delay="7000"/>
                            </p:stCondLst>
                            <p:childTnLst>
                              <p:par>
                                <p:cTn id="61" presetID="26" presetClass="emph" presetSubtype="0" fill="hold" nodeType="afterEffect">
                                  <p:stCondLst>
                                    <p:cond delay="0"/>
                                  </p:stCondLst>
                                  <p:childTnLst>
                                    <p:animEffect transition="out" filter="fade">
                                      <p:cBhvr>
                                        <p:cTn id="62" dur="500" tmFilter="0, 0; .2, .5; .8, .5; 1, 0"/>
                                        <p:tgtEl>
                                          <p:spTgt spid="29"/>
                                        </p:tgtEl>
                                      </p:cBhvr>
                                    </p:animEffect>
                                    <p:animScale>
                                      <p:cBhvr>
                                        <p:cTn id="63" dur="250" autoRev="1" fill="hold"/>
                                        <p:tgtEl>
                                          <p:spTgt spid="2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P spid="2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flipH="1">
            <a:off x="1404732" y="2006220"/>
            <a:ext cx="10783614" cy="2306472"/>
            <a:chOff x="0" y="2047164"/>
            <a:chExt cx="10167582" cy="2306472"/>
          </a:xfrm>
        </p:grpSpPr>
        <p:sp>
          <p:nvSpPr>
            <p:cNvPr id="6" name="剪去单角的矩形 5"/>
            <p:cNvSpPr/>
            <p:nvPr/>
          </p:nvSpPr>
          <p:spPr>
            <a:xfrm>
              <a:off x="0" y="2047164"/>
              <a:ext cx="10167582" cy="2306472"/>
            </a:xfrm>
            <a:prstGeom prst="snip1Rect">
              <a:avLst/>
            </a:prstGeom>
            <a:solidFill>
              <a:srgbClr val="007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0" y="2047164"/>
              <a:ext cx="9225888" cy="2306472"/>
              <a:chOff x="0" y="2047164"/>
              <a:chExt cx="9225888" cy="2306472"/>
            </a:xfrm>
          </p:grpSpPr>
          <p:sp>
            <p:nvSpPr>
              <p:cNvPr id="7" name="十字形 6"/>
              <p:cNvSpPr/>
              <p:nvPr/>
            </p:nvSpPr>
            <p:spPr>
              <a:xfrm>
                <a:off x="0" y="2047164"/>
                <a:ext cx="2306472" cy="2306472"/>
              </a:xfrm>
              <a:prstGeom prst="plus">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十字形 7"/>
              <p:cNvSpPr/>
              <p:nvPr/>
            </p:nvSpPr>
            <p:spPr>
              <a:xfrm>
                <a:off x="2306472" y="2047164"/>
                <a:ext cx="2306472" cy="2306472"/>
              </a:xfrm>
              <a:prstGeom prst="plus">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十字形 8"/>
              <p:cNvSpPr/>
              <p:nvPr/>
            </p:nvSpPr>
            <p:spPr>
              <a:xfrm>
                <a:off x="4612944" y="2047164"/>
                <a:ext cx="2306472" cy="2306472"/>
              </a:xfrm>
              <a:prstGeom prst="plus">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十字形 9"/>
              <p:cNvSpPr/>
              <p:nvPr/>
            </p:nvSpPr>
            <p:spPr>
              <a:xfrm>
                <a:off x="6919416" y="2047164"/>
                <a:ext cx="2306472" cy="2306472"/>
              </a:xfrm>
              <a:prstGeom prst="plus">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1" name="矩形 10"/>
          <p:cNvSpPr/>
          <p:nvPr/>
        </p:nvSpPr>
        <p:spPr>
          <a:xfrm>
            <a:off x="1404732" y="2758826"/>
            <a:ext cx="10787268" cy="707886"/>
          </a:xfrm>
          <a:prstGeom prst="rect">
            <a:avLst/>
          </a:prstGeom>
        </p:spPr>
        <p:txBody>
          <a:bodyPr wrap="square">
            <a:spAutoFit/>
          </a:bodyPr>
          <a:lstStyle/>
          <a:p>
            <a:pPr algn="ctr"/>
            <a:r>
              <a:rPr lang="zh-CN" altLang="en-US" sz="4000" dirty="0" smtClean="0">
                <a:solidFill>
                  <a:schemeClr val="bg1"/>
                </a:solidFill>
                <a:latin typeface="微软雅黑" panose="020B0503020204020204" pitchFamily="34" charset="-122"/>
                <a:ea typeface="微软雅黑" panose="020B0503020204020204" pitchFamily="34" charset="-122"/>
              </a:rPr>
              <a:t>谢谢关注！</a:t>
            </a:r>
            <a:endParaRPr lang="zh-CN" altLang="en-US" sz="4000" dirty="0">
              <a:solidFill>
                <a:schemeClr val="bg1"/>
              </a:solidFill>
              <a:latin typeface="微软雅黑" panose="020B0503020204020204" pitchFamily="34" charset="-122"/>
              <a:ea typeface="微软雅黑" panose="020B0503020204020204" pitchFamily="34" charset="-122"/>
            </a:endParaRPr>
          </a:p>
        </p:txBody>
      </p:sp>
      <p:pic>
        <p:nvPicPr>
          <p:cNvPr id="13" name="图片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8079" y="775291"/>
            <a:ext cx="3934562" cy="508711"/>
          </a:xfrm>
          <a:prstGeom prst="rect">
            <a:avLst/>
          </a:prstGeom>
        </p:spPr>
      </p:pic>
      <p:sp>
        <p:nvSpPr>
          <p:cNvPr id="18" name="矩形 17"/>
          <p:cNvSpPr/>
          <p:nvPr/>
        </p:nvSpPr>
        <p:spPr>
          <a:xfrm>
            <a:off x="3793858" y="5272383"/>
            <a:ext cx="6005362" cy="338554"/>
          </a:xfrm>
          <a:prstGeom prst="rect">
            <a:avLst/>
          </a:prstGeom>
        </p:spPr>
        <p:txBody>
          <a:bodyPr wrap="none">
            <a:spAutoFit/>
          </a:bodyPr>
          <a:lstStyle/>
          <a:p>
            <a:r>
              <a:rPr lang="zh-CN" altLang="en-US" sz="1600" dirty="0" smtClean="0">
                <a:solidFill>
                  <a:srgbClr val="0072C6"/>
                </a:solidFill>
                <a:latin typeface="微软雅黑" panose="020B0503020204020204" pitchFamily="34" charset="-122"/>
                <a:ea typeface="微软雅黑" panose="020B0503020204020204" pitchFamily="34" charset="-122"/>
              </a:rPr>
              <a:t>产品功能如有更新恕不另行通知，敬请关注</a:t>
            </a:r>
            <a:r>
              <a:rPr lang="en-US" altLang="zh-CN" sz="1600" dirty="0" smtClean="0">
                <a:solidFill>
                  <a:srgbClr val="0072C6"/>
                </a:solidFill>
                <a:latin typeface="微软雅黑" panose="020B0503020204020204" pitchFamily="34" charset="-122"/>
                <a:ea typeface="微软雅黑" panose="020B0503020204020204" pitchFamily="34" charset="-122"/>
                <a:hlinkClick r:id="rId3"/>
              </a:rPr>
              <a:t>www.msucplus.com</a:t>
            </a:r>
            <a:endParaRPr lang="en-US" altLang="zh-CN" sz="1600" dirty="0">
              <a:solidFill>
                <a:srgbClr val="0072C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468216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0467" y="2297884"/>
            <a:ext cx="1800000" cy="1800000"/>
          </a:xfrm>
          <a:prstGeom prst="rect">
            <a:avLst/>
          </a:prstGeom>
        </p:spPr>
      </p:pic>
      <p:grpSp>
        <p:nvGrpSpPr>
          <p:cNvPr id="34" name="组合 33"/>
          <p:cNvGrpSpPr/>
          <p:nvPr/>
        </p:nvGrpSpPr>
        <p:grpSpPr>
          <a:xfrm>
            <a:off x="735519" y="1037884"/>
            <a:ext cx="1800000" cy="1800000"/>
            <a:chOff x="762517" y="735765"/>
            <a:chExt cx="1800000" cy="1800000"/>
          </a:xfrm>
        </p:grpSpPr>
        <p:sp>
          <p:nvSpPr>
            <p:cNvPr id="3" name="椭圆 2"/>
            <p:cNvSpPr/>
            <p:nvPr/>
          </p:nvSpPr>
          <p:spPr>
            <a:xfrm>
              <a:off x="762517" y="735765"/>
              <a:ext cx="1800000" cy="180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6975" y="1020223"/>
              <a:ext cx="1231084" cy="1231084"/>
            </a:xfrm>
            <a:prstGeom prst="rect">
              <a:avLst/>
            </a:prstGeom>
            <a:solidFill>
              <a:schemeClr val="bg1"/>
            </a:solidFill>
          </p:spPr>
        </p:pic>
      </p:grpSp>
      <p:grpSp>
        <p:nvGrpSpPr>
          <p:cNvPr id="18" name="组合 17"/>
          <p:cNvGrpSpPr/>
          <p:nvPr/>
        </p:nvGrpSpPr>
        <p:grpSpPr>
          <a:xfrm>
            <a:off x="2688519" y="2737172"/>
            <a:ext cx="1800000" cy="1800000"/>
            <a:chOff x="2688519" y="2737172"/>
            <a:chExt cx="1800000" cy="1800000"/>
          </a:xfrm>
        </p:grpSpPr>
        <p:sp>
          <p:nvSpPr>
            <p:cNvPr id="12" name="椭圆 11"/>
            <p:cNvSpPr/>
            <p:nvPr/>
          </p:nvSpPr>
          <p:spPr>
            <a:xfrm>
              <a:off x="2688519" y="2737172"/>
              <a:ext cx="1800000" cy="180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58519" y="2837884"/>
              <a:ext cx="1224000" cy="1224000"/>
            </a:xfrm>
            <a:prstGeom prst="rect">
              <a:avLst/>
            </a:prstGeom>
          </p:spPr>
        </p:pic>
        <p:sp>
          <p:nvSpPr>
            <p:cNvPr id="14" name="文本框 13"/>
            <p:cNvSpPr txBox="1"/>
            <p:nvPr/>
          </p:nvSpPr>
          <p:spPr>
            <a:xfrm>
              <a:off x="2930967" y="4000745"/>
              <a:ext cx="1315104" cy="338554"/>
            </a:xfrm>
            <a:prstGeom prst="rect">
              <a:avLst/>
            </a:prstGeom>
            <a:noFill/>
          </p:spPr>
          <p:txBody>
            <a:bodyPr wrap="none" rtlCol="0">
              <a:spAutoFit/>
            </a:bodyPr>
            <a:lstStyle/>
            <a:p>
              <a:r>
                <a:rPr lang="en-US" altLang="zh-CN" sz="1600" dirty="0" err="1" smtClean="0">
                  <a:solidFill>
                    <a:srgbClr val="0072C6"/>
                  </a:solidFill>
                  <a:latin typeface="微软雅黑" panose="020B0503020204020204" pitchFamily="34" charset="-122"/>
                  <a:ea typeface="微软雅黑" panose="020B0503020204020204" pitchFamily="34" charset="-122"/>
                </a:rPr>
                <a:t>ExDrivePlus</a:t>
              </a:r>
              <a:endParaRPr lang="zh-CN" altLang="en-US" sz="1600" dirty="0">
                <a:solidFill>
                  <a:srgbClr val="0072C6"/>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6737363" y="542326"/>
            <a:ext cx="1800000" cy="1800000"/>
            <a:chOff x="6916772" y="1091097"/>
            <a:chExt cx="1800000" cy="1800000"/>
          </a:xfrm>
        </p:grpSpPr>
        <p:sp>
          <p:nvSpPr>
            <p:cNvPr id="15" name="椭圆 14"/>
            <p:cNvSpPr/>
            <p:nvPr/>
          </p:nvSpPr>
          <p:spPr>
            <a:xfrm>
              <a:off x="6916772" y="1091097"/>
              <a:ext cx="1800000" cy="180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54997" y="1575598"/>
              <a:ext cx="1723549" cy="830997"/>
            </a:xfrm>
            <a:prstGeom prst="rect">
              <a:avLst/>
            </a:prstGeom>
            <a:noFill/>
          </p:spPr>
          <p:txBody>
            <a:bodyPr wrap="none" rtlCol="0">
              <a:spAutoFit/>
            </a:bodyPr>
            <a:lstStyle/>
            <a:p>
              <a:pPr algn="ctr"/>
              <a:r>
                <a:rPr lang="en-US" altLang="zh-CN" sz="2400" dirty="0" err="1" smtClean="0">
                  <a:solidFill>
                    <a:srgbClr val="0072C6"/>
                  </a:solidFill>
                  <a:latin typeface="微软雅黑" panose="020B0503020204020204" pitchFamily="34" charset="-122"/>
                  <a:ea typeface="微软雅黑" panose="020B0503020204020204" pitchFamily="34" charset="-122"/>
                </a:rPr>
                <a:t>LyncMP</a:t>
              </a:r>
              <a:endParaRPr lang="en-US" altLang="zh-CN" sz="2400" dirty="0" smtClean="0">
                <a:solidFill>
                  <a:srgbClr val="0072C6"/>
                </a:solidFill>
                <a:latin typeface="微软雅黑" panose="020B0503020204020204" pitchFamily="34" charset="-122"/>
                <a:ea typeface="微软雅黑" panose="020B0503020204020204" pitchFamily="34" charset="-122"/>
              </a:endParaRPr>
            </a:p>
            <a:p>
              <a:pPr algn="ctr"/>
              <a:r>
                <a:rPr lang="zh-CN" altLang="en-US" sz="2400" dirty="0">
                  <a:solidFill>
                    <a:srgbClr val="0072C6"/>
                  </a:solidFill>
                  <a:latin typeface="微软雅黑" panose="020B0503020204020204" pitchFamily="34" charset="-122"/>
                  <a:ea typeface="微软雅黑" panose="020B0503020204020204" pitchFamily="34" charset="-122"/>
                </a:rPr>
                <a:t>企业微门户</a:t>
              </a:r>
            </a:p>
          </p:txBody>
        </p:sp>
      </p:grpSp>
      <p:grpSp>
        <p:nvGrpSpPr>
          <p:cNvPr id="21" name="组合 20"/>
          <p:cNvGrpSpPr/>
          <p:nvPr/>
        </p:nvGrpSpPr>
        <p:grpSpPr>
          <a:xfrm>
            <a:off x="9245249" y="1397884"/>
            <a:ext cx="1440000" cy="1440000"/>
            <a:chOff x="9260830" y="2694093"/>
            <a:chExt cx="1440000" cy="1440000"/>
          </a:xfrm>
        </p:grpSpPr>
        <p:sp>
          <p:nvSpPr>
            <p:cNvPr id="17" name="椭圆 16"/>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9311415" y="3090927"/>
              <a:ext cx="1338829" cy="646331"/>
            </a:xfrm>
            <a:prstGeom prst="rect">
              <a:avLst/>
            </a:prstGeom>
            <a:noFill/>
          </p:spPr>
          <p:txBody>
            <a:bodyPr wrap="none" rtlCol="0">
              <a:spAutoFit/>
            </a:bodyPr>
            <a:lstStyle/>
            <a:p>
              <a:pPr algn="ctr"/>
              <a:r>
                <a:rPr lang="en-US" altLang="zh-CN" dirty="0" err="1" smtClean="0">
                  <a:solidFill>
                    <a:srgbClr val="0072C6"/>
                  </a:solidFill>
                  <a:latin typeface="微软雅黑" panose="020B0503020204020204" pitchFamily="34" charset="-122"/>
                  <a:ea typeface="微软雅黑" panose="020B0503020204020204" pitchFamily="34" charset="-122"/>
                </a:rPr>
                <a:t>HABPlus</a:t>
              </a:r>
              <a:endParaRPr lang="en-US" altLang="zh-CN" dirty="0" smtClean="0">
                <a:solidFill>
                  <a:srgbClr val="0072C6"/>
                </a:solidFill>
                <a:latin typeface="微软雅黑" panose="020B0503020204020204" pitchFamily="34" charset="-122"/>
                <a:ea typeface="微软雅黑" panose="020B0503020204020204" pitchFamily="34" charset="-122"/>
              </a:endParaRPr>
            </a:p>
            <a:p>
              <a:pPr algn="ctr"/>
              <a:r>
                <a:rPr lang="zh-CN" altLang="en-US" dirty="0" smtClean="0">
                  <a:solidFill>
                    <a:srgbClr val="0072C6"/>
                  </a:solidFill>
                  <a:latin typeface="微软雅黑" panose="020B0503020204020204" pitchFamily="34" charset="-122"/>
                  <a:ea typeface="微软雅黑" panose="020B0503020204020204" pitchFamily="34" charset="-122"/>
                </a:rPr>
                <a:t>企业通讯</a:t>
              </a:r>
              <a:r>
                <a:rPr lang="zh-CN" altLang="en-US" dirty="0">
                  <a:solidFill>
                    <a:srgbClr val="0072C6"/>
                  </a:solidFill>
                  <a:latin typeface="微软雅黑" panose="020B0503020204020204" pitchFamily="34" charset="-122"/>
                  <a:ea typeface="微软雅黑" panose="020B0503020204020204" pitchFamily="34" charset="-122"/>
                </a:rPr>
                <a:t>录</a:t>
              </a:r>
            </a:p>
          </p:txBody>
        </p:sp>
      </p:grpSp>
      <p:grpSp>
        <p:nvGrpSpPr>
          <p:cNvPr id="22" name="组合 21"/>
          <p:cNvGrpSpPr/>
          <p:nvPr/>
        </p:nvGrpSpPr>
        <p:grpSpPr>
          <a:xfrm>
            <a:off x="7637362" y="3341884"/>
            <a:ext cx="1440000" cy="1440000"/>
            <a:chOff x="9260830" y="2694093"/>
            <a:chExt cx="1440000" cy="1440000"/>
          </a:xfrm>
        </p:grpSpPr>
        <p:sp>
          <p:nvSpPr>
            <p:cNvPr id="23" name="椭圆 22"/>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9272944" y="3121705"/>
              <a:ext cx="1415772" cy="584775"/>
            </a:xfrm>
            <a:prstGeom prst="rect">
              <a:avLst/>
            </a:prstGeom>
            <a:noFill/>
          </p:spPr>
          <p:txBody>
            <a:bodyPr wrap="none" rtlCol="0">
              <a:spAutoFit/>
            </a:bodyPr>
            <a:lstStyle/>
            <a:p>
              <a:pPr algn="ctr"/>
              <a:r>
                <a:rPr lang="en-US" altLang="zh-CN" sz="1600" dirty="0" err="1" smtClean="0">
                  <a:solidFill>
                    <a:srgbClr val="0072C6"/>
                  </a:solidFill>
                  <a:latin typeface="微软雅黑" panose="020B0503020204020204" pitchFamily="34" charset="-122"/>
                  <a:ea typeface="微软雅黑" panose="020B0503020204020204" pitchFamily="34" charset="-122"/>
                </a:rPr>
                <a:t>ExSignature</a:t>
              </a:r>
              <a:endParaRPr lang="en-US" altLang="zh-CN" sz="1600" dirty="0" smtClean="0">
                <a:solidFill>
                  <a:srgbClr val="0072C6"/>
                </a:solidFill>
                <a:latin typeface="微软雅黑" panose="020B0503020204020204" pitchFamily="34" charset="-122"/>
                <a:ea typeface="微软雅黑" panose="020B0503020204020204" pitchFamily="34" charset="-122"/>
              </a:endParaRPr>
            </a:p>
            <a:p>
              <a:pPr algn="ctr"/>
              <a:r>
                <a:rPr lang="zh-CN" altLang="en-US" sz="1600" dirty="0" smtClean="0">
                  <a:solidFill>
                    <a:srgbClr val="0072C6"/>
                  </a:solidFill>
                  <a:latin typeface="微软雅黑" panose="020B0503020204020204" pitchFamily="34" charset="-122"/>
                  <a:ea typeface="微软雅黑" panose="020B0503020204020204" pitchFamily="34" charset="-122"/>
                </a:rPr>
                <a:t>企业统一签名</a:t>
              </a:r>
              <a:endParaRPr lang="zh-CN" altLang="en-US" sz="1600" dirty="0">
                <a:solidFill>
                  <a:srgbClr val="0072C6"/>
                </a:solidFill>
                <a:latin typeface="微软雅黑" panose="020B0503020204020204" pitchFamily="34" charset="-122"/>
                <a:ea typeface="微软雅黑" panose="020B0503020204020204" pitchFamily="34" charset="-122"/>
              </a:endParaRPr>
            </a:p>
          </p:txBody>
        </p:sp>
      </p:grpSp>
      <p:grpSp>
        <p:nvGrpSpPr>
          <p:cNvPr id="25" name="组合 24"/>
          <p:cNvGrpSpPr/>
          <p:nvPr/>
        </p:nvGrpSpPr>
        <p:grpSpPr>
          <a:xfrm>
            <a:off x="942519" y="3904258"/>
            <a:ext cx="1440000" cy="1440000"/>
            <a:chOff x="9260830" y="2694093"/>
            <a:chExt cx="1440000" cy="1440000"/>
          </a:xfrm>
        </p:grpSpPr>
        <p:sp>
          <p:nvSpPr>
            <p:cNvPr id="26" name="椭圆 25"/>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9311414" y="3090927"/>
              <a:ext cx="1338829" cy="646331"/>
            </a:xfrm>
            <a:prstGeom prst="rect">
              <a:avLst/>
            </a:prstGeom>
            <a:noFill/>
          </p:spPr>
          <p:txBody>
            <a:bodyPr wrap="none" rtlCol="0">
              <a:spAutoFit/>
            </a:bodyPr>
            <a:lstStyle/>
            <a:p>
              <a:pPr algn="ctr"/>
              <a:r>
                <a:rPr lang="en-US" altLang="zh-CN" dirty="0" err="1" smtClean="0">
                  <a:solidFill>
                    <a:srgbClr val="0072C6"/>
                  </a:solidFill>
                  <a:latin typeface="微软雅黑" panose="020B0503020204020204" pitchFamily="34" charset="-122"/>
                  <a:ea typeface="微软雅黑" panose="020B0503020204020204" pitchFamily="34" charset="-122"/>
                </a:rPr>
                <a:t>ExDrive</a:t>
              </a:r>
              <a:endParaRPr lang="en-US" altLang="zh-CN" dirty="0" smtClean="0">
                <a:solidFill>
                  <a:srgbClr val="0072C6"/>
                </a:solidFill>
                <a:latin typeface="微软雅黑" panose="020B0503020204020204" pitchFamily="34" charset="-122"/>
                <a:ea typeface="微软雅黑" panose="020B0503020204020204" pitchFamily="34" charset="-122"/>
              </a:endParaRPr>
            </a:p>
            <a:p>
              <a:pPr algn="ctr"/>
              <a:r>
                <a:rPr lang="zh-CN" altLang="en-US" dirty="0" smtClean="0">
                  <a:solidFill>
                    <a:srgbClr val="0072C6"/>
                  </a:solidFill>
                  <a:latin typeface="微软雅黑" panose="020B0503020204020204" pitchFamily="34" charset="-122"/>
                  <a:ea typeface="微软雅黑" panose="020B0503020204020204" pitchFamily="34" charset="-122"/>
                </a:rPr>
                <a:t>邮件大附件</a:t>
              </a:r>
              <a:endParaRPr lang="zh-CN" altLang="en-US" dirty="0">
                <a:solidFill>
                  <a:srgbClr val="0072C6"/>
                </a:solidFill>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a:off x="5658935" y="4381583"/>
            <a:ext cx="1440000" cy="1440000"/>
            <a:chOff x="9260830" y="2694093"/>
            <a:chExt cx="1440000" cy="1440000"/>
          </a:xfrm>
        </p:grpSpPr>
        <p:sp>
          <p:nvSpPr>
            <p:cNvPr id="29" name="椭圆 28"/>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9276772" y="3121705"/>
              <a:ext cx="1415772" cy="584775"/>
            </a:xfrm>
            <a:prstGeom prst="rect">
              <a:avLst/>
            </a:prstGeom>
            <a:noFill/>
          </p:spPr>
          <p:txBody>
            <a:bodyPr wrap="none" rtlCol="0">
              <a:spAutoFit/>
            </a:bodyPr>
            <a:lstStyle/>
            <a:p>
              <a:pPr algn="ctr"/>
              <a:r>
                <a:rPr lang="en-US" altLang="zh-CN" sz="1600" dirty="0" err="1" smtClean="0">
                  <a:solidFill>
                    <a:srgbClr val="0072C6"/>
                  </a:solidFill>
                  <a:latin typeface="微软雅黑" panose="020B0503020204020204" pitchFamily="34" charset="-122"/>
                  <a:ea typeface="微软雅黑" panose="020B0503020204020204" pitchFamily="34" charset="-122"/>
                </a:rPr>
                <a:t>ExProfile</a:t>
              </a:r>
              <a:endParaRPr lang="en-US" altLang="zh-CN" sz="1600" dirty="0" smtClean="0">
                <a:solidFill>
                  <a:srgbClr val="0072C6"/>
                </a:solidFill>
                <a:latin typeface="微软雅黑" panose="020B0503020204020204" pitchFamily="34" charset="-122"/>
                <a:ea typeface="微软雅黑" panose="020B0503020204020204" pitchFamily="34" charset="-122"/>
              </a:endParaRPr>
            </a:p>
            <a:p>
              <a:pPr algn="ctr"/>
              <a:r>
                <a:rPr lang="zh-CN" altLang="en-US" sz="1600" dirty="0">
                  <a:solidFill>
                    <a:srgbClr val="0072C6"/>
                  </a:solidFill>
                  <a:latin typeface="微软雅黑" panose="020B0503020204020204" pitchFamily="34" charset="-122"/>
                  <a:ea typeface="微软雅黑" panose="020B0503020204020204" pitchFamily="34" charset="-122"/>
                </a:rPr>
                <a:t>员工</a:t>
              </a:r>
              <a:r>
                <a:rPr lang="zh-CN" altLang="en-US" sz="1600" dirty="0" smtClean="0">
                  <a:solidFill>
                    <a:srgbClr val="0072C6"/>
                  </a:solidFill>
                  <a:latin typeface="微软雅黑" panose="020B0503020204020204" pitchFamily="34" charset="-122"/>
                  <a:ea typeface="微软雅黑" panose="020B0503020204020204" pitchFamily="34" charset="-122"/>
                </a:rPr>
                <a:t>自助平台</a:t>
              </a:r>
              <a:endParaRPr lang="zh-CN" altLang="en-US" sz="1600" dirty="0">
                <a:solidFill>
                  <a:srgbClr val="0072C6"/>
                </a:solidFill>
                <a:latin typeface="微软雅黑" panose="020B0503020204020204" pitchFamily="34" charset="-122"/>
                <a:ea typeface="微软雅黑" panose="020B0503020204020204" pitchFamily="34" charset="-122"/>
              </a:endParaRPr>
            </a:p>
          </p:txBody>
        </p:sp>
      </p:grpSp>
      <p:grpSp>
        <p:nvGrpSpPr>
          <p:cNvPr id="31" name="组合 30"/>
          <p:cNvGrpSpPr/>
          <p:nvPr/>
        </p:nvGrpSpPr>
        <p:grpSpPr>
          <a:xfrm>
            <a:off x="9712529" y="3904258"/>
            <a:ext cx="1440000" cy="1440000"/>
            <a:chOff x="9260830" y="2694093"/>
            <a:chExt cx="1440000" cy="1440000"/>
          </a:xfrm>
        </p:grpSpPr>
        <p:sp>
          <p:nvSpPr>
            <p:cNvPr id="32" name="椭圆 31"/>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9272944" y="3121705"/>
              <a:ext cx="1415772" cy="584775"/>
            </a:xfrm>
            <a:prstGeom prst="rect">
              <a:avLst/>
            </a:prstGeom>
            <a:noFill/>
          </p:spPr>
          <p:txBody>
            <a:bodyPr wrap="none" rtlCol="0">
              <a:spAutoFit/>
            </a:bodyPr>
            <a:lstStyle/>
            <a:p>
              <a:pPr algn="ctr"/>
              <a:r>
                <a:rPr lang="zh-CN" altLang="en-US" sz="1600" dirty="0" smtClean="0">
                  <a:solidFill>
                    <a:srgbClr val="0072C6"/>
                  </a:solidFill>
                  <a:latin typeface="微软雅黑" panose="020B0503020204020204" pitchFamily="34" charset="-122"/>
                  <a:ea typeface="微软雅黑" panose="020B0503020204020204" pitchFamily="34" charset="-122"/>
                </a:rPr>
                <a:t>活动目录对象</a:t>
              </a:r>
              <a:endParaRPr lang="en-US" altLang="zh-CN" sz="1600" dirty="0" smtClean="0">
                <a:solidFill>
                  <a:srgbClr val="0072C6"/>
                </a:solidFill>
                <a:latin typeface="微软雅黑" panose="020B0503020204020204" pitchFamily="34" charset="-122"/>
                <a:ea typeface="微软雅黑" panose="020B0503020204020204" pitchFamily="34" charset="-122"/>
              </a:endParaRPr>
            </a:p>
            <a:p>
              <a:pPr algn="ctr"/>
              <a:r>
                <a:rPr lang="zh-CN" altLang="en-US" sz="1600" dirty="0" smtClean="0">
                  <a:solidFill>
                    <a:srgbClr val="0072C6"/>
                  </a:solidFill>
                  <a:latin typeface="微软雅黑" panose="020B0503020204020204" pitchFamily="34" charset="-122"/>
                  <a:ea typeface="微软雅黑" panose="020B0503020204020204" pitchFamily="34" charset="-122"/>
                </a:rPr>
                <a:t>自动化管理</a:t>
              </a:r>
              <a:endParaRPr lang="zh-CN" altLang="en-US" sz="1600" dirty="0">
                <a:solidFill>
                  <a:srgbClr val="0072C6"/>
                </a:solidFill>
                <a:latin typeface="微软雅黑" panose="020B0503020204020204" pitchFamily="34" charset="-122"/>
                <a:ea typeface="微软雅黑" panose="020B0503020204020204" pitchFamily="34" charset="-122"/>
              </a:endParaRPr>
            </a:p>
          </p:txBody>
        </p:sp>
      </p:grpSp>
      <p:sp>
        <p:nvSpPr>
          <p:cNvPr id="35" name="副标题 2"/>
          <p:cNvSpPr txBox="1">
            <a:spLocks/>
          </p:cNvSpPr>
          <p:nvPr/>
        </p:nvSpPr>
        <p:spPr>
          <a:xfrm>
            <a:off x="0" y="6319685"/>
            <a:ext cx="12192000" cy="538316"/>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3600" kern="1200">
                <a:solidFill>
                  <a:schemeClr val="tx1"/>
                </a:solidFill>
                <a:latin typeface="微软雅黑" panose="020B0503020204020204" pitchFamily="34" charset="-122"/>
                <a:ea typeface="微软雅黑" panose="020B0503020204020204" pitchFamily="34"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altLang="zh-CN" sz="1400" dirty="0" smtClean="0">
                <a:solidFill>
                  <a:srgbClr val="0072C6"/>
                </a:solidFill>
                <a:latin typeface="微软雅黑" panose="020B0503020204020204" pitchFamily="34" charset="-122"/>
                <a:ea typeface="微软雅黑" panose="020B0503020204020204" pitchFamily="34" charset="-122"/>
              </a:rPr>
              <a:t>Unified</a:t>
            </a:r>
            <a:r>
              <a:rPr lang="en-US" altLang="zh-CN" sz="1400" baseline="0" dirty="0" smtClean="0">
                <a:solidFill>
                  <a:srgbClr val="0072C6"/>
                </a:solidFill>
                <a:latin typeface="微软雅黑" panose="020B0503020204020204" pitchFamily="34" charset="-122"/>
                <a:ea typeface="微软雅黑" panose="020B0503020204020204" pitchFamily="34" charset="-122"/>
              </a:rPr>
              <a:t> Communication Plus</a:t>
            </a:r>
            <a:r>
              <a:rPr lang="zh-CN" altLang="en-US" sz="1400" baseline="0" dirty="0" smtClean="0">
                <a:solidFill>
                  <a:srgbClr val="0072C6"/>
                </a:solidFill>
                <a:latin typeface="微软雅黑" panose="020B0503020204020204" pitchFamily="34" charset="-122"/>
                <a:ea typeface="微软雅黑" panose="020B0503020204020204" pitchFamily="34" charset="-122"/>
              </a:rPr>
              <a:t> </a:t>
            </a:r>
            <a:r>
              <a:rPr lang="en-US" altLang="zh-CN" sz="1400" baseline="0" dirty="0" smtClean="0">
                <a:solidFill>
                  <a:srgbClr val="0072C6"/>
                </a:solidFill>
                <a:latin typeface="微软雅黑" panose="020B0503020204020204" pitchFamily="34" charset="-122"/>
                <a:ea typeface="微软雅黑" panose="020B0503020204020204" pitchFamily="34" charset="-122"/>
              </a:rPr>
              <a:t>– </a:t>
            </a:r>
            <a:r>
              <a:rPr lang="en-US" altLang="zh-CN" sz="1400" u="sng" baseline="0" dirty="0" smtClean="0">
                <a:solidFill>
                  <a:srgbClr val="0072C6"/>
                </a:solidFill>
                <a:latin typeface="微软雅黑" panose="020B0503020204020204" pitchFamily="34" charset="-122"/>
                <a:ea typeface="微软雅黑" panose="020B0503020204020204" pitchFamily="34" charset="-122"/>
              </a:rPr>
              <a:t>http://www.msucplus.com</a:t>
            </a:r>
          </a:p>
        </p:txBody>
      </p:sp>
      <p:pic>
        <p:nvPicPr>
          <p:cNvPr id="36" name="图片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21236" y="6379416"/>
            <a:ext cx="360000" cy="360000"/>
          </a:xfrm>
          <a:prstGeom prst="rect">
            <a:avLst/>
          </a:prstGeom>
        </p:spPr>
      </p:pic>
    </p:spTree>
    <p:extLst>
      <p:ext uri="{BB962C8B-B14F-4D97-AF65-F5344CB8AC3E}">
        <p14:creationId xmlns:p14="http://schemas.microsoft.com/office/powerpoint/2010/main" val="269632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2"/>
          <p:cNvSpPr txBox="1">
            <a:spLocks/>
          </p:cNvSpPr>
          <p:nvPr/>
        </p:nvSpPr>
        <p:spPr>
          <a:xfrm>
            <a:off x="598125" y="245526"/>
            <a:ext cx="5038638"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微软雅黑" panose="020B0503020204020204" pitchFamily="34" charset="-122"/>
                <a:ea typeface="微软雅黑" panose="020B0503020204020204" pitchFamily="34" charset="-122"/>
              </a:rPr>
              <a:t>产品目录</a:t>
            </a:r>
            <a:r>
              <a:rPr lang="zh-CN" altLang="en-US" sz="2400" dirty="0" smtClean="0">
                <a:solidFill>
                  <a:srgbClr val="0073C6"/>
                </a:solidFill>
                <a:latin typeface="微软雅黑" panose="020B0503020204020204" pitchFamily="34" charset="-122"/>
                <a:ea typeface="微软雅黑" panose="020B0503020204020204" pitchFamily="34" charset="-122"/>
              </a:rPr>
              <a:t>（一）</a:t>
            </a:r>
            <a:endParaRPr lang="en-US" sz="2400" dirty="0">
              <a:solidFill>
                <a:srgbClr val="0073C6"/>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703231" y="1227953"/>
            <a:ext cx="2512936" cy="4684116"/>
            <a:chOff x="703230" y="1212187"/>
            <a:chExt cx="2545381" cy="4684116"/>
          </a:xfrm>
        </p:grpSpPr>
        <p:sp>
          <p:nvSpPr>
            <p:cNvPr id="20" name="Rectangle 2"/>
            <p:cNvSpPr/>
            <p:nvPr/>
          </p:nvSpPr>
          <p:spPr>
            <a:xfrm>
              <a:off x="703230" y="1277858"/>
              <a:ext cx="2544467" cy="1512000"/>
            </a:xfrm>
            <a:prstGeom prst="rect">
              <a:avLst/>
            </a:prstGeom>
            <a:solidFill>
              <a:srgbClr val="0072C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400" dirty="0" smtClean="0">
                  <a:latin typeface="Segoe UI Semilight" panose="020B0402040204020203" pitchFamily="34" charset="0"/>
                  <a:ea typeface="Segoe UI" panose="020B0502040204020203" pitchFamily="34" charset="0"/>
                  <a:cs typeface="Segoe UI Semilight" panose="020B0402040204020203" pitchFamily="34" charset="0"/>
                </a:rPr>
                <a:t>企业微门户</a:t>
              </a:r>
              <a:endParaRPr lang="en-US" altLang="zh-CN" sz="2400" dirty="0">
                <a:latin typeface="Segoe UI Semilight" panose="020B0402040204020203" pitchFamily="34" charset="0"/>
                <a:ea typeface="Segoe UI" panose="020B0502040204020203" pitchFamily="34" charset="0"/>
                <a:cs typeface="Segoe UI Semilight" panose="020B0402040204020203" pitchFamily="34" charset="0"/>
              </a:endParaRPr>
            </a:p>
            <a:p>
              <a:pPr algn="ctr"/>
              <a:r>
                <a:rPr lang="en-US" sz="2800" dirty="0" err="1" smtClean="0">
                  <a:latin typeface="Segoe UI Semilight" panose="020B0402040204020203" pitchFamily="34" charset="0"/>
                  <a:ea typeface="Segoe UI" panose="020B0502040204020203" pitchFamily="34" charset="0"/>
                  <a:cs typeface="Segoe UI Semilight" panose="020B0402040204020203" pitchFamily="34" charset="0"/>
                </a:rPr>
                <a:t>L</a:t>
              </a:r>
              <a:r>
                <a:rPr lang="en-US" altLang="zh-CN" sz="2800" dirty="0" err="1" smtClean="0">
                  <a:latin typeface="Segoe UI Semilight" panose="020B0402040204020203" pitchFamily="34" charset="0"/>
                  <a:ea typeface="Segoe UI" panose="020B0502040204020203" pitchFamily="34" charset="0"/>
                  <a:cs typeface="Segoe UI Semilight" panose="020B0402040204020203" pitchFamily="34" charset="0"/>
                </a:rPr>
                <a:t>yncMP</a:t>
              </a:r>
              <a:endParaRPr lang="en-US" sz="28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21" name="矩形 20"/>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ct val="1500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基于</a:t>
              </a:r>
              <a:r>
                <a:rPr lang="zh-CN" altLang="en-US" spc="-70" dirty="0">
                  <a:solidFill>
                    <a:schemeClr val="tx1">
                      <a:lumMod val="65000"/>
                      <a:lumOff val="35000"/>
                    </a:schemeClr>
                  </a:solidFill>
                  <a:latin typeface="Segoe UI" pitchFamily="34" charset="0"/>
                  <a:ea typeface="Segoe UI" pitchFamily="34" charset="0"/>
                  <a:cs typeface="Segoe UI" pitchFamily="34" charset="0"/>
                </a:rPr>
                <a:t>微软</a:t>
              </a:r>
              <a:r>
                <a:rPr lang="en-US" altLang="zh-CN" spc="-70" dirty="0">
                  <a:solidFill>
                    <a:schemeClr val="tx1">
                      <a:lumMod val="65000"/>
                      <a:lumOff val="35000"/>
                    </a:schemeClr>
                  </a:solidFill>
                  <a:latin typeface="Segoe UI" pitchFamily="34" charset="0"/>
                  <a:ea typeface="Segoe UI" pitchFamily="34" charset="0"/>
                  <a:cs typeface="Segoe UI" pitchFamily="34" charset="0"/>
                </a:rPr>
                <a:t>Lync</a:t>
              </a:r>
              <a:r>
                <a:rPr lang="zh-CN" altLang="en-US" spc="-70" dirty="0">
                  <a:solidFill>
                    <a:schemeClr val="tx1">
                      <a:lumMod val="65000"/>
                      <a:lumOff val="35000"/>
                    </a:schemeClr>
                  </a:solidFill>
                  <a:latin typeface="Segoe UI" pitchFamily="34" charset="0"/>
                  <a:ea typeface="Segoe UI" pitchFamily="34" charset="0"/>
                  <a:cs typeface="Segoe UI" pitchFamily="34" charset="0"/>
                </a:rPr>
                <a:t>系统，实现原生功能的增强和补充，同时聚合企业业务数据，帮助员工更高效的沟通和协作，打造一站式的企业办公</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体验。</a:t>
              </a:r>
              <a:endParaRPr lang="zh-CN" altLang="en-US" spc="-70" dirty="0">
                <a:solidFill>
                  <a:schemeClr val="tx1">
                    <a:lumMod val="65000"/>
                    <a:lumOff val="35000"/>
                  </a:schemeClr>
                </a:solidFill>
                <a:latin typeface="Segoe UI" pitchFamily="34" charset="0"/>
                <a:ea typeface="Segoe UI" pitchFamily="34" charset="0"/>
                <a:cs typeface="Segoe UI" pitchFamily="34" charset="0"/>
              </a:endParaRPr>
            </a:p>
          </p:txBody>
        </p:sp>
        <p:sp>
          <p:nvSpPr>
            <p:cNvPr id="29" name="文本框 28"/>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grpSp>
        <p:nvGrpSpPr>
          <p:cNvPr id="34" name="组合 33"/>
          <p:cNvGrpSpPr/>
          <p:nvPr/>
        </p:nvGrpSpPr>
        <p:grpSpPr>
          <a:xfrm>
            <a:off x="3477661" y="1227953"/>
            <a:ext cx="2512936" cy="4684116"/>
            <a:chOff x="703230" y="1212187"/>
            <a:chExt cx="2545381" cy="4684116"/>
          </a:xfrm>
        </p:grpSpPr>
        <p:sp>
          <p:nvSpPr>
            <p:cNvPr id="35" name="Rectangle 2"/>
            <p:cNvSpPr/>
            <p:nvPr/>
          </p:nvSpPr>
          <p:spPr>
            <a:xfrm>
              <a:off x="703230" y="1277858"/>
              <a:ext cx="2544467" cy="1512000"/>
            </a:xfrm>
            <a:prstGeom prst="rect">
              <a:avLst/>
            </a:prstGeom>
            <a:solidFill>
              <a:srgbClr val="83C937"/>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400" dirty="0" smtClean="0">
                  <a:latin typeface="Segoe UI Semilight" panose="020B0402040204020203" pitchFamily="34" charset="0"/>
                  <a:ea typeface="Segoe UI" panose="020B0502040204020203" pitchFamily="34" charset="0"/>
                  <a:cs typeface="Segoe UI Semilight" panose="020B0402040204020203" pitchFamily="34" charset="0"/>
                </a:rPr>
                <a:t>企业通讯录</a:t>
              </a:r>
              <a:endParaRPr lang="en-US" altLang="zh-CN" sz="2400" dirty="0" smtClean="0">
                <a:latin typeface="Segoe UI Semilight" panose="020B0402040204020203" pitchFamily="34" charset="0"/>
                <a:ea typeface="Segoe UI" panose="020B0502040204020203" pitchFamily="34" charset="0"/>
                <a:cs typeface="Segoe UI Semilight" panose="020B0402040204020203" pitchFamily="34" charset="0"/>
              </a:endParaRPr>
            </a:p>
            <a:p>
              <a:pPr algn="ctr"/>
              <a:r>
                <a:rPr lang="en-US" altLang="zh-CN" sz="2800" dirty="0" err="1" smtClean="0">
                  <a:latin typeface="Segoe UI Semilight" panose="020B0402040204020203" pitchFamily="34" charset="0"/>
                  <a:ea typeface="Segoe UI" panose="020B0502040204020203" pitchFamily="34" charset="0"/>
                  <a:cs typeface="Segoe UI Semilight" panose="020B0402040204020203" pitchFamily="34" charset="0"/>
                </a:rPr>
                <a:t>HABPlus</a:t>
              </a:r>
              <a:endParaRPr lang="en-US" altLang="zh-CN" sz="28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36" name="矩形 35"/>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ct val="1500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基于</a:t>
              </a:r>
              <a:r>
                <a:rPr lang="zh-CN" altLang="en-US" spc="-70" dirty="0">
                  <a:solidFill>
                    <a:schemeClr val="tx1">
                      <a:lumMod val="65000"/>
                      <a:lumOff val="35000"/>
                    </a:schemeClr>
                  </a:solidFill>
                  <a:latin typeface="Segoe UI" pitchFamily="34" charset="0"/>
                  <a:ea typeface="Segoe UI" pitchFamily="34" charset="0"/>
                  <a:cs typeface="Segoe UI" pitchFamily="34" charset="0"/>
                </a:rPr>
                <a:t>活动目录基础数据，融合多种</a:t>
              </a:r>
              <a:r>
                <a:rPr lang="en-US" altLang="zh-CN" spc="-70" dirty="0">
                  <a:solidFill>
                    <a:schemeClr val="tx1">
                      <a:lumMod val="65000"/>
                      <a:lumOff val="35000"/>
                    </a:schemeClr>
                  </a:solidFill>
                  <a:latin typeface="Segoe UI" pitchFamily="34" charset="0"/>
                  <a:ea typeface="Segoe UI" pitchFamily="34" charset="0"/>
                  <a:cs typeface="Segoe UI" pitchFamily="34" charset="0"/>
                </a:rPr>
                <a:t>Office</a:t>
              </a:r>
              <a:r>
                <a:rPr lang="zh-CN" altLang="en-US" spc="-70" dirty="0">
                  <a:solidFill>
                    <a:schemeClr val="tx1">
                      <a:lumMod val="65000"/>
                      <a:lumOff val="35000"/>
                    </a:schemeClr>
                  </a:solidFill>
                  <a:latin typeface="Segoe UI" pitchFamily="34" charset="0"/>
                  <a:ea typeface="Segoe UI" pitchFamily="34" charset="0"/>
                  <a:cs typeface="Segoe UI" pitchFamily="34" charset="0"/>
                </a:rPr>
                <a:t>客户端的访问体验，提供权威、清晰、层次化的企业通讯录，帮助员工快速找人、高效沟通。</a:t>
              </a:r>
            </a:p>
          </p:txBody>
        </p:sp>
        <p:sp>
          <p:nvSpPr>
            <p:cNvPr id="37" name="文本框 36"/>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grpSp>
        <p:nvGrpSpPr>
          <p:cNvPr id="38" name="组合 37"/>
          <p:cNvGrpSpPr/>
          <p:nvPr/>
        </p:nvGrpSpPr>
        <p:grpSpPr>
          <a:xfrm>
            <a:off x="6252091" y="1227953"/>
            <a:ext cx="2512936" cy="4684116"/>
            <a:chOff x="703230" y="1212187"/>
            <a:chExt cx="2545381" cy="4684116"/>
          </a:xfrm>
        </p:grpSpPr>
        <p:sp>
          <p:nvSpPr>
            <p:cNvPr id="39" name="Rectangle 2"/>
            <p:cNvSpPr/>
            <p:nvPr/>
          </p:nvSpPr>
          <p:spPr>
            <a:xfrm>
              <a:off x="703230" y="1277858"/>
              <a:ext cx="2544467" cy="1512000"/>
            </a:xfrm>
            <a:prstGeom prst="rect">
              <a:avLst/>
            </a:prstGeom>
            <a:solidFill>
              <a:srgbClr val="FF9933"/>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400" dirty="0" smtClean="0">
                  <a:latin typeface="Segoe UI Semilight" panose="020B0402040204020203" pitchFamily="34" charset="0"/>
                  <a:ea typeface="Segoe UI" panose="020B0502040204020203" pitchFamily="34" charset="0"/>
                  <a:cs typeface="Segoe UI Semilight" panose="020B0402040204020203" pitchFamily="34" charset="0"/>
                </a:rPr>
                <a:t>邮件大附件</a:t>
              </a:r>
              <a:endParaRPr lang="en-US" altLang="zh-CN" sz="2400" dirty="0">
                <a:latin typeface="Segoe UI Semilight" panose="020B0402040204020203" pitchFamily="34" charset="0"/>
                <a:ea typeface="Segoe UI" panose="020B0502040204020203" pitchFamily="34" charset="0"/>
                <a:cs typeface="Segoe UI Semilight" panose="020B0402040204020203" pitchFamily="34" charset="0"/>
              </a:endParaRPr>
            </a:p>
            <a:p>
              <a:pPr algn="ctr"/>
              <a:r>
                <a:rPr lang="en-US" sz="2800" dirty="0" err="1" smtClean="0">
                  <a:latin typeface="Segoe UI Semilight" panose="020B0402040204020203" pitchFamily="34" charset="0"/>
                  <a:ea typeface="Segoe UI" panose="020B0502040204020203" pitchFamily="34" charset="0"/>
                  <a:cs typeface="Segoe UI Semilight" panose="020B0402040204020203" pitchFamily="34" charset="0"/>
                </a:rPr>
                <a:t>E</a:t>
              </a:r>
              <a:r>
                <a:rPr lang="en-US" altLang="zh-CN" sz="2800" dirty="0" err="1" smtClean="0">
                  <a:latin typeface="Segoe UI Semilight" panose="020B0402040204020203" pitchFamily="34" charset="0"/>
                  <a:ea typeface="Segoe UI" panose="020B0502040204020203" pitchFamily="34" charset="0"/>
                  <a:cs typeface="Segoe UI Semilight" panose="020B0402040204020203" pitchFamily="34" charset="0"/>
                </a:rPr>
                <a:t>xDrive</a:t>
              </a:r>
              <a:endParaRPr lang="en-US" sz="28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40" name="矩形 39"/>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ct val="1500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基于微软</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Exchange</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系统，在</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Outlook</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和</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OWA</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中提供安全、快速、智能的超大文件分享体验，解决邮件系统对附件限制的问题。</a:t>
              </a:r>
              <a:endParaRPr lang="zh-CN" altLang="en-US" spc="-70" dirty="0">
                <a:solidFill>
                  <a:schemeClr val="tx1">
                    <a:lumMod val="65000"/>
                    <a:lumOff val="35000"/>
                  </a:schemeClr>
                </a:solidFill>
                <a:latin typeface="Segoe UI" pitchFamily="34" charset="0"/>
                <a:ea typeface="Segoe UI" pitchFamily="34" charset="0"/>
                <a:cs typeface="Segoe UI" pitchFamily="34" charset="0"/>
              </a:endParaRPr>
            </a:p>
          </p:txBody>
        </p:sp>
        <p:sp>
          <p:nvSpPr>
            <p:cNvPr id="41" name="文本框 40"/>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grpSp>
        <p:nvGrpSpPr>
          <p:cNvPr id="42" name="组合 41"/>
          <p:cNvGrpSpPr/>
          <p:nvPr/>
        </p:nvGrpSpPr>
        <p:grpSpPr>
          <a:xfrm>
            <a:off x="9026522" y="1227953"/>
            <a:ext cx="2512936" cy="4684116"/>
            <a:chOff x="703230" y="1212187"/>
            <a:chExt cx="2545381" cy="4684116"/>
          </a:xfrm>
        </p:grpSpPr>
        <p:sp>
          <p:nvSpPr>
            <p:cNvPr id="43" name="Rectangle 2"/>
            <p:cNvSpPr/>
            <p:nvPr/>
          </p:nvSpPr>
          <p:spPr>
            <a:xfrm>
              <a:off x="703230" y="1277858"/>
              <a:ext cx="2544467" cy="1512000"/>
            </a:xfrm>
            <a:prstGeom prst="rect">
              <a:avLst/>
            </a:prstGeom>
            <a:solidFill>
              <a:srgbClr val="BD318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400" dirty="0" smtClean="0">
                  <a:latin typeface="Segoe UI Semilight" panose="020B0402040204020203" pitchFamily="34" charset="0"/>
                  <a:ea typeface="Segoe UI" panose="020B0502040204020203" pitchFamily="34" charset="0"/>
                  <a:cs typeface="Segoe UI Semilight" panose="020B0402040204020203" pitchFamily="34" charset="0"/>
                </a:rPr>
                <a:t>企业私有云盘</a:t>
              </a:r>
              <a:endParaRPr lang="en-US" altLang="zh-CN" sz="2400" dirty="0">
                <a:latin typeface="Segoe UI Semilight" panose="020B0402040204020203" pitchFamily="34" charset="0"/>
                <a:ea typeface="Segoe UI" panose="020B0502040204020203" pitchFamily="34" charset="0"/>
                <a:cs typeface="Segoe UI Semilight" panose="020B0402040204020203" pitchFamily="34" charset="0"/>
              </a:endParaRPr>
            </a:p>
            <a:p>
              <a:pPr algn="ctr"/>
              <a:r>
                <a:rPr lang="en-US" sz="2800" dirty="0" err="1" smtClean="0">
                  <a:latin typeface="Segoe UI Semilight" panose="020B0402040204020203" pitchFamily="34" charset="0"/>
                  <a:ea typeface="Segoe UI" panose="020B0502040204020203" pitchFamily="34" charset="0"/>
                  <a:cs typeface="Segoe UI Semilight" panose="020B0402040204020203" pitchFamily="34" charset="0"/>
                </a:rPr>
                <a:t>E</a:t>
              </a:r>
              <a:r>
                <a:rPr lang="en-US" altLang="zh-CN" sz="2800" dirty="0" err="1" smtClean="0">
                  <a:latin typeface="Segoe UI Semilight" panose="020B0402040204020203" pitchFamily="34" charset="0"/>
                  <a:ea typeface="Segoe UI" panose="020B0502040204020203" pitchFamily="34" charset="0"/>
                  <a:cs typeface="Segoe UI Semilight" panose="020B0402040204020203" pitchFamily="34" charset="0"/>
                </a:rPr>
                <a:t>xDrivePlus</a:t>
              </a:r>
              <a:endParaRPr lang="en-US" sz="28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44" name="矩形 43"/>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ts val="27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企业专享的私有化云盘，允许员工私有数据的交换与协作，实现与</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Outlook/OWA/Lync</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紧密集成，并支持更多的客户端访问体验，同时满足企业对数据交换的安全审计需求。</a:t>
              </a:r>
              <a:endParaRPr lang="zh-CN" altLang="en-US" spc="-70" dirty="0">
                <a:solidFill>
                  <a:schemeClr val="tx1">
                    <a:lumMod val="65000"/>
                    <a:lumOff val="35000"/>
                  </a:schemeClr>
                </a:solidFill>
                <a:latin typeface="Segoe UI" pitchFamily="34" charset="0"/>
                <a:ea typeface="Segoe UI" pitchFamily="34" charset="0"/>
                <a:cs typeface="Segoe UI" pitchFamily="34" charset="0"/>
              </a:endParaRPr>
            </a:p>
          </p:txBody>
        </p:sp>
        <p:sp>
          <p:nvSpPr>
            <p:cNvPr id="45" name="文本框 44"/>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spTree>
    <p:extLst>
      <p:ext uri="{BB962C8B-B14F-4D97-AF65-F5344CB8AC3E}">
        <p14:creationId xmlns:p14="http://schemas.microsoft.com/office/powerpoint/2010/main" val="420936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1000"/>
                                        <p:tgtEl>
                                          <p:spTgt spid="38"/>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2"/>
          <p:cNvSpPr txBox="1">
            <a:spLocks/>
          </p:cNvSpPr>
          <p:nvPr/>
        </p:nvSpPr>
        <p:spPr>
          <a:xfrm>
            <a:off x="598125" y="245526"/>
            <a:ext cx="5038638"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微软雅黑" panose="020B0503020204020204" pitchFamily="34" charset="-122"/>
                <a:ea typeface="微软雅黑" panose="020B0503020204020204" pitchFamily="34" charset="-122"/>
              </a:rPr>
              <a:t>产品目录</a:t>
            </a:r>
            <a:r>
              <a:rPr lang="zh-CN" altLang="en-US" sz="2400" dirty="0" smtClean="0">
                <a:solidFill>
                  <a:srgbClr val="0073C6"/>
                </a:solidFill>
                <a:latin typeface="微软雅黑" panose="020B0503020204020204" pitchFamily="34" charset="-122"/>
                <a:ea typeface="微软雅黑" panose="020B0503020204020204" pitchFamily="34" charset="-122"/>
              </a:rPr>
              <a:t>（</a:t>
            </a:r>
            <a:r>
              <a:rPr lang="zh-CN" altLang="en-US" sz="2400" dirty="0">
                <a:solidFill>
                  <a:srgbClr val="0073C6"/>
                </a:solidFill>
                <a:latin typeface="微软雅黑" panose="020B0503020204020204" pitchFamily="34" charset="-122"/>
                <a:ea typeface="微软雅黑" panose="020B0503020204020204" pitchFamily="34" charset="-122"/>
              </a:rPr>
              <a:t>二</a:t>
            </a:r>
            <a:r>
              <a:rPr lang="zh-CN" altLang="en-US" sz="2400" dirty="0" smtClean="0">
                <a:solidFill>
                  <a:srgbClr val="0073C6"/>
                </a:solidFill>
                <a:latin typeface="微软雅黑" panose="020B0503020204020204" pitchFamily="34" charset="-122"/>
                <a:ea typeface="微软雅黑" panose="020B0503020204020204" pitchFamily="34" charset="-122"/>
              </a:rPr>
              <a:t>）</a:t>
            </a:r>
            <a:endParaRPr lang="en-US" sz="2400" dirty="0">
              <a:solidFill>
                <a:srgbClr val="0073C6"/>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703231" y="1227953"/>
            <a:ext cx="2512936" cy="4684116"/>
            <a:chOff x="703230" y="1212187"/>
            <a:chExt cx="2545381" cy="4684116"/>
          </a:xfrm>
        </p:grpSpPr>
        <p:sp>
          <p:nvSpPr>
            <p:cNvPr id="20" name="Rectangle 2"/>
            <p:cNvSpPr/>
            <p:nvPr/>
          </p:nvSpPr>
          <p:spPr>
            <a:xfrm>
              <a:off x="703230" y="1277858"/>
              <a:ext cx="2544467" cy="1512000"/>
            </a:xfrm>
            <a:prstGeom prst="rect">
              <a:avLst/>
            </a:prstGeom>
            <a:solidFill>
              <a:srgbClr val="009ED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400" dirty="0">
                  <a:latin typeface="Segoe UI Semilight" panose="020B0402040204020203" pitchFamily="34" charset="0"/>
                  <a:ea typeface="Segoe UI" panose="020B0502040204020203" pitchFamily="34" charset="0"/>
                  <a:cs typeface="Segoe UI Semilight" panose="020B0402040204020203" pitchFamily="34" charset="0"/>
                </a:rPr>
                <a:t>会议</a:t>
              </a:r>
              <a:r>
                <a:rPr lang="zh-CN" altLang="en-US" sz="2400" dirty="0" smtClean="0">
                  <a:latin typeface="Segoe UI Semilight" panose="020B0402040204020203" pitchFamily="34" charset="0"/>
                  <a:ea typeface="Segoe UI" panose="020B0502040204020203" pitchFamily="34" charset="0"/>
                  <a:cs typeface="Segoe UI Semilight" panose="020B0402040204020203" pitchFamily="34" charset="0"/>
                </a:rPr>
                <a:t>管理系统</a:t>
              </a:r>
              <a:endParaRPr lang="en-US" altLang="zh-CN" sz="2400" dirty="0">
                <a:latin typeface="Segoe UI Semilight" panose="020B0402040204020203" pitchFamily="34" charset="0"/>
                <a:ea typeface="Segoe UI" panose="020B0502040204020203" pitchFamily="34" charset="0"/>
                <a:cs typeface="Segoe UI Semilight" panose="020B0402040204020203" pitchFamily="34" charset="0"/>
              </a:endParaRPr>
            </a:p>
            <a:p>
              <a:pPr algn="ctr"/>
              <a:r>
                <a:rPr lang="en-US" sz="2800" dirty="0" err="1" smtClean="0">
                  <a:latin typeface="Segoe UI Semilight" panose="020B0402040204020203" pitchFamily="34" charset="0"/>
                  <a:ea typeface="Segoe UI" panose="020B0502040204020203" pitchFamily="34" charset="0"/>
                  <a:cs typeface="Segoe UI Semilight" panose="020B0402040204020203" pitchFamily="34" charset="0"/>
                </a:rPr>
                <a:t>M</a:t>
              </a:r>
              <a:r>
                <a:rPr lang="en-US" altLang="zh-CN" sz="2800" dirty="0" err="1" smtClean="0">
                  <a:latin typeface="Segoe UI Semilight" panose="020B0402040204020203" pitchFamily="34" charset="0"/>
                  <a:ea typeface="Segoe UI" panose="020B0502040204020203" pitchFamily="34" charset="0"/>
                  <a:cs typeface="Segoe UI Semilight" panose="020B0402040204020203" pitchFamily="34" charset="0"/>
                </a:rPr>
                <a:t>eetingPlus</a:t>
              </a:r>
              <a:endParaRPr lang="en-US" sz="28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21" name="矩形 20"/>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ct val="1500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微软</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Exchange</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系统专享的会议管理解决方案，为企业员工提供多种客户端上的简单、直观、易用的会议预定体验，同时为管理者提供丰富的会议室管理功能。</a:t>
              </a:r>
              <a:endParaRPr lang="zh-CN" altLang="en-US" spc="-70" dirty="0">
                <a:solidFill>
                  <a:schemeClr val="tx1">
                    <a:lumMod val="65000"/>
                    <a:lumOff val="35000"/>
                  </a:schemeClr>
                </a:solidFill>
                <a:latin typeface="Segoe UI" pitchFamily="34" charset="0"/>
                <a:ea typeface="Segoe UI" pitchFamily="34" charset="0"/>
                <a:cs typeface="Segoe UI" pitchFamily="34" charset="0"/>
              </a:endParaRPr>
            </a:p>
          </p:txBody>
        </p:sp>
        <p:sp>
          <p:nvSpPr>
            <p:cNvPr id="29" name="文本框 28"/>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grpSp>
        <p:nvGrpSpPr>
          <p:cNvPr id="34" name="组合 33"/>
          <p:cNvGrpSpPr/>
          <p:nvPr/>
        </p:nvGrpSpPr>
        <p:grpSpPr>
          <a:xfrm>
            <a:off x="3477661" y="1227953"/>
            <a:ext cx="2512936" cy="4684116"/>
            <a:chOff x="703230" y="1212187"/>
            <a:chExt cx="2545381" cy="4684116"/>
          </a:xfrm>
        </p:grpSpPr>
        <p:sp>
          <p:nvSpPr>
            <p:cNvPr id="35" name="Rectangle 2"/>
            <p:cNvSpPr/>
            <p:nvPr/>
          </p:nvSpPr>
          <p:spPr>
            <a:xfrm>
              <a:off x="703230" y="1277858"/>
              <a:ext cx="2544467" cy="1512000"/>
            </a:xfrm>
            <a:prstGeom prst="rect">
              <a:avLst/>
            </a:prstGeom>
            <a:solidFill>
              <a:srgbClr val="FF619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400" dirty="0" smtClean="0">
                  <a:latin typeface="Segoe UI Semilight" panose="020B0402040204020203" pitchFamily="34" charset="0"/>
                  <a:ea typeface="Segoe UI" panose="020B0502040204020203" pitchFamily="34" charset="0"/>
                  <a:cs typeface="Segoe UI Semilight" panose="020B0402040204020203" pitchFamily="34" charset="0"/>
                </a:rPr>
                <a:t>邮件统一签名</a:t>
              </a:r>
              <a:endParaRPr lang="en-US" altLang="zh-CN" sz="2400" dirty="0" smtClean="0">
                <a:latin typeface="Segoe UI Semilight" panose="020B0402040204020203" pitchFamily="34" charset="0"/>
                <a:ea typeface="Segoe UI" panose="020B0502040204020203" pitchFamily="34" charset="0"/>
                <a:cs typeface="Segoe UI Semilight" panose="020B0402040204020203" pitchFamily="34" charset="0"/>
              </a:endParaRPr>
            </a:p>
            <a:p>
              <a:pPr algn="ctr"/>
              <a:r>
                <a:rPr lang="en-US" altLang="zh-CN" sz="2800" dirty="0" err="1" smtClean="0">
                  <a:latin typeface="Segoe UI Semilight" panose="020B0402040204020203" pitchFamily="34" charset="0"/>
                  <a:ea typeface="Segoe UI" panose="020B0502040204020203" pitchFamily="34" charset="0"/>
                  <a:cs typeface="Segoe UI Semilight" panose="020B0402040204020203" pitchFamily="34" charset="0"/>
                </a:rPr>
                <a:t>ExSignature</a:t>
              </a:r>
              <a:r>
                <a:rPr lang="en-US" altLang="zh-CN" sz="2800" dirty="0" smtClean="0">
                  <a:latin typeface="Segoe UI Semilight" panose="020B0402040204020203" pitchFamily="34" charset="0"/>
                  <a:ea typeface="Segoe UI" panose="020B0502040204020203" pitchFamily="34" charset="0"/>
                  <a:cs typeface="Segoe UI Semilight" panose="020B0402040204020203" pitchFamily="34" charset="0"/>
                </a:rPr>
                <a:t> </a:t>
              </a:r>
              <a:endParaRPr lang="en-US" altLang="zh-CN" sz="28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36" name="矩形 35"/>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ct val="1500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基于企业邮件系统，整合来自企业内部的权威数据源，在</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Outlook</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和</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OWA</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中生成统一、美观、符合企业形象的邮件签名，帮助建立完美的企业品牌。</a:t>
              </a:r>
            </a:p>
          </p:txBody>
        </p:sp>
        <p:sp>
          <p:nvSpPr>
            <p:cNvPr id="37" name="文本框 36"/>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grpSp>
        <p:nvGrpSpPr>
          <p:cNvPr id="38" name="组合 37"/>
          <p:cNvGrpSpPr/>
          <p:nvPr/>
        </p:nvGrpSpPr>
        <p:grpSpPr>
          <a:xfrm>
            <a:off x="6252091" y="1227953"/>
            <a:ext cx="2512936" cy="4684116"/>
            <a:chOff x="703230" y="1212187"/>
            <a:chExt cx="2545381" cy="4684116"/>
          </a:xfrm>
        </p:grpSpPr>
        <p:sp>
          <p:nvSpPr>
            <p:cNvPr id="39" name="Rectangle 2"/>
            <p:cNvSpPr/>
            <p:nvPr/>
          </p:nvSpPr>
          <p:spPr>
            <a:xfrm>
              <a:off x="703230" y="1277858"/>
              <a:ext cx="2544467" cy="1512000"/>
            </a:xfrm>
            <a:prstGeom prst="rect">
              <a:avLst/>
            </a:prstGeom>
            <a:solidFill>
              <a:srgbClr val="EC862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400" dirty="0" smtClean="0">
                  <a:latin typeface="Segoe UI Semilight" panose="020B0402040204020203" pitchFamily="34" charset="0"/>
                  <a:ea typeface="Segoe UI" panose="020B0502040204020203" pitchFamily="34" charset="0"/>
                  <a:cs typeface="Segoe UI Semilight" panose="020B0402040204020203" pitchFamily="34" charset="0"/>
                </a:rPr>
                <a:t>员工自助平台</a:t>
              </a:r>
              <a:endParaRPr lang="en-US" altLang="zh-CN" sz="2400" dirty="0">
                <a:latin typeface="Segoe UI Semilight" panose="020B0402040204020203" pitchFamily="34" charset="0"/>
                <a:ea typeface="Segoe UI" panose="020B0502040204020203" pitchFamily="34" charset="0"/>
                <a:cs typeface="Segoe UI Semilight" panose="020B0402040204020203" pitchFamily="34" charset="0"/>
              </a:endParaRPr>
            </a:p>
            <a:p>
              <a:pPr algn="ctr"/>
              <a:r>
                <a:rPr lang="en-US" sz="2800" dirty="0" err="1" smtClean="0">
                  <a:latin typeface="Segoe UI Semilight" panose="020B0402040204020203" pitchFamily="34" charset="0"/>
                  <a:ea typeface="Segoe UI" panose="020B0502040204020203" pitchFamily="34" charset="0"/>
                  <a:cs typeface="Segoe UI Semilight" panose="020B0402040204020203" pitchFamily="34" charset="0"/>
                </a:rPr>
                <a:t>E</a:t>
              </a:r>
              <a:r>
                <a:rPr lang="en-US" altLang="zh-CN" sz="2800" dirty="0" err="1" smtClean="0">
                  <a:latin typeface="Segoe UI Semilight" panose="020B0402040204020203" pitchFamily="34" charset="0"/>
                  <a:ea typeface="Segoe UI" panose="020B0502040204020203" pitchFamily="34" charset="0"/>
                  <a:cs typeface="Segoe UI Semilight" panose="020B0402040204020203" pitchFamily="34" charset="0"/>
                </a:rPr>
                <a:t>xProfile</a:t>
              </a:r>
              <a:endParaRPr lang="en-US" sz="28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40" name="矩形 39"/>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ct val="1500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基于微软活动目录，提供企业员工个人信息（例如密码、照片、电话、地址、邮件组等）的自主维护体验，同时可与</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Exchange</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Lync</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进行整合与集成。</a:t>
              </a:r>
            </a:p>
          </p:txBody>
        </p:sp>
        <p:sp>
          <p:nvSpPr>
            <p:cNvPr id="41" name="文本框 40"/>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grpSp>
        <p:nvGrpSpPr>
          <p:cNvPr id="42" name="组合 41"/>
          <p:cNvGrpSpPr/>
          <p:nvPr/>
        </p:nvGrpSpPr>
        <p:grpSpPr>
          <a:xfrm>
            <a:off x="9026522" y="1227953"/>
            <a:ext cx="2512936" cy="4684116"/>
            <a:chOff x="703230" y="1212187"/>
            <a:chExt cx="2545381" cy="4684116"/>
          </a:xfrm>
        </p:grpSpPr>
        <p:sp>
          <p:nvSpPr>
            <p:cNvPr id="43" name="Rectangle 2"/>
            <p:cNvSpPr/>
            <p:nvPr/>
          </p:nvSpPr>
          <p:spPr>
            <a:xfrm>
              <a:off x="703230" y="1277858"/>
              <a:ext cx="2544467" cy="1512000"/>
            </a:xfrm>
            <a:prstGeom prst="rect">
              <a:avLst/>
            </a:prstGeom>
            <a:solidFill>
              <a:srgbClr val="758AA7"/>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2200" dirty="0" smtClean="0">
                  <a:latin typeface="Segoe UI Semilight" panose="020B0402040204020203" pitchFamily="34" charset="0"/>
                  <a:ea typeface="Segoe UI" panose="020B0502040204020203" pitchFamily="34" charset="0"/>
                  <a:cs typeface="Segoe UI Semilight" panose="020B0402040204020203" pitchFamily="34" charset="0"/>
                </a:rPr>
                <a:t>活动目录对象自动化管理解决方案</a:t>
              </a:r>
              <a:endParaRPr lang="en-US" altLang="zh-CN" sz="2200" dirty="0">
                <a:latin typeface="Segoe UI Semilight" panose="020B0402040204020203" pitchFamily="34" charset="0"/>
                <a:ea typeface="Segoe UI" panose="020B0502040204020203" pitchFamily="34" charset="0"/>
                <a:cs typeface="Segoe UI Semilight" panose="020B0402040204020203" pitchFamily="34" charset="0"/>
              </a:endParaRPr>
            </a:p>
          </p:txBody>
        </p:sp>
        <p:sp>
          <p:nvSpPr>
            <p:cNvPr id="44" name="矩形 43"/>
            <p:cNvSpPr/>
            <p:nvPr/>
          </p:nvSpPr>
          <p:spPr>
            <a:xfrm>
              <a:off x="703230" y="2793277"/>
              <a:ext cx="2544467" cy="3103026"/>
            </a:xfrm>
            <a:prstGeom prst="rect">
              <a:avLst/>
            </a:prstGeom>
            <a:solidFill>
              <a:schemeClr val="bg1">
                <a:lumMod val="95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44000" tIns="182880" rIns="144000" bIns="91440" numCol="1" rtlCol="0" anchor="t" anchorCtr="0" compatLnSpc="1">
              <a:prstTxWarp prst="textNoShape">
                <a:avLst/>
              </a:prstTxWarp>
              <a:noAutofit/>
            </a:bodyPr>
            <a:lstStyle/>
            <a:p>
              <a:pPr defTabSz="914099" fontAlgn="base">
                <a:lnSpc>
                  <a:spcPts val="2700"/>
                </a:lnSpc>
                <a:spcBef>
                  <a:spcPct val="0"/>
                </a:spcBef>
                <a:spcAft>
                  <a:spcPts val="1200"/>
                </a:spcAft>
              </a:pP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基于企业的权威人事数据（例如：</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HR</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或</a:t>
              </a:r>
              <a:r>
                <a:rPr lang="en-US" altLang="zh-CN" spc="-70" dirty="0" smtClean="0">
                  <a:solidFill>
                    <a:schemeClr val="tx1">
                      <a:lumMod val="65000"/>
                      <a:lumOff val="35000"/>
                    </a:schemeClr>
                  </a:solidFill>
                  <a:latin typeface="Segoe UI" pitchFamily="34" charset="0"/>
                  <a:ea typeface="Segoe UI" pitchFamily="34" charset="0"/>
                  <a:cs typeface="Segoe UI" pitchFamily="34" charset="0"/>
                </a:rPr>
                <a:t>OA</a:t>
              </a:r>
              <a:r>
                <a:rPr lang="zh-CN" altLang="en-US" spc="-70" dirty="0" smtClean="0">
                  <a:solidFill>
                    <a:schemeClr val="tx1">
                      <a:lumMod val="65000"/>
                      <a:lumOff val="35000"/>
                    </a:schemeClr>
                  </a:solidFill>
                  <a:latin typeface="Segoe UI" pitchFamily="34" charset="0"/>
                  <a:ea typeface="Segoe UI" pitchFamily="34" charset="0"/>
                  <a:cs typeface="Segoe UI" pitchFamily="34" charset="0"/>
                </a:rPr>
                <a:t>系统），自动化管理活动目录对象的生命周期，减轻管理员的账号管理工作。</a:t>
              </a:r>
            </a:p>
          </p:txBody>
        </p:sp>
        <p:sp>
          <p:nvSpPr>
            <p:cNvPr id="45" name="文本框 44"/>
            <p:cNvSpPr txBox="1"/>
            <p:nvPr/>
          </p:nvSpPr>
          <p:spPr>
            <a:xfrm>
              <a:off x="2858761" y="1212187"/>
              <a:ext cx="389850"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grpSp>
    </p:spTree>
    <p:extLst>
      <p:ext uri="{BB962C8B-B14F-4D97-AF65-F5344CB8AC3E}">
        <p14:creationId xmlns:p14="http://schemas.microsoft.com/office/powerpoint/2010/main" val="357791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1000"/>
                                        <p:tgtEl>
                                          <p:spTgt spid="38"/>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2"/>
          <p:cNvSpPr txBox="1">
            <a:spLocks/>
          </p:cNvSpPr>
          <p:nvPr/>
        </p:nvSpPr>
        <p:spPr>
          <a:xfrm>
            <a:off x="598125" y="245526"/>
            <a:ext cx="5038638"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微软雅黑" panose="020B0503020204020204" pitchFamily="34" charset="-122"/>
                <a:ea typeface="微软雅黑" panose="020B0503020204020204" pitchFamily="34" charset="-122"/>
              </a:rPr>
              <a:t>产品适用的微软系统</a:t>
            </a:r>
            <a:endParaRPr lang="en-US" sz="4000" dirty="0">
              <a:solidFill>
                <a:srgbClr val="0073C6"/>
              </a:solidFill>
              <a:latin typeface="微软雅黑" panose="020B0503020204020204" pitchFamily="34" charset="-122"/>
              <a:ea typeface="微软雅黑" panose="020B0503020204020204" pitchFamily="34" charset="-122"/>
            </a:endParaRPr>
          </a:p>
        </p:txBody>
      </p:sp>
      <p:graphicFrame>
        <p:nvGraphicFramePr>
          <p:cNvPr id="19" name="Content Placeholder 3"/>
          <p:cNvGraphicFramePr>
            <a:graphicFrameLocks/>
          </p:cNvGraphicFramePr>
          <p:nvPr>
            <p:extLst>
              <p:ext uri="{D42A27DB-BD31-4B8C-83A1-F6EECF244321}">
                <p14:modId xmlns:p14="http://schemas.microsoft.com/office/powerpoint/2010/main" val="2192489428"/>
              </p:ext>
            </p:extLst>
          </p:nvPr>
        </p:nvGraphicFramePr>
        <p:xfrm>
          <a:off x="695459" y="1138295"/>
          <a:ext cx="10882648" cy="4515528"/>
        </p:xfrm>
        <a:graphic>
          <a:graphicData uri="http://schemas.openxmlformats.org/drawingml/2006/table">
            <a:tbl>
              <a:tblPr firstRow="1" bandRow="1">
                <a:tableStyleId>{5C22544A-7EE6-4342-B048-85BDC9FD1C3A}</a:tableStyleId>
              </a:tblPr>
              <a:tblGrid>
                <a:gridCol w="3644721"/>
                <a:gridCol w="2438952"/>
                <a:gridCol w="2348112"/>
                <a:gridCol w="2450863"/>
              </a:tblGrid>
              <a:tr h="503940">
                <a:tc>
                  <a:txBody>
                    <a:bodyPr/>
                    <a:lstStyle/>
                    <a:p>
                      <a:pPr algn="ctr">
                        <a:lnSpc>
                          <a:spcPct val="150000"/>
                        </a:lnSpc>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MSUCPLUS </a:t>
                      </a: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产品</a:t>
                      </a: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rgbClr val="0072C6"/>
                    </a:solidFill>
                  </a:tcPr>
                </a:tc>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活动目录（</a:t>
                      </a: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AD</a:t>
                      </a: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a:t>
                      </a:r>
                    </a:p>
                  </a:txBody>
                  <a:tcPr marL="89619" marR="89619" marT="44810" marB="44810">
                    <a:solidFill>
                      <a:srgbClr val="87CB3D"/>
                    </a:solidFill>
                  </a:tcPr>
                </a:tc>
                <a:tc>
                  <a:txBody>
                    <a:bodyPr/>
                    <a:lstStyle/>
                    <a:p>
                      <a:pPr algn="ctr">
                        <a:lnSpc>
                          <a:spcPct val="150000"/>
                        </a:lnSpc>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Exchange Server </a:t>
                      </a: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rgbClr val="FF6600"/>
                    </a:solidFill>
                  </a:tcPr>
                </a:tc>
                <a:tc>
                  <a:txBody>
                    <a:bodyPr/>
                    <a:lstStyle/>
                    <a:p>
                      <a:pPr algn="ctr">
                        <a:lnSpc>
                          <a:spcPct val="150000"/>
                        </a:lnSpc>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Lync Server  2013</a:t>
                      </a: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a:t>
                      </a: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rgbClr val="009ED6"/>
                    </a:solidFill>
                  </a:tcPr>
                </a:tc>
              </a:tr>
              <a:tr h="47767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企业微门户</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LyncMP</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2">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1">
                        <a:lumMod val="20000"/>
                        <a:lumOff val="80000"/>
                      </a:schemeClr>
                    </a:solidFill>
                  </a:tcPr>
                </a:tc>
              </a:tr>
              <a:tr h="525227">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企业通讯录</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HABPlus</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2">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1">
                        <a:lumMod val="20000"/>
                        <a:lumOff val="80000"/>
                      </a:schemeClr>
                    </a:solidFill>
                  </a:tcPr>
                </a:tc>
              </a:tr>
              <a:tr h="525227">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邮件大附件</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2">
                        <a:lumMod val="20000"/>
                        <a:lumOff val="80000"/>
                      </a:schemeClr>
                    </a:solidFill>
                  </a:tcPr>
                </a:tc>
                <a:tc>
                  <a:txBody>
                    <a:bodyPr/>
                    <a:lstStyle/>
                    <a:p>
                      <a:pPr>
                        <a:lnSpc>
                          <a:spcPct val="150000"/>
                        </a:lnSpc>
                      </a:pPr>
                      <a:endParaRPr lang="en-GB" sz="1600" b="0" dirty="0">
                        <a:solidFill>
                          <a:srgbClr val="0072C6"/>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1">
                        <a:lumMod val="20000"/>
                        <a:lumOff val="80000"/>
                      </a:schemeClr>
                    </a:solidFill>
                  </a:tcPr>
                </a:tc>
              </a:tr>
              <a:tr h="47767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企业私有云盘</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2">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GB"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rPr>
                        <a:t></a:t>
                      </a:r>
                      <a:endParaRPr lang="zh-CN" altLang="en-US" sz="1600" b="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1">
                        <a:lumMod val="20000"/>
                        <a:lumOff val="80000"/>
                      </a:schemeClr>
                    </a:solidFill>
                  </a:tcPr>
                </a:tc>
              </a:tr>
              <a:tr h="47767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会议管理系统</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MeetingPlus</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2">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GB"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rPr>
                        <a:t></a:t>
                      </a:r>
                      <a:endParaRPr lang="zh-CN" altLang="en-US" sz="1600" b="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1">
                        <a:lumMod val="20000"/>
                        <a:lumOff val="80000"/>
                      </a:schemeClr>
                    </a:solidFill>
                  </a:tcPr>
                </a:tc>
              </a:tr>
              <a:tr h="525227">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邮件统一签名</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ExSignature</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2">
                        <a:lumMod val="20000"/>
                        <a:lumOff val="80000"/>
                      </a:schemeClr>
                    </a:solidFill>
                  </a:tcPr>
                </a:tc>
                <a:tc>
                  <a:txBody>
                    <a:bodyPr/>
                    <a:lstStyle/>
                    <a:p>
                      <a:pPr>
                        <a:lnSpc>
                          <a:spcPct val="150000"/>
                        </a:lnSpc>
                      </a:pPr>
                      <a:endParaRPr lang="en-GB" sz="1600" b="0" dirty="0">
                        <a:solidFill>
                          <a:srgbClr val="0072C6"/>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1">
                        <a:lumMod val="20000"/>
                        <a:lumOff val="80000"/>
                      </a:schemeClr>
                    </a:solidFill>
                  </a:tcPr>
                </a:tc>
              </a:tr>
              <a:tr h="525227">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员工自助平台</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ExProfile</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kern="120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GB"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rPr>
                        <a:t></a:t>
                      </a:r>
                      <a:endParaRPr lang="zh-CN" altLang="en-US" sz="1600" b="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2">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GB"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rPr>
                        <a:t></a:t>
                      </a:r>
                      <a:endParaRPr lang="zh-CN" altLang="en-US" sz="1600" b="0" dirty="0" smtClean="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1">
                        <a:lumMod val="20000"/>
                        <a:lumOff val="80000"/>
                      </a:schemeClr>
                    </a:solidFill>
                  </a:tcPr>
                </a:tc>
              </a:tr>
              <a:tr h="47767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活动目录对象自动化管理解决方案</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p>
                  </a:txBody>
                  <a:tcPr>
                    <a:solidFill>
                      <a:schemeClr val="accent5">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2">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72C6"/>
                          </a:solidFill>
                          <a:latin typeface="Segoe UI" panose="020B0502040204020203" pitchFamily="34" charset="0"/>
                          <a:ea typeface="Segoe UI" panose="020B0502040204020203" pitchFamily="34" charset="0"/>
                          <a:cs typeface="Segoe UI" panose="020B0502040204020203" pitchFamily="34" charset="0"/>
                        </a:rPr>
                        <a:t>√</a:t>
                      </a:r>
                    </a:p>
                  </a:txBody>
                  <a:tcPr marL="89619" marR="89619" marT="44810" marB="44810">
                    <a:solidFill>
                      <a:schemeClr val="accent1">
                        <a:lumMod val="20000"/>
                        <a:lumOff val="80000"/>
                      </a:schemeClr>
                    </a:solidFill>
                  </a:tcPr>
                </a:tc>
              </a:tr>
            </a:tbl>
          </a:graphicData>
        </a:graphic>
      </p:graphicFrame>
      <p:sp>
        <p:nvSpPr>
          <p:cNvPr id="22" name="文本框 21"/>
          <p:cNvSpPr txBox="1"/>
          <p:nvPr/>
        </p:nvSpPr>
        <p:spPr>
          <a:xfrm>
            <a:off x="740187" y="5895509"/>
            <a:ext cx="5480310" cy="215444"/>
          </a:xfrm>
          <a:prstGeom prst="rect">
            <a:avLst/>
          </a:prstGeom>
          <a:noFill/>
        </p:spPr>
        <p:txBody>
          <a:bodyPr wrap="square" lIns="0" tIns="0" rIns="0" bIns="0" rtlCol="0">
            <a:spAutoFit/>
          </a:bodyPr>
          <a:lstStyle/>
          <a:p>
            <a:r>
              <a:rPr lang="zh-CN" altLang="en-US" sz="1400" spc="-70" dirty="0" smtClean="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注</a:t>
            </a:r>
            <a:r>
              <a:rPr lang="zh-CN" altLang="en-US"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 </a:t>
            </a:r>
            <a:r>
              <a:rPr lang="zh-CN" altLang="en-US" sz="1400" spc="-70" dirty="0" smtClean="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对 </a:t>
            </a:r>
            <a:r>
              <a:rPr lang="en-US" altLang="zh-CN" sz="1400" spc="-7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rPr>
              <a:t>Lync </a:t>
            </a:r>
            <a:r>
              <a:rPr lang="zh-CN" altLang="en-US" sz="1400" spc="-70" dirty="0" smtClean="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下一版本</a:t>
            </a:r>
            <a:r>
              <a:rPr lang="en-US" altLang="zh-CN" sz="1400" spc="-7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rPr>
              <a:t>Skype for Business </a:t>
            </a:r>
            <a:r>
              <a:rPr lang="zh-CN" altLang="en-US" sz="1400" spc="-70" dirty="0" smtClean="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将延续支持</a:t>
            </a:r>
            <a:r>
              <a:rPr lang="zh-CN" altLang="en-US"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a:t>
            </a:r>
            <a:endParaRPr lang="en-US" altLang="zh-CN" sz="1400" spc="-7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endParaRPr>
          </a:p>
        </p:txBody>
      </p:sp>
      <p:sp>
        <p:nvSpPr>
          <p:cNvPr id="23" name="文本框 22"/>
          <p:cNvSpPr txBox="1"/>
          <p:nvPr/>
        </p:nvSpPr>
        <p:spPr>
          <a:xfrm>
            <a:off x="8409903" y="5866736"/>
            <a:ext cx="3187872" cy="215444"/>
          </a:xfrm>
          <a:prstGeom prst="rect">
            <a:avLst/>
          </a:prstGeom>
          <a:noFill/>
        </p:spPr>
        <p:txBody>
          <a:bodyPr wrap="square" lIns="0" tIns="0" rIns="0" bIns="0" rtlCol="0">
            <a:spAutoFit/>
          </a:bodyPr>
          <a:lstStyle/>
          <a:p>
            <a:pPr algn="r"/>
            <a:r>
              <a:rPr lang="zh-CN" altLang="en-US"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  部分功能模块</a:t>
            </a:r>
          </a:p>
        </p:txBody>
      </p:sp>
      <p:sp>
        <p:nvSpPr>
          <p:cNvPr id="6" name="文本框 5"/>
          <p:cNvSpPr txBox="1"/>
          <p:nvPr/>
        </p:nvSpPr>
        <p:spPr>
          <a:xfrm>
            <a:off x="3835838" y="1137801"/>
            <a:ext cx="384881"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141072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2"/>
          <p:cNvSpPr txBox="1">
            <a:spLocks/>
          </p:cNvSpPr>
          <p:nvPr/>
        </p:nvSpPr>
        <p:spPr>
          <a:xfrm>
            <a:off x="598125" y="245526"/>
            <a:ext cx="5038638"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微软雅黑" panose="020B0503020204020204" pitchFamily="34" charset="-122"/>
                <a:ea typeface="微软雅黑" panose="020B0503020204020204" pitchFamily="34" charset="-122"/>
              </a:rPr>
              <a:t>客户端支持</a:t>
            </a:r>
            <a:endParaRPr lang="en-US" sz="4000" dirty="0">
              <a:solidFill>
                <a:srgbClr val="0073C6"/>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7460583" y="5905123"/>
            <a:ext cx="2020768" cy="215444"/>
          </a:xfrm>
          <a:prstGeom prst="rect">
            <a:avLst/>
          </a:prstGeom>
          <a:noFill/>
        </p:spPr>
        <p:txBody>
          <a:bodyPr wrap="square" lIns="0" tIns="0" rIns="0" bIns="0" rtlCol="0">
            <a:spAutoFit/>
          </a:bodyPr>
          <a:lstStyle/>
          <a:p>
            <a:r>
              <a:rPr lang="zh-CN" altLang="en-US"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   预计</a:t>
            </a:r>
            <a:r>
              <a:rPr lang="en-US" altLang="zh-CN"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2015</a:t>
            </a:r>
            <a:r>
              <a:rPr lang="zh-CN" altLang="en-US"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年二季度发布 </a:t>
            </a:r>
            <a:endParaRPr lang="en-US" altLang="zh-CN" sz="1400" spc="-7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sym typeface="Wingdings" panose="05000000000000000000" pitchFamily="2" charset="2"/>
            </a:endParaRPr>
          </a:p>
        </p:txBody>
      </p:sp>
      <p:sp>
        <p:nvSpPr>
          <p:cNvPr id="23" name="文本框 22"/>
          <p:cNvSpPr txBox="1"/>
          <p:nvPr/>
        </p:nvSpPr>
        <p:spPr>
          <a:xfrm>
            <a:off x="8392151" y="5895509"/>
            <a:ext cx="3187872" cy="215444"/>
          </a:xfrm>
          <a:prstGeom prst="rect">
            <a:avLst/>
          </a:prstGeom>
          <a:noFill/>
        </p:spPr>
        <p:txBody>
          <a:bodyPr wrap="square" lIns="0" tIns="0" rIns="0" bIns="0" rtlCol="0">
            <a:spAutoFit/>
          </a:bodyPr>
          <a:lstStyle/>
          <a:p>
            <a:pPr algn="r"/>
            <a:r>
              <a:rPr lang="zh-CN" altLang="en-US"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 *   预计</a:t>
            </a:r>
            <a:r>
              <a:rPr lang="en-US" altLang="zh-CN"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2015</a:t>
            </a:r>
            <a:r>
              <a:rPr lang="zh-CN" altLang="en-US" sz="1400" spc="-70" dirty="0">
                <a:solidFill>
                  <a:schemeClr val="tx1">
                    <a:lumMod val="50000"/>
                    <a:lumOff val="50000"/>
                  </a:schemeClr>
                </a:solidFill>
                <a:latin typeface="Segoe UI" panose="020B0502040204020203" pitchFamily="34" charset="0"/>
                <a:ea typeface="微软雅黑" panose="020B0503020204020204" pitchFamily="34" charset="-122"/>
                <a:cs typeface="Segoe UI" panose="020B0502040204020203" pitchFamily="34" charset="0"/>
                <a:sym typeface="Wingdings" panose="05000000000000000000" pitchFamily="2" charset="2"/>
              </a:rPr>
              <a:t>年四季度发布</a:t>
            </a:r>
          </a:p>
        </p:txBody>
      </p:sp>
      <p:graphicFrame>
        <p:nvGraphicFramePr>
          <p:cNvPr id="25" name="Content Placeholder 3"/>
          <p:cNvGraphicFramePr>
            <a:graphicFrameLocks/>
          </p:cNvGraphicFramePr>
          <p:nvPr>
            <p:extLst>
              <p:ext uri="{D42A27DB-BD31-4B8C-83A1-F6EECF244321}">
                <p14:modId xmlns:p14="http://schemas.microsoft.com/office/powerpoint/2010/main" val="1949118744"/>
              </p:ext>
            </p:extLst>
          </p:nvPr>
        </p:nvGraphicFramePr>
        <p:xfrm>
          <a:off x="701550" y="1137529"/>
          <a:ext cx="10896225" cy="4516299"/>
        </p:xfrm>
        <a:graphic>
          <a:graphicData uri="http://schemas.openxmlformats.org/drawingml/2006/table">
            <a:tbl>
              <a:tblPr firstRow="1" bandRow="1">
                <a:tableStyleId>{5C22544A-7EE6-4342-B048-85BDC9FD1C3A}</a:tableStyleId>
              </a:tblPr>
              <a:tblGrid>
                <a:gridCol w="3638630"/>
                <a:gridCol w="1339403"/>
                <a:gridCol w="1159099"/>
                <a:gridCol w="1197735"/>
                <a:gridCol w="1133341"/>
                <a:gridCol w="1171977"/>
                <a:gridCol w="1256040"/>
              </a:tblGrid>
              <a:tr h="501811">
                <a:tc>
                  <a:txBody>
                    <a:bodyPr/>
                    <a:lstStyle/>
                    <a:p>
                      <a:pPr algn="ctr">
                        <a:lnSpc>
                          <a:spcPct val="150000"/>
                        </a:lnSpc>
                      </a:pPr>
                      <a:r>
                        <a:rPr lang="en-US" altLang="zh-CN" sz="1600" b="0" dirty="0" smtClean="0">
                          <a:latin typeface="Segoe UI" panose="020B0502040204020203" pitchFamily="34" charset="0"/>
                          <a:ea typeface="微软雅黑" panose="020B0503020204020204" pitchFamily="34" charset="-122"/>
                          <a:cs typeface="Segoe UI" panose="020B0502040204020203" pitchFamily="34" charset="0"/>
                        </a:rPr>
                        <a:t>MSUCPLUS </a:t>
                      </a: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产品</a:t>
                      </a: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rgbClr val="0072C6"/>
                    </a:solidFill>
                  </a:tcPr>
                </a:tc>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浏览器</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solidFill>
                      <a:srgbClr val="87CB3D"/>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OWA</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solidFill>
                      <a:srgbClr val="87CB3D"/>
                    </a:solidFill>
                  </a:tcPr>
                </a:tc>
                <a:tc>
                  <a:txBody>
                    <a:bodyPr/>
                    <a:lstStyle/>
                    <a:p>
                      <a:pPr algn="ctr">
                        <a:lnSpc>
                          <a:spcPct val="150000"/>
                        </a:lnSpc>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Outlook</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solidFill>
                      <a:srgbClr val="87CB3D"/>
                    </a:solidFill>
                  </a:tcPr>
                </a:tc>
                <a:tc>
                  <a:txBody>
                    <a:bodyPr/>
                    <a:lstStyle/>
                    <a:p>
                      <a:pPr algn="ctr">
                        <a:lnSpc>
                          <a:spcPct val="150000"/>
                        </a:lnSpc>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Lync</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solidFill>
                      <a:srgbClr val="87CB3D"/>
                    </a:solidFill>
                  </a:tcPr>
                </a:tc>
                <a:tc>
                  <a:txBody>
                    <a:bodyPr/>
                    <a:lstStyle/>
                    <a:p>
                      <a:pPr algn="ctr">
                        <a:lnSpc>
                          <a:spcPct val="150000"/>
                        </a:lnSpc>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Mobile</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solidFill>
                      <a:srgbClr val="87CB3D"/>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latin typeface="Segoe UI" panose="020B0502040204020203" pitchFamily="34" charset="0"/>
                          <a:ea typeface="Segoe UI" panose="020B0502040204020203" pitchFamily="34" charset="0"/>
                          <a:cs typeface="Segoe UI" panose="020B0502040204020203" pitchFamily="34" charset="0"/>
                        </a:rPr>
                        <a:t>PC</a:t>
                      </a: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客户端</a:t>
                      </a:r>
                    </a:p>
                  </a:txBody>
                  <a:tcPr>
                    <a:solidFill>
                      <a:srgbClr val="87CB3D"/>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企业微门户</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LyncMP</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企业通讯录</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HABPlus</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邮件大附件</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a:lnSpc>
                          <a:spcPct val="150000"/>
                        </a:lnSpc>
                      </a:pP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a:lnSpc>
                          <a:spcPct val="150000"/>
                        </a:lnSpc>
                      </a:pP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企业私有云盘</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ExDrivePlus</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会议管理系统</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MeetingPlus</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zh-CN" altLang="en-US" sz="1600" b="0" dirty="0" smtClean="0">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6">
                        <a:lumMod val="20000"/>
                        <a:lumOff val="80000"/>
                      </a:schemeClr>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邮件统一签名</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ExSignature</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a:lnSpc>
                          <a:spcPct val="150000"/>
                        </a:lnSpc>
                      </a:pP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a:lnSpc>
                          <a:spcPct val="150000"/>
                        </a:lnSpc>
                      </a:pP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员工自助平台</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ExProfile</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a:lnSpc>
                          <a:spcPct val="150000"/>
                        </a:lnSpc>
                      </a:pP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r>
                        <a:rPr lang="en-US" altLang="zh-CN" sz="1600" b="0" dirty="0" smtClean="0">
                          <a:solidFill>
                            <a:srgbClr val="00B050"/>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rgbClr val="00B050"/>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a:lnSpc>
                          <a:spcPct val="150000"/>
                        </a:lnSpc>
                      </a:pPr>
                      <a:endParaRPr lang="en-GB" sz="1600" b="0" dirty="0">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r>
              <a:tr h="50181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活动目录对象自动化管理解决方案</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p>
                  </a:txBody>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en-US" altLang="zh-CN" sz="1600" b="0" dirty="0" smtClean="0">
                        <a:solidFill>
                          <a:srgbClr val="5F5F5F"/>
                        </a:solidFill>
                        <a:latin typeface="Segoe UI" panose="020B0502040204020203" pitchFamily="34" charset="0"/>
                        <a:ea typeface="Segoe UI" panose="020B0502040204020203" pitchFamily="34" charset="0"/>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zh-CN" altLang="en-US" sz="1600" b="0" dirty="0" smtClean="0">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zh-CN" altLang="en-US" sz="1600" b="0" dirty="0" smtClean="0">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zh-CN" altLang="en-US" sz="1600" b="0" dirty="0" smtClean="0">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zh-CN" altLang="en-US" sz="1600" b="0" dirty="0" smtClean="0">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6">
                        <a:lumMod val="20000"/>
                        <a:lumOff val="80000"/>
                      </a:schemeClr>
                    </a:solidFill>
                  </a:tcPr>
                </a:tc>
                <a:tc>
                  <a:txBody>
                    <a:bodyPr/>
                    <a:lstStyle/>
                    <a:p>
                      <a:pPr marL="0" marR="0" indent="0" algn="ctr" defTabSz="914363" rtl="0" eaLnBrk="1" fontAlgn="auto" latinLnBrk="0" hangingPunct="1">
                        <a:lnSpc>
                          <a:spcPct val="150000"/>
                        </a:lnSpc>
                        <a:spcBef>
                          <a:spcPts val="0"/>
                        </a:spcBef>
                        <a:spcAft>
                          <a:spcPts val="0"/>
                        </a:spcAft>
                        <a:buClrTx/>
                        <a:buSzTx/>
                        <a:buFontTx/>
                        <a:buNone/>
                        <a:tabLst/>
                        <a:defRPr/>
                      </a:pPr>
                      <a:endParaRPr lang="zh-CN" altLang="en-US" sz="1600" b="0" dirty="0" smtClean="0">
                        <a:latin typeface="Segoe UI" panose="020B0502040204020203" pitchFamily="34" charset="0"/>
                        <a:ea typeface="微软雅黑" panose="020B0503020204020204" pitchFamily="34" charset="-122"/>
                        <a:cs typeface="Segoe UI" panose="020B0502040204020203" pitchFamily="34" charset="0"/>
                      </a:endParaRPr>
                    </a:p>
                  </a:txBody>
                  <a:tcPr marL="89619" marR="89619" marT="44810" marB="44810">
                    <a:solidFill>
                      <a:schemeClr val="accent6">
                        <a:lumMod val="20000"/>
                        <a:lumOff val="80000"/>
                      </a:schemeClr>
                    </a:solidFill>
                  </a:tcPr>
                </a:tc>
              </a:tr>
            </a:tbl>
          </a:graphicData>
        </a:graphic>
      </p:graphicFrame>
      <p:sp>
        <p:nvSpPr>
          <p:cNvPr id="27" name="文本框 26"/>
          <p:cNvSpPr txBox="1"/>
          <p:nvPr/>
        </p:nvSpPr>
        <p:spPr>
          <a:xfrm>
            <a:off x="3835838" y="1137801"/>
            <a:ext cx="384881" cy="461665"/>
          </a:xfrm>
          <a:prstGeom prst="rect">
            <a:avLst/>
          </a:prstGeom>
          <a:noFill/>
        </p:spPr>
        <p:txBody>
          <a:bodyPr wrap="none" rtlCol="0">
            <a:spAutoFit/>
          </a:bodyPr>
          <a:lstStyle/>
          <a:p>
            <a:r>
              <a:rPr lang="en-US" altLang="zh-CN" sz="2400" b="1" dirty="0" smtClean="0">
                <a:solidFill>
                  <a:schemeClr val="bg1"/>
                </a:solidFill>
                <a:latin typeface="Segoe UI Semilight" panose="020B0402040204020203" pitchFamily="34" charset="0"/>
                <a:cs typeface="Segoe UI Semilight" panose="020B0402040204020203" pitchFamily="34" charset="0"/>
              </a:rPr>
              <a:t>+</a:t>
            </a:r>
            <a:endParaRPr lang="zh-CN" altLang="en-US" sz="2400" b="1" dirty="0">
              <a:solidFill>
                <a:schemeClr val="bg1"/>
              </a:solidFill>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1974329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2"/>
          <p:cNvSpPr txBox="1">
            <a:spLocks/>
          </p:cNvSpPr>
          <p:nvPr/>
        </p:nvSpPr>
        <p:spPr>
          <a:xfrm>
            <a:off x="598125" y="245526"/>
            <a:ext cx="5038638"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微软雅黑" panose="020B0503020204020204" pitchFamily="34" charset="-122"/>
                <a:ea typeface="微软雅黑" panose="020B0503020204020204" pitchFamily="34" charset="-122"/>
              </a:rPr>
              <a:t>了解更多</a:t>
            </a:r>
            <a:r>
              <a:rPr lang="en-US" altLang="zh-CN" sz="4000" dirty="0" smtClean="0">
                <a:solidFill>
                  <a:srgbClr val="0073C6"/>
                </a:solidFill>
                <a:latin typeface="微软雅黑" panose="020B0503020204020204" pitchFamily="34" charset="-122"/>
                <a:ea typeface="微软雅黑" panose="020B0503020204020204" pitchFamily="34" charset="-122"/>
              </a:rPr>
              <a:t>…</a:t>
            </a:r>
            <a:endParaRPr lang="en-US" sz="4000" dirty="0">
              <a:solidFill>
                <a:srgbClr val="0073C6"/>
              </a:solidFill>
              <a:latin typeface="微软雅黑" panose="020B0503020204020204" pitchFamily="34" charset="-122"/>
              <a:ea typeface="微软雅黑" panose="020B0503020204020204" pitchFamily="34" charset="-122"/>
            </a:endParaRPr>
          </a:p>
        </p:txBody>
      </p:sp>
      <p:sp>
        <p:nvSpPr>
          <p:cNvPr id="21" name="Text Placeholder 5"/>
          <p:cNvSpPr txBox="1">
            <a:spLocks/>
          </p:cNvSpPr>
          <p:nvPr/>
        </p:nvSpPr>
        <p:spPr>
          <a:xfrm>
            <a:off x="688279" y="1602087"/>
            <a:ext cx="6601163" cy="3554819"/>
          </a:xfrm>
          <a:prstGeom prst="rect">
            <a:avLst/>
          </a:prstGeom>
        </p:spPr>
        <p:txBody>
          <a:bodyPr wrap="square" anchor="ctr" anchorCtr="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50000"/>
              </a:lnSpc>
              <a:buFont typeface="Wingdings" panose="05000000000000000000" pitchFamily="2" charset="2"/>
              <a:buChar char="ü"/>
            </a:pPr>
            <a:r>
              <a:rPr lang="zh-CN" altLang="en-US" sz="20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产品介绍：</a:t>
            </a:r>
            <a:r>
              <a:rPr lang="en-US" sz="2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www.msucplus.com</a:t>
            </a:r>
          </a:p>
          <a:p>
            <a:pPr>
              <a:lnSpc>
                <a:spcPct val="250000"/>
              </a:lnSpc>
              <a:buFont typeface="Wingdings" panose="05000000000000000000" pitchFamily="2" charset="2"/>
              <a:buChar char="ü"/>
            </a:pPr>
            <a:r>
              <a:rPr lang="zh-CN" altLang="en-US" sz="20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免费试用：</a:t>
            </a:r>
            <a:r>
              <a:rPr lang="en-US" sz="2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http://www.msucplus.com/</a:t>
            </a:r>
            <a:r>
              <a:rPr lang="zh-CN" altLang="en-US" sz="2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产品体验中心</a:t>
            </a:r>
            <a:endParaRPr lang="en-US" sz="2000" dirty="0" smtClean="0">
              <a:solidFill>
                <a:srgbClr val="0073C6"/>
              </a:solidFill>
              <a:latin typeface="Segoe UI" panose="020B0502040204020203" pitchFamily="34" charset="0"/>
              <a:ea typeface="Segoe UI" panose="020B0502040204020203" pitchFamily="34" charset="0"/>
              <a:cs typeface="Segoe UI" panose="020B0502040204020203" pitchFamily="34" charset="0"/>
            </a:endParaRPr>
          </a:p>
          <a:p>
            <a:pPr>
              <a:lnSpc>
                <a:spcPct val="250000"/>
              </a:lnSpc>
              <a:buFont typeface="Wingdings" panose="05000000000000000000" pitchFamily="2" charset="2"/>
              <a:buChar char="ü"/>
            </a:pPr>
            <a:r>
              <a:rPr lang="zh-CN" altLang="en-US" sz="200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资料下载：</a:t>
            </a:r>
            <a:r>
              <a:rPr lang="en-US" altLang="zh-CN" sz="2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http://www.msucplus.com/</a:t>
            </a:r>
            <a:r>
              <a:rPr lang="zh-CN" altLang="en-US" sz="2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下载</a:t>
            </a:r>
            <a:endParaRPr lang="en-US" altLang="zh-CN" sz="20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a:p>
            <a:pPr>
              <a:lnSpc>
                <a:spcPct val="250000"/>
              </a:lnSpc>
              <a:buFont typeface="Wingdings" panose="05000000000000000000" pitchFamily="2" charset="2"/>
              <a:buChar char="ü"/>
            </a:pPr>
            <a:r>
              <a:rPr lang="zh-CN" altLang="en-US" sz="2000" spc="-7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微信服务号：</a:t>
            </a:r>
            <a:r>
              <a:rPr lang="en-US" altLang="zh-CN" sz="2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UCPLUS 【UC </a:t>
            </a:r>
            <a:r>
              <a:rPr lang="zh-CN" altLang="en-US" sz="2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加</a:t>
            </a:r>
            <a:r>
              <a:rPr lang="en-US" altLang="zh-CN" sz="2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a:t>
            </a:r>
            <a:endParaRPr lang="en-US" altLang="zh-CN" sz="20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p:txBody>
      </p:sp>
      <p:pic>
        <p:nvPicPr>
          <p:cNvPr id="25" name="图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607" y="2022662"/>
            <a:ext cx="3134902" cy="3134902"/>
          </a:xfrm>
          <a:prstGeom prst="rect">
            <a:avLst/>
          </a:prstGeom>
          <a:ln>
            <a:solidFill>
              <a:schemeClr val="bg1">
                <a:lumMod val="95000"/>
              </a:schemeClr>
            </a:solidFill>
          </a:ln>
        </p:spPr>
      </p:pic>
    </p:spTree>
    <p:extLst>
      <p:ext uri="{BB962C8B-B14F-4D97-AF65-F5344CB8AC3E}">
        <p14:creationId xmlns:p14="http://schemas.microsoft.com/office/powerpoint/2010/main" val="3760882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0" y="-3054"/>
            <a:ext cx="12192000" cy="6861054"/>
            <a:chOff x="0" y="-3054"/>
            <a:chExt cx="12192000" cy="6861054"/>
          </a:xfrm>
        </p:grpSpPr>
        <p:pic>
          <p:nvPicPr>
            <p:cNvPr id="1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54"/>
              <a:ext cx="12191999" cy="6861054"/>
            </a:xfrm>
            <a:prstGeom prst="rect">
              <a:avLst/>
            </a:prstGeom>
          </p:spPr>
        </p:pic>
        <p:sp>
          <p:nvSpPr>
            <p:cNvPr id="14" name="Rectangle 2"/>
            <p:cNvSpPr/>
            <p:nvPr/>
          </p:nvSpPr>
          <p:spPr>
            <a:xfrm>
              <a:off x="746975" y="2253804"/>
              <a:ext cx="11445025" cy="2781836"/>
            </a:xfrm>
            <a:prstGeom prst="rect">
              <a:avLst/>
            </a:prstGeom>
            <a:solidFill>
              <a:srgbClr val="0072C6">
                <a:alpha val="70000"/>
              </a:srgb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sz="6600" spc="300" dirty="0" smtClean="0">
                  <a:latin typeface="Segoe UI Semilight" panose="020B0402040204020203" pitchFamily="34" charset="0"/>
                  <a:ea typeface="Segoe UI" panose="020B0502040204020203" pitchFamily="34" charset="0"/>
                  <a:cs typeface="Segoe UI Semilight" panose="020B0402040204020203" pitchFamily="34" charset="0"/>
                </a:rPr>
                <a:t>产品组件介绍</a:t>
              </a:r>
              <a:endParaRPr lang="en-US" sz="7200" spc="300" dirty="0">
                <a:latin typeface="Segoe UI Semilight" panose="020B0402040204020203" pitchFamily="34" charset="0"/>
                <a:ea typeface="Segoe UI" panose="020B0502040204020203" pitchFamily="34" charset="0"/>
                <a:cs typeface="Segoe UI Semilight" panose="020B0402040204020203" pitchFamily="34" charset="0"/>
              </a:endParaRPr>
            </a:p>
          </p:txBody>
        </p:sp>
      </p:grpSp>
      <p:grpSp>
        <p:nvGrpSpPr>
          <p:cNvPr id="24" name="组合 23"/>
          <p:cNvGrpSpPr/>
          <p:nvPr/>
        </p:nvGrpSpPr>
        <p:grpSpPr>
          <a:xfrm>
            <a:off x="345663" y="313553"/>
            <a:ext cx="11479044" cy="6265098"/>
            <a:chOff x="345663" y="313553"/>
            <a:chExt cx="11479044" cy="6265098"/>
          </a:xfrm>
        </p:grpSpPr>
        <p:sp>
          <p:nvSpPr>
            <p:cNvPr id="15" name="文本框 14"/>
            <p:cNvSpPr txBox="1"/>
            <p:nvPr/>
          </p:nvSpPr>
          <p:spPr>
            <a:xfrm>
              <a:off x="345663" y="313553"/>
              <a:ext cx="527709" cy="707886"/>
            </a:xfrm>
            <a:prstGeom prst="rect">
              <a:avLst/>
            </a:prstGeom>
            <a:noFill/>
          </p:spPr>
          <p:txBody>
            <a:bodyPr wrap="none" rtlCol="0">
              <a:spAutoFit/>
            </a:bodyPr>
            <a:lstStyle/>
            <a:p>
              <a:r>
                <a:rPr lang="en-US" altLang="zh-CN" sz="4000" b="1" dirty="0" smtClean="0">
                  <a:solidFill>
                    <a:schemeClr val="bg1"/>
                  </a:solidFill>
                  <a:latin typeface="Segoe UI Semilight" panose="020B0402040204020203" pitchFamily="34" charset="0"/>
                  <a:cs typeface="Segoe UI Semilight" panose="020B0402040204020203" pitchFamily="34" charset="0"/>
                </a:rPr>
                <a:t>+</a:t>
              </a:r>
              <a:endParaRPr lang="zh-CN" altLang="en-US" sz="4000" b="1" dirty="0">
                <a:solidFill>
                  <a:schemeClr val="bg1"/>
                </a:solidFill>
                <a:latin typeface="Segoe UI Semilight" panose="020B0402040204020203" pitchFamily="34" charset="0"/>
                <a:cs typeface="Segoe UI Semilight" panose="020B0402040204020203" pitchFamily="34" charset="0"/>
              </a:endParaRPr>
            </a:p>
          </p:txBody>
        </p:sp>
        <p:sp>
          <p:nvSpPr>
            <p:cNvPr id="16" name="文本框 15"/>
            <p:cNvSpPr txBox="1"/>
            <p:nvPr/>
          </p:nvSpPr>
          <p:spPr>
            <a:xfrm>
              <a:off x="1219035" y="771432"/>
              <a:ext cx="458780" cy="584775"/>
            </a:xfrm>
            <a:prstGeom prst="rect">
              <a:avLst/>
            </a:prstGeom>
            <a:noFill/>
          </p:spPr>
          <p:txBody>
            <a:bodyPr wrap="none" rtlCol="0">
              <a:spAutoFit/>
            </a:bodyPr>
            <a:lstStyle/>
            <a:p>
              <a:r>
                <a:rPr lang="en-US" altLang="zh-CN" sz="3200" b="1" dirty="0" smtClean="0">
                  <a:solidFill>
                    <a:schemeClr val="bg1">
                      <a:lumMod val="95000"/>
                    </a:schemeClr>
                  </a:solidFill>
                  <a:latin typeface="Segoe UI Semilight" panose="020B0402040204020203" pitchFamily="34" charset="0"/>
                  <a:cs typeface="Segoe UI Semilight" panose="020B0402040204020203" pitchFamily="34" charset="0"/>
                </a:rPr>
                <a:t>+</a:t>
              </a:r>
              <a:endParaRPr lang="zh-CN" altLang="en-US" sz="3200" b="1" dirty="0">
                <a:solidFill>
                  <a:schemeClr val="bg1">
                    <a:lumMod val="95000"/>
                  </a:schemeClr>
                </a:solidFill>
                <a:latin typeface="Segoe UI Semilight" panose="020B0402040204020203" pitchFamily="34" charset="0"/>
                <a:cs typeface="Segoe UI Semilight" panose="020B0402040204020203" pitchFamily="34" charset="0"/>
              </a:endParaRPr>
            </a:p>
          </p:txBody>
        </p:sp>
        <p:sp>
          <p:nvSpPr>
            <p:cNvPr id="17" name="文本框 16"/>
            <p:cNvSpPr txBox="1"/>
            <p:nvPr/>
          </p:nvSpPr>
          <p:spPr>
            <a:xfrm>
              <a:off x="11172257" y="313553"/>
              <a:ext cx="458780" cy="584775"/>
            </a:xfrm>
            <a:prstGeom prst="rect">
              <a:avLst/>
            </a:prstGeom>
            <a:noFill/>
          </p:spPr>
          <p:txBody>
            <a:bodyPr wrap="none" rtlCol="0">
              <a:spAutoFit/>
            </a:bodyPr>
            <a:lstStyle/>
            <a:p>
              <a:r>
                <a:rPr lang="en-US" altLang="zh-CN" sz="3200" b="1" dirty="0" smtClean="0">
                  <a:solidFill>
                    <a:schemeClr val="bg1"/>
                  </a:solidFill>
                  <a:latin typeface="Segoe UI Semilight" panose="020B0402040204020203" pitchFamily="34" charset="0"/>
                  <a:cs typeface="Segoe UI Semilight" panose="020B0402040204020203" pitchFamily="34" charset="0"/>
                </a:rPr>
                <a:t>+</a:t>
              </a:r>
              <a:endParaRPr lang="zh-CN" altLang="en-US" sz="3200" b="1" dirty="0">
                <a:solidFill>
                  <a:schemeClr val="bg1"/>
                </a:solidFill>
                <a:latin typeface="Segoe UI Semilight" panose="020B0402040204020203" pitchFamily="34" charset="0"/>
                <a:cs typeface="Segoe UI Semilight" panose="020B0402040204020203" pitchFamily="34" charset="0"/>
              </a:endParaRPr>
            </a:p>
          </p:txBody>
        </p:sp>
        <p:sp>
          <p:nvSpPr>
            <p:cNvPr id="18" name="文本框 17"/>
            <p:cNvSpPr txBox="1"/>
            <p:nvPr/>
          </p:nvSpPr>
          <p:spPr>
            <a:xfrm>
              <a:off x="955180" y="5456183"/>
              <a:ext cx="458780" cy="584775"/>
            </a:xfrm>
            <a:prstGeom prst="rect">
              <a:avLst/>
            </a:prstGeom>
            <a:noFill/>
          </p:spPr>
          <p:txBody>
            <a:bodyPr wrap="none" rtlCol="0">
              <a:spAutoFit/>
            </a:bodyPr>
            <a:lstStyle/>
            <a:p>
              <a:r>
                <a:rPr lang="en-US" altLang="zh-CN" sz="3200" b="1" dirty="0" smtClean="0">
                  <a:solidFill>
                    <a:schemeClr val="bg1"/>
                  </a:solidFill>
                  <a:latin typeface="Segoe UI Semilight" panose="020B0402040204020203" pitchFamily="34" charset="0"/>
                  <a:cs typeface="Segoe UI Semilight" panose="020B0402040204020203" pitchFamily="34" charset="0"/>
                </a:rPr>
                <a:t>+</a:t>
              </a:r>
              <a:endParaRPr lang="zh-CN" altLang="en-US" sz="3200" b="1" dirty="0">
                <a:solidFill>
                  <a:schemeClr val="bg1"/>
                </a:solidFill>
                <a:latin typeface="Segoe UI Semilight" panose="020B0402040204020203" pitchFamily="34" charset="0"/>
                <a:cs typeface="Segoe UI Semilight" panose="020B0402040204020203" pitchFamily="34" charset="0"/>
              </a:endParaRPr>
            </a:p>
          </p:txBody>
        </p:sp>
        <p:sp>
          <p:nvSpPr>
            <p:cNvPr id="19" name="文本框 18"/>
            <p:cNvSpPr txBox="1"/>
            <p:nvPr/>
          </p:nvSpPr>
          <p:spPr>
            <a:xfrm>
              <a:off x="3103806" y="5238934"/>
              <a:ext cx="458780" cy="584775"/>
            </a:xfrm>
            <a:prstGeom prst="rect">
              <a:avLst/>
            </a:prstGeom>
            <a:noFill/>
          </p:spPr>
          <p:txBody>
            <a:bodyPr wrap="none" rtlCol="0">
              <a:spAutoFit/>
            </a:bodyPr>
            <a:lstStyle/>
            <a:p>
              <a:r>
                <a:rPr lang="en-US" altLang="zh-CN" sz="3200" b="1" dirty="0" smtClean="0">
                  <a:solidFill>
                    <a:schemeClr val="bg1">
                      <a:lumMod val="95000"/>
                    </a:schemeClr>
                  </a:solidFill>
                  <a:latin typeface="Segoe UI Semilight" panose="020B0402040204020203" pitchFamily="34" charset="0"/>
                  <a:cs typeface="Segoe UI Semilight" panose="020B0402040204020203" pitchFamily="34" charset="0"/>
                </a:rPr>
                <a:t>+</a:t>
              </a:r>
              <a:endParaRPr lang="zh-CN" altLang="en-US" sz="3200" b="1" dirty="0">
                <a:solidFill>
                  <a:schemeClr val="bg1">
                    <a:lumMod val="95000"/>
                  </a:schemeClr>
                </a:solidFill>
                <a:latin typeface="Segoe UI Semilight" panose="020B0402040204020203" pitchFamily="34" charset="0"/>
                <a:cs typeface="Segoe UI Semilight" panose="020B0402040204020203" pitchFamily="34" charset="0"/>
              </a:endParaRPr>
            </a:p>
          </p:txBody>
        </p:sp>
        <p:sp>
          <p:nvSpPr>
            <p:cNvPr id="20" name="文本框 19"/>
            <p:cNvSpPr txBox="1"/>
            <p:nvPr/>
          </p:nvSpPr>
          <p:spPr>
            <a:xfrm>
              <a:off x="10644548" y="5993876"/>
              <a:ext cx="458780" cy="584775"/>
            </a:xfrm>
            <a:prstGeom prst="rect">
              <a:avLst/>
            </a:prstGeom>
            <a:noFill/>
          </p:spPr>
          <p:txBody>
            <a:bodyPr wrap="none" rtlCol="0">
              <a:spAutoFit/>
            </a:bodyPr>
            <a:lstStyle/>
            <a:p>
              <a:r>
                <a:rPr lang="en-US" altLang="zh-CN" sz="3200" b="1" dirty="0" smtClean="0">
                  <a:solidFill>
                    <a:schemeClr val="bg1">
                      <a:lumMod val="95000"/>
                    </a:schemeClr>
                  </a:solidFill>
                  <a:latin typeface="Segoe UI Semilight" panose="020B0402040204020203" pitchFamily="34" charset="0"/>
                  <a:cs typeface="Segoe UI Semilight" panose="020B0402040204020203" pitchFamily="34" charset="0"/>
                </a:rPr>
                <a:t>+</a:t>
              </a:r>
              <a:endParaRPr lang="zh-CN" altLang="en-US" sz="3200" b="1" dirty="0">
                <a:solidFill>
                  <a:schemeClr val="bg1">
                    <a:lumMod val="95000"/>
                  </a:schemeClr>
                </a:solidFill>
                <a:latin typeface="Segoe UI Semilight" panose="020B0402040204020203" pitchFamily="34" charset="0"/>
                <a:cs typeface="Segoe UI Semilight" panose="020B0402040204020203" pitchFamily="34" charset="0"/>
              </a:endParaRPr>
            </a:p>
          </p:txBody>
        </p:sp>
        <p:sp>
          <p:nvSpPr>
            <p:cNvPr id="21" name="文本框 20"/>
            <p:cNvSpPr txBox="1"/>
            <p:nvPr/>
          </p:nvSpPr>
          <p:spPr>
            <a:xfrm>
              <a:off x="9393151" y="1479318"/>
              <a:ext cx="458780" cy="584775"/>
            </a:xfrm>
            <a:prstGeom prst="rect">
              <a:avLst/>
            </a:prstGeom>
            <a:noFill/>
          </p:spPr>
          <p:txBody>
            <a:bodyPr wrap="none" rtlCol="0">
              <a:spAutoFit/>
            </a:bodyPr>
            <a:lstStyle/>
            <a:p>
              <a:r>
                <a:rPr lang="en-US" altLang="zh-CN" sz="3200" b="1" dirty="0" smtClean="0">
                  <a:solidFill>
                    <a:schemeClr val="bg1">
                      <a:lumMod val="95000"/>
                    </a:schemeClr>
                  </a:solidFill>
                  <a:latin typeface="Segoe UI Semilight" panose="020B0402040204020203" pitchFamily="34" charset="0"/>
                  <a:cs typeface="Segoe UI Semilight" panose="020B0402040204020203" pitchFamily="34" charset="0"/>
                </a:rPr>
                <a:t>+</a:t>
              </a:r>
              <a:endParaRPr lang="zh-CN" altLang="en-US" sz="3200" b="1" dirty="0">
                <a:solidFill>
                  <a:schemeClr val="bg1">
                    <a:lumMod val="95000"/>
                  </a:schemeClr>
                </a:solidFill>
                <a:latin typeface="Segoe UI Semilight" panose="020B0402040204020203" pitchFamily="34" charset="0"/>
                <a:cs typeface="Segoe UI Semilight" panose="020B0402040204020203" pitchFamily="34" charset="0"/>
              </a:endParaRPr>
            </a:p>
          </p:txBody>
        </p:sp>
        <p:sp>
          <p:nvSpPr>
            <p:cNvPr id="22" name="文本框 21"/>
            <p:cNvSpPr txBox="1"/>
            <p:nvPr/>
          </p:nvSpPr>
          <p:spPr>
            <a:xfrm>
              <a:off x="11365927" y="5456183"/>
              <a:ext cx="458780" cy="584775"/>
            </a:xfrm>
            <a:prstGeom prst="rect">
              <a:avLst/>
            </a:prstGeom>
            <a:noFill/>
          </p:spPr>
          <p:txBody>
            <a:bodyPr wrap="none" rtlCol="0">
              <a:spAutoFit/>
            </a:bodyPr>
            <a:lstStyle/>
            <a:p>
              <a:r>
                <a:rPr lang="en-US" altLang="zh-CN" sz="3200" b="1" dirty="0" smtClean="0">
                  <a:solidFill>
                    <a:schemeClr val="bg1"/>
                  </a:solidFill>
                  <a:latin typeface="Segoe UI Semilight" panose="020B0402040204020203" pitchFamily="34" charset="0"/>
                  <a:cs typeface="Segoe UI Semilight" panose="020B0402040204020203" pitchFamily="34" charset="0"/>
                </a:rPr>
                <a:t>+</a:t>
              </a:r>
              <a:endParaRPr lang="zh-CN" altLang="en-US" sz="3200" b="1" dirty="0">
                <a:solidFill>
                  <a:schemeClr val="bg1"/>
                </a:solidFill>
                <a:latin typeface="Segoe UI Semilight" panose="020B0402040204020203" pitchFamily="34" charset="0"/>
                <a:cs typeface="Segoe UI Semilight" panose="020B0402040204020203" pitchFamily="34" charset="0"/>
              </a:endParaRPr>
            </a:p>
          </p:txBody>
        </p:sp>
        <p:sp>
          <p:nvSpPr>
            <p:cNvPr id="23" name="文本框 22"/>
            <p:cNvSpPr txBox="1"/>
            <p:nvPr/>
          </p:nvSpPr>
          <p:spPr>
            <a:xfrm>
              <a:off x="2805487" y="673937"/>
              <a:ext cx="458780" cy="584775"/>
            </a:xfrm>
            <a:prstGeom prst="rect">
              <a:avLst/>
            </a:prstGeom>
            <a:noFill/>
          </p:spPr>
          <p:txBody>
            <a:bodyPr wrap="none" rtlCol="0">
              <a:spAutoFit/>
            </a:bodyPr>
            <a:lstStyle/>
            <a:p>
              <a:r>
                <a:rPr lang="en-US" altLang="zh-CN" sz="3200" b="1" dirty="0" smtClean="0">
                  <a:solidFill>
                    <a:schemeClr val="bg1"/>
                  </a:solidFill>
                  <a:latin typeface="Segoe UI Semilight" panose="020B0402040204020203" pitchFamily="34" charset="0"/>
                  <a:cs typeface="Segoe UI Semilight" panose="020B0402040204020203" pitchFamily="34" charset="0"/>
                </a:rPr>
                <a:t>+</a:t>
              </a:r>
              <a:endParaRPr lang="zh-CN" altLang="en-US" sz="3200" b="1" dirty="0">
                <a:solidFill>
                  <a:schemeClr val="bg1"/>
                </a:solidFill>
                <a:latin typeface="Segoe UI Semilight" panose="020B0402040204020203" pitchFamily="34" charset="0"/>
                <a:cs typeface="Segoe UI Semilight" panose="020B0402040204020203" pitchFamily="34" charset="0"/>
              </a:endParaRPr>
            </a:p>
          </p:txBody>
        </p:sp>
      </p:grpSp>
    </p:spTree>
    <p:extLst>
      <p:ext uri="{BB962C8B-B14F-4D97-AF65-F5344CB8AC3E}">
        <p14:creationId xmlns:p14="http://schemas.microsoft.com/office/powerpoint/2010/main" val="37153010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598124" y="245526"/>
            <a:ext cx="6446619"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企业</a:t>
            </a:r>
            <a:r>
              <a:rPr lang="zh-CN" altLang="en-US" sz="4000" dirty="0">
                <a:solidFill>
                  <a:srgbClr val="0073C6"/>
                </a:solidFill>
                <a:latin typeface="Segoe UI" panose="020B0502040204020203" pitchFamily="34" charset="0"/>
                <a:ea typeface="微软雅黑" panose="020B0503020204020204" pitchFamily="34" charset="-122"/>
                <a:cs typeface="Segoe UI" panose="020B0502040204020203" pitchFamily="34" charset="0"/>
              </a:rPr>
              <a:t>微门户</a:t>
            </a:r>
            <a:r>
              <a:rPr lang="zh-CN" altLang="en-US" sz="40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 </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4000" dirty="0" err="1" smtClean="0">
                <a:solidFill>
                  <a:srgbClr val="0073C6"/>
                </a:solidFill>
                <a:latin typeface="Segoe UI" panose="020B0502040204020203" pitchFamily="34" charset="0"/>
                <a:ea typeface="Segoe UI" panose="020B0502040204020203" pitchFamily="34" charset="0"/>
                <a:cs typeface="Segoe UI" panose="020B0502040204020203" pitchFamily="34" charset="0"/>
              </a:rPr>
              <a:t>LyncMP</a:t>
            </a:r>
            <a:r>
              <a:rPr lang="en-US" altLang="zh-CN" sz="40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 </a:t>
            </a:r>
            <a:r>
              <a:rPr lang="en-US" altLang="zh-CN" sz="2400" dirty="0" smtClean="0">
                <a:solidFill>
                  <a:srgbClr val="0073C6"/>
                </a:solidFill>
                <a:latin typeface="Segoe UI" panose="020B0502040204020203" pitchFamily="34" charset="0"/>
                <a:ea typeface="Segoe UI" panose="020B0502040204020203" pitchFamily="34" charset="0"/>
                <a:cs typeface="Segoe UI" panose="020B0502040204020203" pitchFamily="34" charset="0"/>
              </a:rPr>
              <a:t>&lt;1&gt;</a:t>
            </a:r>
            <a:endParaRPr lang="en-US" sz="24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4269831058"/>
              </p:ext>
            </p:extLst>
          </p:nvPr>
        </p:nvGraphicFramePr>
        <p:xfrm>
          <a:off x="708338" y="1138712"/>
          <a:ext cx="10882647" cy="1367554"/>
        </p:xfrm>
        <a:graphic>
          <a:graphicData uri="http://schemas.openxmlformats.org/drawingml/2006/table">
            <a:tbl>
              <a:tblPr firstRow="1" bandRow="1">
                <a:tableStyleId>{5C22544A-7EE6-4342-B048-85BDC9FD1C3A}</a:tableStyleId>
              </a:tblPr>
              <a:tblGrid>
                <a:gridCol w="605307"/>
                <a:gridCol w="3271234"/>
                <a:gridCol w="7006106"/>
              </a:tblGrid>
              <a:tr h="544594">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r>
              <a:tr h="666149">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0</a:t>
                      </a: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en-US" altLang="zh-CN" sz="1600" b="0" dirty="0" err="1"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LyncMP</a:t>
                      </a:r>
                      <a:r>
                        <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 </a:t>
                      </a: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基础框架</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企业微门户集成框架，该框架依附于</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客户端左侧，支持自动更新，自动配置，客户端信息收集，同时提供通用开发接口</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API</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t>
                      </a:r>
                      <a:endPar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endParaRPr>
                    </a:p>
                  </a:txBody>
                  <a:tcPr anchor="ctr">
                    <a:solidFill>
                      <a:schemeClr val="bg1">
                        <a:lumMod val="95000"/>
                      </a:schemeClr>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1320925630"/>
              </p:ext>
            </p:extLst>
          </p:nvPr>
        </p:nvGraphicFramePr>
        <p:xfrm>
          <a:off x="708338" y="3166125"/>
          <a:ext cx="10882647" cy="3013474"/>
        </p:xfrm>
        <a:graphic>
          <a:graphicData uri="http://schemas.openxmlformats.org/drawingml/2006/table">
            <a:tbl>
              <a:tblPr firstRow="1" bandRow="1">
                <a:tableStyleId>{5C22544A-7EE6-4342-B048-85BDC9FD1C3A}</a:tableStyleId>
              </a:tblPr>
              <a:tblGrid>
                <a:gridCol w="605307"/>
                <a:gridCol w="3271234"/>
                <a:gridCol w="7006106"/>
              </a:tblGrid>
              <a:tr h="544594">
                <a:tc>
                  <a:txBody>
                    <a:bodyPr/>
                    <a:lstStyle/>
                    <a:p>
                      <a:pPr algn="ct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编号</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模块名称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c>
                  <a:txBody>
                    <a:bodyPr/>
                    <a:lstStyle/>
                    <a:p>
                      <a:pPr>
                        <a:lnSpc>
                          <a:spcPct val="150000"/>
                        </a:lnSpc>
                      </a:pPr>
                      <a:r>
                        <a:rPr lang="zh-CN" altLang="en-US" sz="1600" b="0" dirty="0" smtClean="0">
                          <a:latin typeface="Segoe UI" panose="020B0502040204020203" pitchFamily="34" charset="0"/>
                          <a:ea typeface="微软雅黑" panose="020B0503020204020204" pitchFamily="34" charset="-122"/>
                          <a:cs typeface="Segoe UI" panose="020B0502040204020203" pitchFamily="34" charset="0"/>
                        </a:rPr>
                        <a:t>功能描述</a:t>
                      </a:r>
                      <a:endParaRPr lang="zh-CN" altLang="en-US" sz="1600" b="0" dirty="0">
                        <a:latin typeface="Segoe UI" panose="020B0502040204020203" pitchFamily="34" charset="0"/>
                        <a:ea typeface="微软雅黑" panose="020B0503020204020204" pitchFamily="34" charset="-122"/>
                        <a:cs typeface="Segoe UI" panose="020B0502040204020203" pitchFamily="34" charset="0"/>
                      </a:endParaRPr>
                    </a:p>
                  </a:txBody>
                  <a:tcPr anchor="ctr">
                    <a:solidFill>
                      <a:srgbClr val="0073C6"/>
                    </a:solidFill>
                  </a:tcPr>
                </a:tc>
              </a:tr>
              <a:tr h="861281">
                <a:tc>
                  <a:txBody>
                    <a:bodyPr/>
                    <a:lstStyle/>
                    <a:p>
                      <a:pPr marL="0" marR="0" lvl="1" indent="0" algn="ctr" defTabSz="914400" rtl="0" eaLnBrk="1" fontAlgn="auto" latinLnBrk="0" hangingPunct="1">
                        <a:lnSpc>
                          <a:spcPct val="150000"/>
                        </a:lnSpc>
                        <a:spcBef>
                          <a:spcPts val="0"/>
                        </a:spcBef>
                        <a:spcAft>
                          <a:spcPts val="0"/>
                        </a:spcAft>
                        <a:buClrTx/>
                        <a:buSzTx/>
                        <a:buFontTx/>
                        <a:buNone/>
                        <a:tabLst/>
                        <a:defRPr/>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1</a:t>
                      </a: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组织架构树</a:t>
                      </a: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即</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a:t>
                      </a:r>
                      <a:r>
                        <a:rPr lang="en-US" altLang="zh-CN" sz="1600" b="0" dirty="0" err="1"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HABPlus</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 for Lync 】</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，提供企业组织架构和用户在树形层次化展现，支持在线状态；可对联系人提供，“发送即时消息”、“发送电子邮件”、“添加到联系人列表”或“查看联系人卡片”等操作。</a:t>
                      </a:r>
                    </a:p>
                  </a:txBody>
                  <a:tcPr anchor="ctr">
                    <a:solidFill>
                      <a:schemeClr val="bg1">
                        <a:lumMod val="95000"/>
                      </a:schemeClr>
                    </a:solidFill>
                  </a:tcPr>
                </a:tc>
              </a:tr>
              <a:tr h="544594">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2</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屏幕截屏</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a:lnSpc>
                          <a:spcPct val="150000"/>
                        </a:lnSpc>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提供屏幕截屏功能，能对截屏后的图片进行简单编辑（例如画方框，圆圈，箭头，增加文字），可通过鼠标或快捷键将图片粘贴到</a:t>
                      </a:r>
                      <a:r>
                        <a:rPr lang="en-US" altLang="zh-CN"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IM</a:t>
                      </a: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文本框中。</a:t>
                      </a:r>
                    </a:p>
                  </a:txBody>
                  <a:tcPr anchor="ctr">
                    <a:solidFill>
                      <a:schemeClr val="bg1">
                        <a:lumMod val="95000"/>
                      </a:schemeClr>
                    </a:solidFill>
                  </a:tcPr>
                </a:tc>
              </a:tr>
              <a:tr h="274692">
                <a:tc>
                  <a:txBody>
                    <a:bodyPr/>
                    <a:lstStyle/>
                    <a:p>
                      <a:pPr algn="ctr">
                        <a:lnSpc>
                          <a:spcPct val="150000"/>
                        </a:lnSpc>
                      </a:pPr>
                      <a:r>
                        <a:rPr lang="en-US" altLang="zh-CN" sz="1600" b="0" dirty="0" smtClean="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3</a:t>
                      </a:r>
                      <a:endParaRPr lang="zh-CN" altLang="en-US" sz="1600" b="0" dirty="0">
                        <a:solidFill>
                          <a:schemeClr val="tx1">
                            <a:lumMod val="65000"/>
                            <a:lumOff val="35000"/>
                          </a:schemeClr>
                        </a:solidFill>
                        <a:latin typeface="Segoe UI Semilight" panose="020B0402040204020203" pitchFamily="34" charset="0"/>
                        <a:ea typeface="微软雅黑" panose="020B0503020204020204" pitchFamily="34" charset="-122"/>
                        <a:cs typeface="Segoe UI Semilight" panose="020B0402040204020203" pitchFamily="34" charset="0"/>
                      </a:endParaRPr>
                    </a:p>
                  </a:txBody>
                  <a:tcPr anchor="ctr">
                    <a:solidFill>
                      <a:schemeClr val="bg1">
                        <a:lumMod val="95000"/>
                      </a:schemeClr>
                    </a:solidFill>
                  </a:tcPr>
                </a:tc>
                <a:tc>
                  <a:txBody>
                    <a:bodyPr/>
                    <a:lstStyle/>
                    <a:p>
                      <a:pPr marL="0" marR="0" lvl="1" indent="0" algn="l" defTabSz="914400"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离线消息</a:t>
                      </a:r>
                      <a:endParaRPr lang="en-US" altLang="zh-CN" sz="1600" b="0" dirty="0" smtClean="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63" rtl="0" eaLnBrk="1" fontAlgn="auto" latinLnBrk="0" hangingPunct="1">
                        <a:lnSpc>
                          <a:spcPct val="150000"/>
                        </a:lnSpc>
                        <a:spcBef>
                          <a:spcPts val="0"/>
                        </a:spcBef>
                        <a:spcAft>
                          <a:spcPts val="0"/>
                        </a:spcAft>
                        <a:buClrTx/>
                        <a:buSzTx/>
                        <a:buFontTx/>
                        <a:buNone/>
                        <a:tabLst/>
                        <a:defRPr/>
                      </a:pPr>
                      <a:r>
                        <a:rPr lang="zh-CN" altLang="en-US" sz="1600" b="0" dirty="0" smtClean="0">
                          <a:solidFill>
                            <a:schemeClr val="tx1">
                              <a:lumMod val="65000"/>
                              <a:lumOff val="35000"/>
                            </a:schemeClr>
                          </a:solidFill>
                          <a:latin typeface="Segoe UI" panose="020B0502040204020203" pitchFamily="34" charset="0"/>
                          <a:ea typeface="微软雅黑" panose="020B0503020204020204" pitchFamily="34" charset="-122"/>
                          <a:cs typeface="Segoe UI" panose="020B0502040204020203" pitchFamily="34" charset="0"/>
                        </a:rPr>
                        <a:t>提供向不在线（即离线状态）的用户发送消息，用户上线后能收到消息。</a:t>
                      </a:r>
                    </a:p>
                  </a:txBody>
                  <a:tcPr anchor="ctr">
                    <a:solidFill>
                      <a:schemeClr val="bg1">
                        <a:lumMod val="95000"/>
                      </a:schemeClr>
                    </a:solidFill>
                  </a:tcPr>
                </a:tc>
              </a:tr>
            </a:tbl>
          </a:graphicData>
        </a:graphic>
      </p:graphicFrame>
      <p:sp>
        <p:nvSpPr>
          <p:cNvPr id="7" name="Title 2"/>
          <p:cNvSpPr txBox="1">
            <a:spLocks/>
          </p:cNvSpPr>
          <p:nvPr/>
        </p:nvSpPr>
        <p:spPr>
          <a:xfrm>
            <a:off x="598123" y="2451809"/>
            <a:ext cx="2890665" cy="747897"/>
          </a:xfrm>
          <a:prstGeom prst="rect">
            <a:avLst/>
          </a:prstGeom>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4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Lync</a:t>
            </a:r>
            <a:r>
              <a:rPr lang="zh-CN" altLang="en-US" sz="2400" dirty="0" smtClean="0">
                <a:solidFill>
                  <a:srgbClr val="0073C6"/>
                </a:solidFill>
                <a:latin typeface="Segoe UI" panose="020B0502040204020203" pitchFamily="34" charset="0"/>
                <a:ea typeface="微软雅黑" panose="020B0503020204020204" pitchFamily="34" charset="-122"/>
                <a:cs typeface="Segoe UI" panose="020B0502040204020203" pitchFamily="34" charset="0"/>
              </a:rPr>
              <a:t>基本功能增强</a:t>
            </a:r>
            <a:endParaRPr lang="en-US" sz="1400" dirty="0">
              <a:solidFill>
                <a:srgbClr val="0073C6"/>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11909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文档" ma:contentTypeID="0x010100E761B4F29D90D34F844C832A947B1146" ma:contentTypeVersion="1" ma:contentTypeDescription="新建文档。" ma:contentTypeScope="" ma:versionID="ce62db8a60270317740eaf5316e33f4f">
  <xsd:schema xmlns:xsd="http://www.w3.org/2001/XMLSchema" xmlns:xs="http://www.w3.org/2001/XMLSchema" xmlns:p="http://schemas.microsoft.com/office/2006/metadata/properties" xmlns:ns2="92cbf73b-12aa-4f36-910f-55c9c62ac950" targetNamespace="http://schemas.microsoft.com/office/2006/metadata/properties" ma:root="true" ma:fieldsID="becb39f2d5a0b4fb3fa58486280f1852" ns2:_="">
    <xsd:import namespace="92cbf73b-12aa-4f36-910f-55c9c62ac950"/>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cbf73b-12aa-4f36-910f-55c9c62ac950" elementFormDefault="qualified">
    <xsd:import namespace="http://schemas.microsoft.com/office/2006/documentManagement/types"/>
    <xsd:import namespace="http://schemas.microsoft.com/office/infopath/2007/PartnerControls"/>
    <xsd:element name="_dlc_DocId" ma:index="8" nillable="true" ma:displayName="文档 ID 值" ma:description="分配至此项的文档 ID 值。" ma:internalName="_dlc_DocId" ma:readOnly="true">
      <xsd:simpleType>
        <xsd:restriction base="dms:Text"/>
      </xsd:simpleType>
    </xsd:element>
    <xsd:element name="_dlc_DocIdUrl" ma:index="9" nillable="true" ma:displayName="文档 ID" ma:description="此文档的永久链接。"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永久 ID" ma:description="在添加过程中保留 ID。" ma:hidden="true" ma:internalName="_dlc_DocIdPersistId" ma:readOnly="true">
      <xsd:simpleType>
        <xsd:restriction base="dms:Boolean"/>
      </xsd:simpleType>
    </xsd:element>
    <xsd:element name="SharedWithUsers" ma:index="11" nillable="true" ma:displayName="共享对象:"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内容类型"/>
        <xsd:element ref="dc:title" minOccurs="0" maxOccurs="1" ma:index="4" ma:displayName="标题"/>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92cbf73b-12aa-4f36-910f-55c9c62ac950">HUDAHFRPENXN-669693639-552</_dlc_DocId>
    <_dlc_DocIdUrl xmlns="92cbf73b-12aa-4f36-910f-55c9c62ac950">
      <Url>https://doc.ifcloud.com/_layouts/15/DocIdRedir.aspx?ID=HUDAHFRPENXN-669693639-552</Url>
      <Description>HUDAHFRPENXN-669693639-552</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87F229B-8185-4B60-B65A-ECBA9FE46F0C}"/>
</file>

<file path=customXml/itemProps2.xml><?xml version="1.0" encoding="utf-8"?>
<ds:datastoreItem xmlns:ds="http://schemas.openxmlformats.org/officeDocument/2006/customXml" ds:itemID="{693F4613-FFDE-4D88-BDBE-085E35502489}"/>
</file>

<file path=customXml/itemProps3.xml><?xml version="1.0" encoding="utf-8"?>
<ds:datastoreItem xmlns:ds="http://schemas.openxmlformats.org/officeDocument/2006/customXml" ds:itemID="{64F75215-9181-4D25-9AD9-D0F3884C01F2}"/>
</file>

<file path=customXml/itemProps4.xml><?xml version="1.0" encoding="utf-8"?>
<ds:datastoreItem xmlns:ds="http://schemas.openxmlformats.org/officeDocument/2006/customXml" ds:itemID="{EAAA6E0C-176A-4198-916E-3E9FCBB4B3DE}"/>
</file>

<file path=docProps/app.xml><?xml version="1.0" encoding="utf-8"?>
<Properties xmlns="http://schemas.openxmlformats.org/officeDocument/2006/extended-properties" xmlns:vt="http://schemas.openxmlformats.org/officeDocument/2006/docPropsVTypes">
  <TotalTime>356</TotalTime>
  <Words>2310</Words>
  <Application>Microsoft Office PowerPoint</Application>
  <PresentationFormat>宽屏</PresentationFormat>
  <Paragraphs>349</Paragraphs>
  <Slides>21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宋体</vt:lpstr>
      <vt:lpstr>微软雅黑</vt:lpstr>
      <vt:lpstr>Arial</vt:lpstr>
      <vt:lpstr>Calibri</vt:lpstr>
      <vt:lpstr>Segoe UI</vt:lpstr>
      <vt:lpstr>Segoe UI Light</vt:lpstr>
      <vt:lpstr>Segoe UI Semibold</vt:lpstr>
      <vt:lpstr>Segoe UI Semilight</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Kaibo Wu</dc:creator>
  <cp:lastModifiedBy>zhengyong ye</cp:lastModifiedBy>
  <cp:revision>192</cp:revision>
  <dcterms:created xsi:type="dcterms:W3CDTF">2015-03-10T03:14:16Z</dcterms:created>
  <dcterms:modified xsi:type="dcterms:W3CDTF">2015-03-28T23:37:42Z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0x010100E761B4F29D90D34F844C832A947B1146</vt:lpwstr>
  </property>
  <property fmtid="{D5CDD505-2E9C-101B-9397-08002B2CF9AE}" pid="3" name="_dlc_DocIdItemGuid">
    <vt:lpwstr>9ee7ebd6-4e9f-4fe8-8699-1e532989d0f4</vt:lpwstr>
  </property>
</Properties>
</file>